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16" r:id="rId4"/>
    <p:sldMasterId id="2147483742" r:id="rId5"/>
  </p:sldMasterIdLst>
  <p:notesMasterIdLst>
    <p:notesMasterId r:id="rId43"/>
  </p:notesMasterIdLst>
  <p:handoutMasterIdLst>
    <p:handoutMasterId r:id="rId44"/>
  </p:handoutMasterIdLst>
  <p:sldIdLst>
    <p:sldId id="256" r:id="rId6"/>
    <p:sldId id="2513" r:id="rId7"/>
    <p:sldId id="2040" r:id="rId8"/>
    <p:sldId id="2501" r:id="rId9"/>
    <p:sldId id="2028" r:id="rId10"/>
    <p:sldId id="2524" r:id="rId11"/>
    <p:sldId id="2033" r:id="rId12"/>
    <p:sldId id="2030" r:id="rId13"/>
    <p:sldId id="2043" r:id="rId14"/>
    <p:sldId id="2505" r:id="rId15"/>
    <p:sldId id="2521" r:id="rId16"/>
    <p:sldId id="2036" r:id="rId17"/>
    <p:sldId id="2523" r:id="rId18"/>
    <p:sldId id="2038" r:id="rId19"/>
    <p:sldId id="2499" r:id="rId20"/>
    <p:sldId id="2498" r:id="rId21"/>
    <p:sldId id="2511" r:id="rId22"/>
    <p:sldId id="2041" r:id="rId23"/>
    <p:sldId id="1996" r:id="rId24"/>
    <p:sldId id="2514" r:id="rId25"/>
    <p:sldId id="2518" r:id="rId26"/>
    <p:sldId id="2515" r:id="rId27"/>
    <p:sldId id="2517" r:id="rId28"/>
    <p:sldId id="2520" r:id="rId29"/>
    <p:sldId id="2525" r:id="rId30"/>
    <p:sldId id="2526" r:id="rId31"/>
    <p:sldId id="2519" r:id="rId32"/>
    <p:sldId id="1985" r:id="rId33"/>
    <p:sldId id="1977" r:id="rId34"/>
    <p:sldId id="2044" r:id="rId35"/>
    <p:sldId id="1974" r:id="rId36"/>
    <p:sldId id="2034" r:id="rId37"/>
    <p:sldId id="1993" r:id="rId38"/>
    <p:sldId id="1978" r:id="rId39"/>
    <p:sldId id="1981" r:id="rId40"/>
    <p:sldId id="1982" r:id="rId41"/>
    <p:sldId id="1960" r:id="rId42"/>
  </p:sldIdLst>
  <p:sldSz cx="12192000" cy="6858000"/>
  <p:notesSz cx="6797675" cy="9926638"/>
  <p:custDataLst>
    <p:tags r:id="rId45"/>
  </p:custDataLst>
  <p:defaultTextStyle>
    <a:defPPr>
      <a:defRPr lang="it-IT"/>
    </a:defPPr>
    <a:lvl1pPr algn="l" rtl="0" fontAlgn="base">
      <a:spcBef>
        <a:spcPct val="0"/>
      </a:spcBef>
      <a:spcAft>
        <a:spcPct val="0"/>
      </a:spcAft>
      <a:defRPr sz="1400" b="1" i="1" u="sng" kern="1200">
        <a:solidFill>
          <a:schemeClr val="bg1"/>
        </a:solidFill>
        <a:latin typeface="Arial" charset="0"/>
        <a:ea typeface="+mn-ea"/>
        <a:cs typeface="Arial" charset="0"/>
      </a:defRPr>
    </a:lvl1pPr>
    <a:lvl2pPr marL="457200" algn="l" rtl="0" fontAlgn="base">
      <a:spcBef>
        <a:spcPct val="0"/>
      </a:spcBef>
      <a:spcAft>
        <a:spcPct val="0"/>
      </a:spcAft>
      <a:defRPr sz="1400" b="1" i="1" u="sng" kern="1200">
        <a:solidFill>
          <a:schemeClr val="bg1"/>
        </a:solidFill>
        <a:latin typeface="Arial" charset="0"/>
        <a:ea typeface="+mn-ea"/>
        <a:cs typeface="Arial" charset="0"/>
      </a:defRPr>
    </a:lvl2pPr>
    <a:lvl3pPr marL="914400" algn="l" rtl="0" fontAlgn="base">
      <a:spcBef>
        <a:spcPct val="0"/>
      </a:spcBef>
      <a:spcAft>
        <a:spcPct val="0"/>
      </a:spcAft>
      <a:defRPr sz="1400" b="1" i="1" u="sng" kern="1200">
        <a:solidFill>
          <a:schemeClr val="bg1"/>
        </a:solidFill>
        <a:latin typeface="Arial" charset="0"/>
        <a:ea typeface="+mn-ea"/>
        <a:cs typeface="Arial" charset="0"/>
      </a:defRPr>
    </a:lvl3pPr>
    <a:lvl4pPr marL="1371600" algn="l" rtl="0" fontAlgn="base">
      <a:spcBef>
        <a:spcPct val="0"/>
      </a:spcBef>
      <a:spcAft>
        <a:spcPct val="0"/>
      </a:spcAft>
      <a:defRPr sz="1400" b="1" i="1" u="sng" kern="1200">
        <a:solidFill>
          <a:schemeClr val="bg1"/>
        </a:solidFill>
        <a:latin typeface="Arial" charset="0"/>
        <a:ea typeface="+mn-ea"/>
        <a:cs typeface="Arial" charset="0"/>
      </a:defRPr>
    </a:lvl4pPr>
    <a:lvl5pPr marL="1828800" algn="l" rtl="0" fontAlgn="base">
      <a:spcBef>
        <a:spcPct val="0"/>
      </a:spcBef>
      <a:spcAft>
        <a:spcPct val="0"/>
      </a:spcAft>
      <a:defRPr sz="1400" b="1" i="1" u="sng" kern="1200">
        <a:solidFill>
          <a:schemeClr val="bg1"/>
        </a:solidFill>
        <a:latin typeface="Arial" charset="0"/>
        <a:ea typeface="+mn-ea"/>
        <a:cs typeface="Arial" charset="0"/>
      </a:defRPr>
    </a:lvl5pPr>
    <a:lvl6pPr marL="2286000" algn="l" defTabSz="914400" rtl="0" eaLnBrk="1" latinLnBrk="0" hangingPunct="1">
      <a:defRPr sz="1400" b="1" i="1" u="sng" kern="1200">
        <a:solidFill>
          <a:schemeClr val="bg1"/>
        </a:solidFill>
        <a:latin typeface="Arial" charset="0"/>
        <a:ea typeface="+mn-ea"/>
        <a:cs typeface="Arial" charset="0"/>
      </a:defRPr>
    </a:lvl6pPr>
    <a:lvl7pPr marL="2743200" algn="l" defTabSz="914400" rtl="0" eaLnBrk="1" latinLnBrk="0" hangingPunct="1">
      <a:defRPr sz="1400" b="1" i="1" u="sng" kern="1200">
        <a:solidFill>
          <a:schemeClr val="bg1"/>
        </a:solidFill>
        <a:latin typeface="Arial" charset="0"/>
        <a:ea typeface="+mn-ea"/>
        <a:cs typeface="Arial" charset="0"/>
      </a:defRPr>
    </a:lvl7pPr>
    <a:lvl8pPr marL="3200400" algn="l" defTabSz="914400" rtl="0" eaLnBrk="1" latinLnBrk="0" hangingPunct="1">
      <a:defRPr sz="1400" b="1" i="1" u="sng" kern="1200">
        <a:solidFill>
          <a:schemeClr val="bg1"/>
        </a:solidFill>
        <a:latin typeface="Arial" charset="0"/>
        <a:ea typeface="+mn-ea"/>
        <a:cs typeface="Arial" charset="0"/>
      </a:defRPr>
    </a:lvl8pPr>
    <a:lvl9pPr marL="3657600" algn="l" defTabSz="914400" rtl="0" eaLnBrk="1" latinLnBrk="0" hangingPunct="1">
      <a:defRPr sz="1400" b="1" i="1" u="sng" kern="1200">
        <a:solidFill>
          <a:schemeClr val="bg1"/>
        </a:solidFill>
        <a:latin typeface="Arial" charset="0"/>
        <a:ea typeface="+mn-ea"/>
        <a:cs typeface="Arial" charset="0"/>
      </a:defRPr>
    </a:lvl9pPr>
  </p:defaultTextStyle>
  <p:extLst>
    <p:ext uri="{521415D9-36F7-43E2-AB2F-B90AF26B5E84}">
      <p14:sectionLst xmlns:p14="http://schemas.microsoft.com/office/powerpoint/2010/main">
        <p14:section name="Default Section" id="{BE3B1C24-9F10-4501-AC53-09414BEC44F6}">
          <p14:sldIdLst>
            <p14:sldId id="256"/>
            <p14:sldId id="2513"/>
            <p14:sldId id="2040"/>
            <p14:sldId id="2501"/>
            <p14:sldId id="2028"/>
            <p14:sldId id="2524"/>
            <p14:sldId id="2033"/>
            <p14:sldId id="2030"/>
            <p14:sldId id="2043"/>
            <p14:sldId id="2505"/>
            <p14:sldId id="2521"/>
            <p14:sldId id="2036"/>
            <p14:sldId id="2523"/>
            <p14:sldId id="2038"/>
            <p14:sldId id="2499"/>
            <p14:sldId id="2498"/>
            <p14:sldId id="2511"/>
            <p14:sldId id="2041"/>
            <p14:sldId id="1996"/>
            <p14:sldId id="2514"/>
            <p14:sldId id="2518"/>
            <p14:sldId id="2515"/>
            <p14:sldId id="2517"/>
            <p14:sldId id="2520"/>
            <p14:sldId id="2525"/>
            <p14:sldId id="2526"/>
            <p14:sldId id="2519"/>
            <p14:sldId id="1985"/>
            <p14:sldId id="1977"/>
            <p14:sldId id="2044"/>
            <p14:sldId id="1974"/>
            <p14:sldId id="2034"/>
            <p14:sldId id="1993"/>
            <p14:sldId id="1978"/>
            <p14:sldId id="1981"/>
            <p14:sldId id="1982"/>
            <p14:sldId id="1960"/>
          </p14:sldIdLst>
        </p14:section>
        <p14:section name="Visione Strategica" id="{F0721A61-2D3C-4DF9-B993-6FBDAA4CBF24}">
          <p14:sldIdLst/>
        </p14:section>
        <p14:section name="Macro Proiezioni" id="{19536F06-F74F-44BD-8E47-88C17FBD4F53}">
          <p14:sldIdLst/>
        </p14:section>
        <p14:section name="Untitled Section" id="{2CDEE421-2F8B-44B3-908F-49F669CC67EA}">
          <p14:sldIdLst/>
        </p14:section>
        <p14:section name="Scenario di riferimento" id="{0053B510-B53B-403E-BD9E-C0E562CE3AC5}">
          <p14:sldIdLst/>
        </p14:section>
      </p14:sectionLst>
    </p:ext>
    <p:ext uri="{EFAFB233-063F-42B5-8137-9DF3F51BA10A}">
      <p15:sldGuideLst xmlns:p15="http://schemas.microsoft.com/office/powerpoint/2012/main">
        <p15:guide id="1" orient="horz" pos="3838" userDrawn="1">
          <p15:clr>
            <a:srgbClr val="A4A3A4"/>
          </p15:clr>
        </p15:guide>
        <p15:guide id="2" pos="302" userDrawn="1">
          <p15:clr>
            <a:srgbClr val="A4A3A4"/>
          </p15:clr>
        </p15:guide>
        <p15:guide id="3" pos="7469" userDrawn="1">
          <p15:clr>
            <a:srgbClr val="A4A3A4"/>
          </p15:clr>
        </p15:guide>
        <p15:guide id="5" orient="horz" pos="2296" userDrawn="1">
          <p15:clr>
            <a:srgbClr val="A4A3A4"/>
          </p15:clr>
        </p15:guide>
        <p15:guide id="6" orient="horz" pos="1706" userDrawn="1">
          <p15:clr>
            <a:srgbClr val="A4A3A4"/>
          </p15:clr>
        </p15:guide>
        <p15:guide id="7" pos="3840" userDrawn="1">
          <p15:clr>
            <a:srgbClr val="A4A3A4"/>
          </p15:clr>
        </p15:guide>
        <p15:guide id="10" pos="1209" userDrawn="1">
          <p15:clr>
            <a:srgbClr val="A4A3A4"/>
          </p15:clr>
        </p15:guide>
        <p15:guide id="11" pos="1708" userDrawn="1">
          <p15:clr>
            <a:srgbClr val="A4A3A4"/>
          </p15:clr>
        </p15:guide>
        <p15:guide id="12" orient="horz" pos="1661" userDrawn="1">
          <p15:clr>
            <a:srgbClr val="A4A3A4"/>
          </p15:clr>
        </p15:guide>
        <p15:guide id="13" pos="5428" userDrawn="1">
          <p15:clr>
            <a:srgbClr val="A4A3A4"/>
          </p15:clr>
        </p15:guide>
        <p15:guide id="14" orient="horz" pos="3612" userDrawn="1">
          <p15:clr>
            <a:srgbClr val="A4A3A4"/>
          </p15:clr>
        </p15:guide>
        <p15:guide id="15" orient="horz" pos="1026" userDrawn="1">
          <p15:clr>
            <a:srgbClr val="A4A3A4"/>
          </p15:clr>
        </p15:guide>
        <p15:guide id="16" pos="7015" userDrawn="1">
          <p15:clr>
            <a:srgbClr val="A4A3A4"/>
          </p15:clr>
        </p15:guide>
        <p15:guide id="17" pos="529" userDrawn="1">
          <p15:clr>
            <a:srgbClr val="A4A3A4"/>
          </p15:clr>
        </p15:guide>
        <p15:guide id="18" orient="horz" pos="2205" userDrawn="1">
          <p15:clr>
            <a:srgbClr val="A4A3A4"/>
          </p15:clr>
        </p15:guide>
        <p15:guide id="19" orient="horz" pos="1344" userDrawn="1">
          <p15:clr>
            <a:srgbClr val="A4A3A4"/>
          </p15:clr>
        </p15:guide>
        <p15:guide id="21" orient="horz" pos="2523" userDrawn="1">
          <p15:clr>
            <a:srgbClr val="A4A3A4"/>
          </p15:clr>
        </p15:guide>
        <p15:guide id="22" orient="horz" pos="3929" userDrawn="1">
          <p15:clr>
            <a:srgbClr val="A4A3A4"/>
          </p15:clr>
        </p15:guide>
        <p15:guide id="23" pos="5246" userDrawn="1">
          <p15:clr>
            <a:srgbClr val="A4A3A4"/>
          </p15:clr>
        </p15:guide>
        <p15:guide id="24" pos="41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e" initials="A"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A3"/>
    <a:srgbClr val="67AF63"/>
    <a:srgbClr val="575756"/>
    <a:srgbClr val="FF6600"/>
    <a:srgbClr val="80C8E6"/>
    <a:srgbClr val="0093C8"/>
    <a:srgbClr val="C7C6C5"/>
    <a:srgbClr val="585856"/>
    <a:srgbClr val="999A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949" autoAdjust="0"/>
  </p:normalViewPr>
  <p:slideViewPr>
    <p:cSldViewPr snapToObjects="1">
      <p:cViewPr varScale="1">
        <p:scale>
          <a:sx n="110" d="100"/>
          <a:sy n="110" d="100"/>
        </p:scale>
        <p:origin x="864" y="108"/>
      </p:cViewPr>
      <p:guideLst>
        <p:guide orient="horz" pos="3838"/>
        <p:guide pos="302"/>
        <p:guide pos="7469"/>
        <p:guide orient="horz" pos="2296"/>
        <p:guide orient="horz" pos="1706"/>
        <p:guide pos="3840"/>
        <p:guide pos="1209"/>
        <p:guide pos="1708"/>
        <p:guide orient="horz" pos="1661"/>
        <p:guide pos="5428"/>
        <p:guide orient="horz" pos="3612"/>
        <p:guide orient="horz" pos="1026"/>
        <p:guide pos="7015"/>
        <p:guide pos="529"/>
        <p:guide orient="horz" pos="2205"/>
        <p:guide orient="horz" pos="1344"/>
        <p:guide orient="horz" pos="2523"/>
        <p:guide orient="horz" pos="3929"/>
        <p:guide pos="5246"/>
        <p:guide pos="415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52"/>
    </p:cViewPr>
  </p:sorterViewPr>
  <p:notesViewPr>
    <p:cSldViewPr snapToObjects="1">
      <p:cViewPr varScale="1">
        <p:scale>
          <a:sx n="58" d="100"/>
          <a:sy n="58" d="100"/>
        </p:scale>
        <p:origin x="325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67648805305157E-2"/>
          <c:y val="4.7599197268480713E-2"/>
          <c:w val="0.93310130292036519"/>
          <c:h val="0.72113315935887834"/>
        </c:manualLayout>
      </c:layout>
      <c:barChart>
        <c:barDir val="col"/>
        <c:grouping val="stacked"/>
        <c:varyColors val="0"/>
        <c:ser>
          <c:idx val="0"/>
          <c:order val="0"/>
          <c:tx>
            <c:strRef>
              <c:f>Foglio1!$A$2</c:f>
              <c:strCache>
                <c:ptCount val="1"/>
                <c:pt idx="0">
                  <c:v>Light vehicles</c:v>
                </c:pt>
              </c:strCache>
            </c:strRef>
          </c:tx>
          <c:spPr>
            <a:solidFill>
              <a:srgbClr val="0093C8"/>
            </a:solidFill>
            <a:ln>
              <a:noFill/>
            </a:ln>
            <a:effectLst/>
          </c:spPr>
          <c:invertIfNegative val="0"/>
          <c:dLbls>
            <c:numFmt formatCode="#,##0.0" sourceLinked="0"/>
            <c:spPr>
              <a:solidFill>
                <a:srgbClr val="0093C8"/>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Foglio1!$B$2:$D$2</c:f>
              <c:numCache>
                <c:formatCode>General</c:formatCode>
                <c:ptCount val="3"/>
                <c:pt idx="0">
                  <c:v>2511.8000000000002</c:v>
                </c:pt>
                <c:pt idx="1">
                  <c:v>1584.7</c:v>
                </c:pt>
                <c:pt idx="2">
                  <c:v>2038.8</c:v>
                </c:pt>
              </c:numCache>
            </c:numRef>
          </c:val>
          <c:extLst>
            <c:ext xmlns:c16="http://schemas.microsoft.com/office/drawing/2014/chart" uri="{C3380CC4-5D6E-409C-BE32-E72D297353CC}">
              <c16:uniqueId val="{00000001-CE6A-44A1-B6DA-E7ED9E957810}"/>
            </c:ext>
          </c:extLst>
        </c:ser>
        <c:ser>
          <c:idx val="1"/>
          <c:order val="1"/>
          <c:tx>
            <c:strRef>
              <c:f>Foglio1!$A$3</c:f>
              <c:strCache>
                <c:ptCount val="1"/>
                <c:pt idx="0">
                  <c:v>Heavy vehicles</c:v>
                </c:pt>
              </c:strCache>
            </c:strRef>
          </c:tx>
          <c:spPr>
            <a:solidFill>
              <a:srgbClr val="80C8E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Foglio1!$B$3:$D$3</c:f>
              <c:numCache>
                <c:formatCode>General</c:formatCode>
                <c:ptCount val="3"/>
                <c:pt idx="0">
                  <c:v>603</c:v>
                </c:pt>
                <c:pt idx="1">
                  <c:v>532.70000000000005</c:v>
                </c:pt>
                <c:pt idx="2">
                  <c:v>610.20000000000005</c:v>
                </c:pt>
              </c:numCache>
            </c:numRef>
          </c:val>
          <c:extLst>
            <c:ext xmlns:c16="http://schemas.microsoft.com/office/drawing/2014/chart" uri="{C3380CC4-5D6E-409C-BE32-E72D297353CC}">
              <c16:uniqueId val="{00000000-CE6A-44A1-B6DA-E7ED9E957810}"/>
            </c:ext>
          </c:extLst>
        </c:ser>
        <c:dLbls>
          <c:dLblPos val="ctr"/>
          <c:showLegendKey val="0"/>
          <c:showVal val="1"/>
          <c:showCatName val="0"/>
          <c:showSerName val="0"/>
          <c:showPercent val="0"/>
          <c:showBubbleSize val="0"/>
        </c:dLbls>
        <c:gapWidth val="150"/>
        <c:overlap val="100"/>
        <c:axId val="150467424"/>
        <c:axId val="150467008"/>
      </c:barChart>
      <c:lineChart>
        <c:grouping val="standard"/>
        <c:varyColors val="0"/>
        <c:ser>
          <c:idx val="2"/>
          <c:order val="2"/>
          <c:tx>
            <c:strRef>
              <c:f>Foglio1!$A$4</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5A3"/>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Foglio1!$B$4:$D$4</c:f>
              <c:numCache>
                <c:formatCode>General</c:formatCode>
                <c:ptCount val="3"/>
                <c:pt idx="0">
                  <c:v>3114.8</c:v>
                </c:pt>
                <c:pt idx="1">
                  <c:v>2117.4</c:v>
                </c:pt>
                <c:pt idx="2">
                  <c:v>2649</c:v>
                </c:pt>
              </c:numCache>
            </c:numRef>
          </c:val>
          <c:smooth val="0"/>
          <c:extLst>
            <c:ext xmlns:c16="http://schemas.microsoft.com/office/drawing/2014/chart" uri="{C3380CC4-5D6E-409C-BE32-E72D297353CC}">
              <c16:uniqueId val="{00000002-CE6A-44A1-B6DA-E7ED9E957810}"/>
            </c:ext>
          </c:extLst>
        </c:ser>
        <c:dLbls>
          <c:dLblPos val="ctr"/>
          <c:showLegendKey val="0"/>
          <c:showVal val="1"/>
          <c:showCatName val="0"/>
          <c:showSerName val="0"/>
          <c:showPercent val="0"/>
          <c:showBubbleSize val="0"/>
        </c:dLbls>
        <c:marker val="1"/>
        <c:smooth val="0"/>
        <c:axId val="150467424"/>
        <c:axId val="150467008"/>
      </c:lineChart>
      <c:catAx>
        <c:axId val="150467424"/>
        <c:scaling>
          <c:orientation val="minMax"/>
        </c:scaling>
        <c:delete val="0"/>
        <c:axPos val="b"/>
        <c:numFmt formatCode="General" sourceLinked="1"/>
        <c:majorTickMark val="none"/>
        <c:minorTickMark val="none"/>
        <c:tickLblPos val="nextTo"/>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150467008"/>
        <c:crosses val="autoZero"/>
        <c:auto val="1"/>
        <c:lblAlgn val="ctr"/>
        <c:lblOffset val="100"/>
        <c:noMultiLvlLbl val="0"/>
      </c:catAx>
      <c:valAx>
        <c:axId val="150467008"/>
        <c:scaling>
          <c:orientation val="minMax"/>
        </c:scaling>
        <c:delete val="1"/>
        <c:axPos val="l"/>
        <c:numFmt formatCode="General" sourceLinked="1"/>
        <c:majorTickMark val="none"/>
        <c:minorTickMark val="none"/>
        <c:tickLblPos val="nextTo"/>
        <c:crossAx val="15046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4043559430216E-2"/>
          <c:y val="0.23521946214572784"/>
          <c:w val="0.92391912881139571"/>
          <c:h val="0.41955364400605233"/>
        </c:manualLayout>
      </c:layout>
      <c:barChart>
        <c:barDir val="col"/>
        <c:grouping val="clustered"/>
        <c:varyColors val="0"/>
        <c:ser>
          <c:idx val="0"/>
          <c:order val="0"/>
          <c:tx>
            <c:strRef>
              <c:f>Foglio1!$A$2</c:f>
              <c:strCache>
                <c:ptCount val="1"/>
                <c:pt idx="0">
                  <c:v>EBIT </c:v>
                </c:pt>
              </c:strCache>
            </c:strRef>
          </c:tx>
          <c:spPr>
            <a:solidFill>
              <a:srgbClr val="0093C8"/>
            </a:solidFill>
            <a:ln>
              <a:noFill/>
            </a:ln>
            <a:effectLst/>
          </c:spPr>
          <c:invertIfNegative val="0"/>
          <c:dLbls>
            <c:dLbl>
              <c:idx val="0"/>
              <c:layout>
                <c:manualLayout>
                  <c:x val="3.4582214176638007E-3"/>
                  <c:y val="-2.3107164825760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20-4B25-BDC5-F28DBDB34F6C}"/>
                </c:ext>
              </c:extLst>
            </c:dLbl>
            <c:dLbl>
              <c:idx val="1"/>
              <c:layout>
                <c:manualLayout>
                  <c:x val="0"/>
                  <c:y val="-2.18647657068667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20-4B25-BDC5-F28DBDB34F6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Foglio1!$B$1:$C$1</c:f>
              <c:strCache>
                <c:ptCount val="2"/>
                <c:pt idx="0">
                  <c:v>FY 2020</c:v>
                </c:pt>
                <c:pt idx="1">
                  <c:v>FY 2021</c:v>
                </c:pt>
              </c:strCache>
            </c:strRef>
          </c:cat>
          <c:val>
            <c:numRef>
              <c:f>Foglio1!$B$2:$C$2</c:f>
              <c:numCache>
                <c:formatCode>General</c:formatCode>
                <c:ptCount val="2"/>
                <c:pt idx="0">
                  <c:v>-33</c:v>
                </c:pt>
                <c:pt idx="1">
                  <c:v>-26</c:v>
                </c:pt>
              </c:numCache>
            </c:numRef>
          </c:val>
          <c:extLst>
            <c:ext xmlns:c16="http://schemas.microsoft.com/office/drawing/2014/chart" uri="{C3380CC4-5D6E-409C-BE32-E72D297353CC}">
              <c16:uniqueId val="{00000002-CB20-4B25-BDC5-F28DBDB34F6C}"/>
            </c:ext>
          </c:extLst>
        </c:ser>
        <c:ser>
          <c:idx val="1"/>
          <c:order val="1"/>
          <c:tx>
            <c:strRef>
              <c:f>Foglio1!$A$3</c:f>
              <c:strCache>
                <c:ptCount val="1"/>
                <c:pt idx="0">
                  <c:v>Net result</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Foglio1!$B$1:$C$1</c:f>
              <c:strCache>
                <c:ptCount val="2"/>
                <c:pt idx="0">
                  <c:v>FY 2020</c:v>
                </c:pt>
                <c:pt idx="1">
                  <c:v>FY 2021</c:v>
                </c:pt>
              </c:strCache>
            </c:strRef>
          </c:cat>
          <c:val>
            <c:numRef>
              <c:f>Foglio1!$B$3:$C$3</c:f>
              <c:numCache>
                <c:formatCode>General</c:formatCode>
                <c:ptCount val="2"/>
                <c:pt idx="0">
                  <c:v>-7</c:v>
                </c:pt>
                <c:pt idx="1">
                  <c:v>0.1</c:v>
                </c:pt>
              </c:numCache>
            </c:numRef>
          </c:val>
          <c:extLst>
            <c:ext xmlns:c16="http://schemas.microsoft.com/office/drawing/2014/chart" uri="{C3380CC4-5D6E-409C-BE32-E72D297353CC}">
              <c16:uniqueId val="{00000003-CB20-4B25-BDC5-F28DBDB34F6C}"/>
            </c:ext>
          </c:extLst>
        </c:ser>
        <c:dLbls>
          <c:dLblPos val="ctr"/>
          <c:showLegendKey val="0"/>
          <c:showVal val="1"/>
          <c:showCatName val="0"/>
          <c:showSerName val="0"/>
          <c:showPercent val="0"/>
          <c:showBubbleSize val="0"/>
        </c:dLbls>
        <c:gapWidth val="150"/>
        <c:axId val="390604751"/>
        <c:axId val="390596847"/>
      </c:barChart>
      <c:catAx>
        <c:axId val="390604751"/>
        <c:scaling>
          <c:orientation val="minMax"/>
        </c:scaling>
        <c:delete val="0"/>
        <c:axPos val="b"/>
        <c:numFmt formatCode="General" sourceLinked="1"/>
        <c:majorTickMark val="none"/>
        <c:minorTickMark val="none"/>
        <c:tickLblPos val="high"/>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390596847"/>
        <c:crosses val="autoZero"/>
        <c:auto val="1"/>
        <c:lblAlgn val="ctr"/>
        <c:lblOffset val="100"/>
        <c:noMultiLvlLbl val="0"/>
      </c:catAx>
      <c:valAx>
        <c:axId val="390596847"/>
        <c:scaling>
          <c:orientation val="minMax"/>
          <c:max val="2"/>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39060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Foglio1!$A$2</c:f>
              <c:strCache>
                <c:ptCount val="1"/>
                <c:pt idx="0">
                  <c:v>Revenues</c:v>
                </c:pt>
              </c:strCache>
            </c:strRef>
          </c:tx>
          <c:spPr>
            <a:solidFill>
              <a:srgbClr val="0065A3"/>
            </a:solidFill>
            <a:ln>
              <a:noFill/>
            </a:ln>
            <a:effectLst/>
          </c:spPr>
          <c:invertIfNegative val="0"/>
          <c:dLbls>
            <c:dLbl>
              <c:idx val="0"/>
              <c:layout>
                <c:manualLayout>
                  <c:x val="-2.9947134271022121E-17"/>
                  <c:y val="-0.421922762302492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23-4966-A069-EEBF479CEA97}"/>
                </c:ext>
              </c:extLst>
            </c:dLbl>
            <c:dLbl>
              <c:idx val="1"/>
              <c:layout>
                <c:manualLayout>
                  <c:x val="-1.1978853708408848E-16"/>
                  <c:y val="-0.444389827342534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23-4966-A069-EEBF479CEA9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5A3"/>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Foglio1!$B$1:$C$1</c:f>
              <c:strCache>
                <c:ptCount val="2"/>
                <c:pt idx="0">
                  <c:v>FY 2020</c:v>
                </c:pt>
                <c:pt idx="1">
                  <c:v>FY 2021</c:v>
                </c:pt>
              </c:strCache>
            </c:strRef>
          </c:cat>
          <c:val>
            <c:numRef>
              <c:f>Foglio1!$B$2:$C$2</c:f>
              <c:numCache>
                <c:formatCode>General</c:formatCode>
                <c:ptCount val="2"/>
                <c:pt idx="0">
                  <c:v>28.8</c:v>
                </c:pt>
                <c:pt idx="1">
                  <c:v>36.5</c:v>
                </c:pt>
              </c:numCache>
            </c:numRef>
          </c:val>
          <c:extLst>
            <c:ext xmlns:c16="http://schemas.microsoft.com/office/drawing/2014/chart" uri="{C3380CC4-5D6E-409C-BE32-E72D297353CC}">
              <c16:uniqueId val="{00000000-8A23-4966-A069-EEBF479CEA97}"/>
            </c:ext>
          </c:extLst>
        </c:ser>
        <c:ser>
          <c:idx val="1"/>
          <c:order val="1"/>
          <c:tx>
            <c:strRef>
              <c:f>Foglio1!$A$3</c:f>
              <c:strCache>
                <c:ptCount val="1"/>
                <c:pt idx="0">
                  <c:v>EBITDA</c:v>
                </c:pt>
              </c:strCache>
            </c:strRef>
          </c:tx>
          <c:spPr>
            <a:solidFill>
              <a:srgbClr val="80C8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Foglio1!$B$1:$C$1</c:f>
              <c:strCache>
                <c:ptCount val="2"/>
                <c:pt idx="0">
                  <c:v>FY 2020</c:v>
                </c:pt>
                <c:pt idx="1">
                  <c:v>FY 2021</c:v>
                </c:pt>
              </c:strCache>
            </c:strRef>
          </c:cat>
          <c:val>
            <c:numRef>
              <c:f>Foglio1!$B$3:$C$3</c:f>
              <c:numCache>
                <c:formatCode>General</c:formatCode>
                <c:ptCount val="2"/>
                <c:pt idx="0">
                  <c:v>10.9</c:v>
                </c:pt>
                <c:pt idx="1">
                  <c:v>17.600000000000001</c:v>
                </c:pt>
              </c:numCache>
            </c:numRef>
          </c:val>
          <c:extLst>
            <c:ext xmlns:c16="http://schemas.microsoft.com/office/drawing/2014/chart" uri="{C3380CC4-5D6E-409C-BE32-E72D297353CC}">
              <c16:uniqueId val="{00000006-8A23-4966-A069-EEBF479CEA97}"/>
            </c:ext>
          </c:extLst>
        </c:ser>
        <c:dLbls>
          <c:dLblPos val="ctr"/>
          <c:showLegendKey val="0"/>
          <c:showVal val="1"/>
          <c:showCatName val="0"/>
          <c:showSerName val="0"/>
          <c:showPercent val="0"/>
          <c:showBubbleSize val="0"/>
        </c:dLbls>
        <c:gapWidth val="150"/>
        <c:axId val="390604751"/>
        <c:axId val="390596847"/>
      </c:barChart>
      <c:catAx>
        <c:axId val="390604751"/>
        <c:scaling>
          <c:orientation val="minMax"/>
        </c:scaling>
        <c:delete val="0"/>
        <c:axPos val="b"/>
        <c:numFmt formatCode="General" sourceLinked="1"/>
        <c:majorTickMark val="none"/>
        <c:minorTickMark val="none"/>
        <c:tickLblPos val="nextTo"/>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390596847"/>
        <c:crosses val="autoZero"/>
        <c:auto val="1"/>
        <c:lblAlgn val="ctr"/>
        <c:lblOffset val="100"/>
        <c:noMultiLvlLbl val="0"/>
      </c:catAx>
      <c:valAx>
        <c:axId val="390596847"/>
        <c:scaling>
          <c:orientation val="minMax"/>
          <c:min val="0"/>
        </c:scaling>
        <c:delete val="1"/>
        <c:axPos val="l"/>
        <c:numFmt formatCode="General" sourceLinked="1"/>
        <c:majorTickMark val="out"/>
        <c:minorTickMark val="none"/>
        <c:tickLblPos val="nextTo"/>
        <c:crossAx val="39060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4043559430216E-2"/>
          <c:y val="0.23521946214572784"/>
          <c:w val="0.92391912881139571"/>
          <c:h val="0.49674771841870874"/>
        </c:manualLayout>
      </c:layout>
      <c:barChart>
        <c:barDir val="col"/>
        <c:grouping val="clustered"/>
        <c:varyColors val="0"/>
        <c:ser>
          <c:idx val="0"/>
          <c:order val="0"/>
          <c:tx>
            <c:strRef>
              <c:f>Foglio1!$A$2</c:f>
              <c:strCache>
                <c:ptCount val="1"/>
                <c:pt idx="0">
                  <c:v>EBIT </c:v>
                </c:pt>
              </c:strCache>
            </c:strRef>
          </c:tx>
          <c:spPr>
            <a:solidFill>
              <a:srgbClr val="0093C8"/>
            </a:solidFill>
            <a:ln>
              <a:noFill/>
            </a:ln>
            <a:effectLst/>
          </c:spPr>
          <c:invertIfNegative val="0"/>
          <c:dLbls>
            <c:dLbl>
              <c:idx val="0"/>
              <c:layout>
                <c:manualLayout>
                  <c:x val="3.4582214176638007E-3"/>
                  <c:y val="-2.310716482576002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20-4B25-BDC5-F28DBDB34F6C}"/>
                </c:ext>
              </c:extLst>
            </c:dLbl>
            <c:dLbl>
              <c:idx val="1"/>
              <c:layout>
                <c:manualLayout>
                  <c:x val="0"/>
                  <c:y val="-2.186476570686674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20-4B25-BDC5-F28DBDB34F6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Foglio1!$B$1:$C$1</c:f>
              <c:strCache>
                <c:ptCount val="2"/>
                <c:pt idx="0">
                  <c:v>FY 2020</c:v>
                </c:pt>
                <c:pt idx="1">
                  <c:v>FY 2021</c:v>
                </c:pt>
              </c:strCache>
            </c:strRef>
          </c:cat>
          <c:val>
            <c:numRef>
              <c:f>Foglio1!$B$2:$C$2</c:f>
              <c:numCache>
                <c:formatCode>General</c:formatCode>
                <c:ptCount val="2"/>
                <c:pt idx="0">
                  <c:v>5</c:v>
                </c:pt>
                <c:pt idx="1">
                  <c:v>11.4</c:v>
                </c:pt>
              </c:numCache>
            </c:numRef>
          </c:val>
          <c:extLst>
            <c:ext xmlns:c16="http://schemas.microsoft.com/office/drawing/2014/chart" uri="{C3380CC4-5D6E-409C-BE32-E72D297353CC}">
              <c16:uniqueId val="{00000002-CB20-4B25-BDC5-F28DBDB34F6C}"/>
            </c:ext>
          </c:extLst>
        </c:ser>
        <c:ser>
          <c:idx val="1"/>
          <c:order val="1"/>
          <c:tx>
            <c:strRef>
              <c:f>Foglio1!$A$3</c:f>
              <c:strCache>
                <c:ptCount val="1"/>
                <c:pt idx="0">
                  <c:v>Net loss</c:v>
                </c:pt>
              </c:strCache>
            </c:strRef>
          </c:tx>
          <c:spPr>
            <a:solidFill>
              <a:schemeClr val="bg1">
                <a:lumMod val="75000"/>
              </a:schemeClr>
            </a:solidFill>
            <a:ln>
              <a:noFill/>
            </a:ln>
            <a:effectLst/>
          </c:spPr>
          <c:invertIfNegative val="0"/>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extLst>
                <c:ext xmlns:c16="http://schemas.microsoft.com/office/drawing/2014/chart" uri="{C3380CC4-5D6E-409C-BE32-E72D297353CC}">
                  <c16:uniqueId val="{00000000-B964-462E-A1C2-1C745D912D0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Foglio1!$B$1:$C$1</c:f>
              <c:strCache>
                <c:ptCount val="2"/>
                <c:pt idx="0">
                  <c:v>FY 2020</c:v>
                </c:pt>
                <c:pt idx="1">
                  <c:v>FY 2021</c:v>
                </c:pt>
              </c:strCache>
            </c:strRef>
          </c:cat>
          <c:val>
            <c:numRef>
              <c:f>Foglio1!$B$3:$C$3</c:f>
              <c:numCache>
                <c:formatCode>General</c:formatCode>
                <c:ptCount val="2"/>
                <c:pt idx="0">
                  <c:v>-4.7</c:v>
                </c:pt>
                <c:pt idx="1">
                  <c:v>-2</c:v>
                </c:pt>
              </c:numCache>
            </c:numRef>
          </c:val>
          <c:extLst>
            <c:ext xmlns:c16="http://schemas.microsoft.com/office/drawing/2014/chart" uri="{C3380CC4-5D6E-409C-BE32-E72D297353CC}">
              <c16:uniqueId val="{00000003-CB20-4B25-BDC5-F28DBDB34F6C}"/>
            </c:ext>
          </c:extLst>
        </c:ser>
        <c:dLbls>
          <c:dLblPos val="ctr"/>
          <c:showLegendKey val="0"/>
          <c:showVal val="1"/>
          <c:showCatName val="0"/>
          <c:showSerName val="0"/>
          <c:showPercent val="0"/>
          <c:showBubbleSize val="0"/>
        </c:dLbls>
        <c:gapWidth val="150"/>
        <c:axId val="390604751"/>
        <c:axId val="390596847"/>
      </c:barChart>
      <c:catAx>
        <c:axId val="390604751"/>
        <c:scaling>
          <c:orientation val="minMax"/>
        </c:scaling>
        <c:delete val="0"/>
        <c:axPos val="b"/>
        <c:numFmt formatCode="General" sourceLinked="1"/>
        <c:majorTickMark val="none"/>
        <c:minorTickMark val="none"/>
        <c:tickLblPos val="low"/>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390596847"/>
        <c:crosses val="autoZero"/>
        <c:auto val="1"/>
        <c:lblAlgn val="ctr"/>
        <c:lblOffset val="100"/>
        <c:noMultiLvlLbl val="0"/>
      </c:catAx>
      <c:valAx>
        <c:axId val="390596847"/>
        <c:scaling>
          <c:orientation val="minMax"/>
          <c:max val="12"/>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39060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57262473707141"/>
          <c:y val="0.13272921312224575"/>
          <c:w val="0.33028550801871431"/>
          <c:h val="0.75944858079739719"/>
        </c:manualLayout>
      </c:layout>
      <c:doughnutChart>
        <c:varyColors val="1"/>
        <c:ser>
          <c:idx val="0"/>
          <c:order val="0"/>
          <c:tx>
            <c:strRef>
              <c:f>Foglio1!$B$1</c:f>
              <c:strCache>
                <c:ptCount val="1"/>
                <c:pt idx="0">
                  <c:v>Colonna1</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2DA2-4B8C-AF3A-7265080CABF3}"/>
              </c:ext>
            </c:extLst>
          </c:dPt>
          <c:dPt>
            <c:idx val="1"/>
            <c:bubble3D val="0"/>
            <c:spPr>
              <a:solidFill>
                <a:srgbClr val="0093C8"/>
              </a:solidFill>
              <a:ln w="19050">
                <a:solidFill>
                  <a:schemeClr val="lt1"/>
                </a:solidFill>
              </a:ln>
              <a:effectLst/>
            </c:spPr>
            <c:extLst>
              <c:ext xmlns:c16="http://schemas.microsoft.com/office/drawing/2014/chart" uri="{C3380CC4-5D6E-409C-BE32-E72D297353CC}">
                <c16:uniqueId val="{00000003-2DA2-4B8C-AF3A-7265080CABF3}"/>
              </c:ext>
            </c:extLst>
          </c:dPt>
          <c:dPt>
            <c:idx val="2"/>
            <c:bubble3D val="0"/>
            <c:spPr>
              <a:solidFill>
                <a:srgbClr val="67AF63"/>
              </a:solidFill>
              <a:ln w="19050">
                <a:solidFill>
                  <a:schemeClr val="lt1"/>
                </a:solidFill>
              </a:ln>
              <a:effectLst/>
            </c:spPr>
            <c:extLst>
              <c:ext xmlns:c16="http://schemas.microsoft.com/office/drawing/2014/chart" uri="{C3380CC4-5D6E-409C-BE32-E72D297353CC}">
                <c16:uniqueId val="{00000005-2DA2-4B8C-AF3A-7265080CABF3}"/>
              </c:ext>
            </c:extLst>
          </c:dPt>
          <c:dPt>
            <c:idx val="3"/>
            <c:bubble3D val="0"/>
            <c:spPr>
              <a:solidFill>
                <a:srgbClr val="0093C8"/>
              </a:solidFill>
              <a:ln w="19050">
                <a:solidFill>
                  <a:schemeClr val="lt1"/>
                </a:solidFill>
              </a:ln>
              <a:effectLst/>
            </c:spPr>
            <c:extLst>
              <c:ext xmlns:c16="http://schemas.microsoft.com/office/drawing/2014/chart" uri="{C3380CC4-5D6E-409C-BE32-E72D297353CC}">
                <c16:uniqueId val="{00000007-2DA2-4B8C-AF3A-7265080CABF3}"/>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2DA2-4B8C-AF3A-7265080CABF3}"/>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2DA2-4B8C-AF3A-7265080CABF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Current portion</c:v>
                </c:pt>
                <c:pt idx="1">
                  <c:v>Non current portion</c:v>
                </c:pt>
              </c:strCache>
            </c:strRef>
          </c:cat>
          <c:val>
            <c:numRef>
              <c:f>Foglio1!$B$2:$B$3</c:f>
              <c:numCache>
                <c:formatCode>0%</c:formatCode>
                <c:ptCount val="2"/>
                <c:pt idx="0">
                  <c:v>0.16</c:v>
                </c:pt>
                <c:pt idx="1">
                  <c:v>0.84</c:v>
                </c:pt>
              </c:numCache>
            </c:numRef>
          </c:val>
          <c:extLst>
            <c:ext xmlns:c16="http://schemas.microsoft.com/office/drawing/2014/chart" uri="{C3380CC4-5D6E-409C-BE32-E72D297353CC}">
              <c16:uniqueId val="{0000000C-2DA2-4B8C-AF3A-7265080CABF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00930677450051"/>
          <c:y val="0.37592905325234444"/>
          <c:w val="0.25839974788884662"/>
          <c:h val="0.220961719511132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57262473707141"/>
          <c:y val="0.13272921312224575"/>
          <c:w val="0.33028550801871431"/>
          <c:h val="0.75944858079739719"/>
        </c:manualLayout>
      </c:layout>
      <c:doughnutChart>
        <c:varyColors val="1"/>
        <c:ser>
          <c:idx val="0"/>
          <c:order val="0"/>
          <c:tx>
            <c:strRef>
              <c:f>Foglio1!$B$1</c:f>
              <c:strCache>
                <c:ptCount val="1"/>
                <c:pt idx="0">
                  <c:v>Colonna1</c:v>
                </c:pt>
              </c:strCache>
            </c:strRef>
          </c:tx>
          <c:dPt>
            <c:idx val="0"/>
            <c:bubble3D val="0"/>
            <c:spPr>
              <a:solidFill>
                <a:srgbClr val="80C8E6"/>
              </a:solidFill>
              <a:ln w="19050">
                <a:solidFill>
                  <a:schemeClr val="lt1"/>
                </a:solidFill>
              </a:ln>
              <a:effectLst/>
            </c:spPr>
            <c:extLst>
              <c:ext xmlns:c16="http://schemas.microsoft.com/office/drawing/2014/chart" uri="{C3380CC4-5D6E-409C-BE32-E72D297353CC}">
                <c16:uniqueId val="{00000001-BAD1-4D87-8CD9-0676FDE5E654}"/>
              </c:ext>
            </c:extLst>
          </c:dPt>
          <c:dPt>
            <c:idx val="1"/>
            <c:bubble3D val="0"/>
            <c:spPr>
              <a:solidFill>
                <a:srgbClr val="0065A3"/>
              </a:solidFill>
              <a:ln w="19050">
                <a:solidFill>
                  <a:schemeClr val="lt1"/>
                </a:solidFill>
              </a:ln>
              <a:effectLst/>
            </c:spPr>
            <c:extLst>
              <c:ext xmlns:c16="http://schemas.microsoft.com/office/drawing/2014/chart" uri="{C3380CC4-5D6E-409C-BE32-E72D297353CC}">
                <c16:uniqueId val="{00000003-BAD1-4D87-8CD9-0676FDE5E654}"/>
              </c:ext>
            </c:extLst>
          </c:dPt>
          <c:dPt>
            <c:idx val="2"/>
            <c:bubble3D val="0"/>
            <c:spPr>
              <a:solidFill>
                <a:srgbClr val="67AF63"/>
              </a:solidFill>
              <a:ln w="19050">
                <a:solidFill>
                  <a:schemeClr val="lt1"/>
                </a:solidFill>
              </a:ln>
              <a:effectLst/>
            </c:spPr>
            <c:extLst>
              <c:ext xmlns:c16="http://schemas.microsoft.com/office/drawing/2014/chart" uri="{C3380CC4-5D6E-409C-BE32-E72D297353CC}">
                <c16:uniqueId val="{00000005-BAD1-4D87-8CD9-0676FDE5E654}"/>
              </c:ext>
            </c:extLst>
          </c:dPt>
          <c:dPt>
            <c:idx val="3"/>
            <c:bubble3D val="0"/>
            <c:spPr>
              <a:solidFill>
                <a:srgbClr val="0093C8"/>
              </a:solidFill>
              <a:ln w="19050">
                <a:solidFill>
                  <a:schemeClr val="lt1"/>
                </a:solidFill>
              </a:ln>
              <a:effectLst/>
            </c:spPr>
            <c:extLst>
              <c:ext xmlns:c16="http://schemas.microsoft.com/office/drawing/2014/chart" uri="{C3380CC4-5D6E-409C-BE32-E72D297353CC}">
                <c16:uniqueId val="{00000007-BAD1-4D87-8CD9-0676FDE5E654}"/>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BAD1-4D87-8CD9-0676FDE5E654}"/>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BAD1-4D87-8CD9-0676FDE5E65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Foglio1!$A$2:$A$6</c:f>
              <c:strCache>
                <c:ptCount val="5"/>
                <c:pt idx="0">
                  <c:v>Bond</c:v>
                </c:pt>
                <c:pt idx="1">
                  <c:v>EIB</c:v>
                </c:pt>
                <c:pt idx="2">
                  <c:v>MISE bank debt</c:v>
                </c:pt>
                <c:pt idx="3">
                  <c:v>Leasings (IFRS 16)</c:v>
                </c:pt>
                <c:pt idx="4">
                  <c:v>Other</c:v>
                </c:pt>
              </c:strCache>
            </c:strRef>
          </c:cat>
          <c:val>
            <c:numRef>
              <c:f>Foglio1!$B$2:$B$6</c:f>
              <c:numCache>
                <c:formatCode>0%</c:formatCode>
                <c:ptCount val="5"/>
                <c:pt idx="0">
                  <c:v>0.65</c:v>
                </c:pt>
                <c:pt idx="1">
                  <c:v>0.04</c:v>
                </c:pt>
                <c:pt idx="2">
                  <c:v>0.21</c:v>
                </c:pt>
                <c:pt idx="3">
                  <c:v>0.03</c:v>
                </c:pt>
                <c:pt idx="4">
                  <c:v>7.0000000000000007E-2</c:v>
                </c:pt>
              </c:numCache>
            </c:numRef>
          </c:val>
          <c:extLst>
            <c:ext xmlns:c16="http://schemas.microsoft.com/office/drawing/2014/chart" uri="{C3380CC4-5D6E-409C-BE32-E72D297353CC}">
              <c16:uniqueId val="{0000000C-BAD1-4D87-8CD9-0676FDE5E65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9389041712096702"/>
          <c:y val="0.13564504779729028"/>
          <c:w val="0.3889366915275444"/>
          <c:h val="0.616136598966995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Foglio1!$C$1</c:f>
              <c:strCache>
                <c:ptCount val="1"/>
                <c:pt idx="0">
                  <c:v>vuota</c:v>
                </c:pt>
              </c:strCache>
            </c:strRef>
          </c:tx>
          <c:spPr>
            <a:noFill/>
            <a:ln>
              <a:noFill/>
            </a:ln>
            <a:effectLst/>
          </c:spPr>
          <c:invertIfNegative val="0"/>
          <c:cat>
            <c:strRef>
              <c:f>Foglio1!$A$2:$A$7</c:f>
              <c:strCache>
                <c:ptCount val="6"/>
                <c:pt idx="0">
                  <c:v>NFP</c:v>
                </c:pt>
                <c:pt idx="1">
                  <c:v>Timing for advance collections on rolling stock renewal</c:v>
                </c:pt>
                <c:pt idx="2">
                  <c:v>Adj. NFP</c:v>
                </c:pt>
                <c:pt idx="3">
                  <c:v>Cash available</c:v>
                </c:pt>
                <c:pt idx="4">
                  <c:v>Payables for funded investments (non current portion)</c:v>
                </c:pt>
                <c:pt idx="5">
                  <c:v>Gross debt</c:v>
                </c:pt>
              </c:strCache>
            </c:strRef>
          </c:cat>
          <c:val>
            <c:numRef>
              <c:f>Foglio1!$C$2:$C$7</c:f>
              <c:numCache>
                <c:formatCode>General</c:formatCode>
                <c:ptCount val="6"/>
                <c:pt idx="1">
                  <c:v>697.2</c:v>
                </c:pt>
                <c:pt idx="3">
                  <c:v>758.7</c:v>
                </c:pt>
                <c:pt idx="4">
                  <c:v>999.5</c:v>
                </c:pt>
              </c:numCache>
            </c:numRef>
          </c:val>
          <c:extLst>
            <c:ext xmlns:c16="http://schemas.microsoft.com/office/drawing/2014/chart" uri="{C3380CC4-5D6E-409C-BE32-E72D297353CC}">
              <c16:uniqueId val="{00000001-518D-434A-880F-2DA095EEF972}"/>
            </c:ext>
          </c:extLst>
        </c:ser>
        <c:ser>
          <c:idx val="0"/>
          <c:order val="1"/>
          <c:tx>
            <c:strRef>
              <c:f>Foglio1!$B$1</c:f>
              <c:strCache>
                <c:ptCount val="1"/>
                <c:pt idx="0">
                  <c:v>piena</c:v>
                </c:pt>
              </c:strCache>
            </c:strRef>
          </c:tx>
          <c:spPr>
            <a:solidFill>
              <a:srgbClr val="1865A0"/>
            </a:solidFill>
            <a:ln>
              <a:noFill/>
            </a:ln>
            <a:effectLst/>
          </c:spPr>
          <c:invertIfNegative val="0"/>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6-518D-434A-880F-2DA095EEF97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518D-434A-880F-2DA095EEF972}"/>
              </c:ext>
            </c:extLst>
          </c:dPt>
          <c:dPt>
            <c:idx val="4"/>
            <c:invertIfNegative val="0"/>
            <c:bubble3D val="0"/>
            <c:spPr>
              <a:solidFill>
                <a:schemeClr val="accent6">
                  <a:lumMod val="25000"/>
                  <a:lumOff val="75000"/>
                </a:schemeClr>
              </a:solidFill>
              <a:ln>
                <a:noFill/>
              </a:ln>
              <a:effectLst/>
            </c:spPr>
            <c:extLst>
              <c:ext xmlns:c16="http://schemas.microsoft.com/office/drawing/2014/chart" uri="{C3380CC4-5D6E-409C-BE32-E72D297353CC}">
                <c16:uniqueId val="{00000005-B6CE-4D04-9EBA-59A0AB105CEA}"/>
              </c:ext>
            </c:extLst>
          </c:dPt>
          <c:dLbls>
            <c:dLbl>
              <c:idx val="1"/>
              <c:spPr>
                <a:solidFill>
                  <a:schemeClr val="bg1">
                    <a:lumMod val="7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6-518D-434A-880F-2DA095EEF972}"/>
                </c:ext>
              </c:extLst>
            </c:dLbl>
            <c:dLbl>
              <c:idx val="4"/>
              <c:delete val="1"/>
              <c:extLst>
                <c:ext xmlns:c15="http://schemas.microsoft.com/office/drawing/2012/chart" uri="{CE6537A1-D6FC-4f65-9D91-7224C49458BB}"/>
                <c:ext xmlns:c16="http://schemas.microsoft.com/office/drawing/2014/chart" uri="{C3380CC4-5D6E-409C-BE32-E72D297353CC}">
                  <c16:uniqueId val="{00000005-B6CE-4D04-9EBA-59A0AB105C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Foglio1!$A$2:$A$7</c:f>
              <c:strCache>
                <c:ptCount val="6"/>
                <c:pt idx="0">
                  <c:v>NFP</c:v>
                </c:pt>
                <c:pt idx="1">
                  <c:v>Timing for advance collections on rolling stock renewal</c:v>
                </c:pt>
                <c:pt idx="2">
                  <c:v>Adj. NFP</c:v>
                </c:pt>
                <c:pt idx="3">
                  <c:v>Cash available</c:v>
                </c:pt>
                <c:pt idx="4">
                  <c:v>Payables for funded investments (non current portion)</c:v>
                </c:pt>
                <c:pt idx="5">
                  <c:v>Gross debt</c:v>
                </c:pt>
              </c:strCache>
            </c:strRef>
          </c:cat>
          <c:val>
            <c:numRef>
              <c:f>Foglio1!$B$2:$B$7</c:f>
              <c:numCache>
                <c:formatCode>General</c:formatCode>
                <c:ptCount val="6"/>
                <c:pt idx="0">
                  <c:v>697.2</c:v>
                </c:pt>
                <c:pt idx="1">
                  <c:v>61.5</c:v>
                </c:pt>
                <c:pt idx="2">
                  <c:v>758.7</c:v>
                </c:pt>
                <c:pt idx="3">
                  <c:v>253.3</c:v>
                </c:pt>
                <c:pt idx="4" formatCode="0.0">
                  <c:v>12.5</c:v>
                </c:pt>
                <c:pt idx="5">
                  <c:v>999.5</c:v>
                </c:pt>
              </c:numCache>
            </c:numRef>
          </c:val>
          <c:extLst>
            <c:ext xmlns:c16="http://schemas.microsoft.com/office/drawing/2014/chart" uri="{C3380CC4-5D6E-409C-BE32-E72D297353CC}">
              <c16:uniqueId val="{00000000-518D-434A-880F-2DA095EEF972}"/>
            </c:ext>
          </c:extLst>
        </c:ser>
        <c:dLbls>
          <c:showLegendKey val="0"/>
          <c:showVal val="0"/>
          <c:showCatName val="0"/>
          <c:showSerName val="0"/>
          <c:showPercent val="0"/>
          <c:showBubbleSize val="0"/>
        </c:dLbls>
        <c:gapWidth val="101"/>
        <c:overlap val="100"/>
        <c:axId val="702709519"/>
        <c:axId val="702714511"/>
      </c:barChart>
      <c:catAx>
        <c:axId val="702709519"/>
        <c:scaling>
          <c:orientation val="minMax"/>
        </c:scaling>
        <c:delete val="0"/>
        <c:axPos val="b"/>
        <c:numFmt formatCode="General" sourceLinked="1"/>
        <c:majorTickMark val="none"/>
        <c:minorTickMark val="none"/>
        <c:tickLblPos val="nextTo"/>
        <c:spPr>
          <a:noFill/>
          <a:ln w="9525" cap="flat" cmpd="sng" algn="ctr">
            <a:solidFill>
              <a:schemeClr val="accent6">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chemeClr val="accent6">
                    <a:lumMod val="75000"/>
                    <a:lumOff val="25000"/>
                  </a:schemeClr>
                </a:solidFill>
                <a:latin typeface="+mn-lt"/>
                <a:ea typeface="+mn-ea"/>
                <a:cs typeface="+mn-cs"/>
              </a:defRPr>
            </a:pPr>
            <a:endParaRPr lang="it-IT"/>
          </a:p>
        </c:txPr>
        <c:crossAx val="702714511"/>
        <c:crosses val="autoZero"/>
        <c:auto val="1"/>
        <c:lblAlgn val="ctr"/>
        <c:lblOffset val="100"/>
        <c:noMultiLvlLbl val="0"/>
      </c:catAx>
      <c:valAx>
        <c:axId val="702714511"/>
        <c:scaling>
          <c:orientation val="minMax"/>
        </c:scaling>
        <c:delete val="1"/>
        <c:axPos val="l"/>
        <c:numFmt formatCode="General" sourceLinked="1"/>
        <c:majorTickMark val="none"/>
        <c:minorTickMark val="none"/>
        <c:tickLblPos val="nextTo"/>
        <c:crossAx val="702709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57262473707141"/>
          <c:y val="0.13272921312224575"/>
          <c:w val="0.33028550801871431"/>
          <c:h val="0.75944858079739719"/>
        </c:manualLayout>
      </c:layout>
      <c:doughnutChart>
        <c:varyColors val="1"/>
        <c:ser>
          <c:idx val="0"/>
          <c:order val="0"/>
          <c:tx>
            <c:strRef>
              <c:f>Foglio1!$B$1</c:f>
              <c:strCache>
                <c:ptCount val="1"/>
                <c:pt idx="0">
                  <c:v>Colonna1</c:v>
                </c:pt>
              </c:strCache>
            </c:strRef>
          </c:tx>
          <c:spPr>
            <a:solidFill>
              <a:srgbClr val="C7C6C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7AD-4868-A838-D50B301B3302}"/>
              </c:ext>
            </c:extLst>
          </c:dPt>
          <c:dPt>
            <c:idx val="1"/>
            <c:bubble3D val="0"/>
            <c:spPr>
              <a:solidFill>
                <a:srgbClr val="C7C6C5"/>
              </a:solidFill>
              <a:ln w="19050">
                <a:solidFill>
                  <a:schemeClr val="lt1"/>
                </a:solidFill>
              </a:ln>
              <a:effectLst/>
            </c:spPr>
            <c:extLst>
              <c:ext xmlns:c16="http://schemas.microsoft.com/office/drawing/2014/chart" uri="{C3380CC4-5D6E-409C-BE32-E72D297353CC}">
                <c16:uniqueId val="{00000003-77AD-4868-A838-D50B301B3302}"/>
              </c:ext>
            </c:extLst>
          </c:dPt>
          <c:dPt>
            <c:idx val="2"/>
            <c:bubble3D val="0"/>
            <c:spPr>
              <a:solidFill>
                <a:srgbClr val="C7C6C5"/>
              </a:solidFill>
              <a:ln w="19050">
                <a:solidFill>
                  <a:schemeClr val="lt1"/>
                </a:solidFill>
              </a:ln>
              <a:effectLst/>
            </c:spPr>
            <c:extLst>
              <c:ext xmlns:c16="http://schemas.microsoft.com/office/drawing/2014/chart" uri="{C3380CC4-5D6E-409C-BE32-E72D297353CC}">
                <c16:uniqueId val="{00000005-77AD-4868-A838-D50B301B3302}"/>
              </c:ext>
            </c:extLst>
          </c:dPt>
          <c:dPt>
            <c:idx val="3"/>
            <c:bubble3D val="0"/>
            <c:spPr>
              <a:solidFill>
                <a:srgbClr val="C7C6C5"/>
              </a:solidFill>
              <a:ln w="19050">
                <a:solidFill>
                  <a:schemeClr val="lt1"/>
                </a:solidFill>
              </a:ln>
              <a:effectLst/>
            </c:spPr>
            <c:extLst>
              <c:ext xmlns:c16="http://schemas.microsoft.com/office/drawing/2014/chart" uri="{C3380CC4-5D6E-409C-BE32-E72D297353CC}">
                <c16:uniqueId val="{00000007-77AD-4868-A838-D50B301B3302}"/>
              </c:ext>
            </c:extLst>
          </c:dPt>
          <c:dPt>
            <c:idx val="4"/>
            <c:bubble3D val="0"/>
            <c:spPr>
              <a:solidFill>
                <a:srgbClr val="C7C6C5"/>
              </a:solidFill>
              <a:ln w="19050">
                <a:solidFill>
                  <a:schemeClr val="lt1"/>
                </a:solidFill>
              </a:ln>
              <a:effectLst/>
            </c:spPr>
            <c:extLst>
              <c:ext xmlns:c16="http://schemas.microsoft.com/office/drawing/2014/chart" uri="{C3380CC4-5D6E-409C-BE32-E72D297353CC}">
                <c16:uniqueId val="{00000009-77AD-4868-A838-D50B301B3302}"/>
              </c:ext>
            </c:extLst>
          </c:dPt>
          <c:dPt>
            <c:idx val="5"/>
            <c:bubble3D val="0"/>
            <c:spPr>
              <a:solidFill>
                <a:srgbClr val="C7C6C5"/>
              </a:solidFill>
              <a:ln w="19050">
                <a:solidFill>
                  <a:schemeClr val="lt1"/>
                </a:solidFill>
              </a:ln>
              <a:effectLst/>
            </c:spPr>
            <c:extLst>
              <c:ext xmlns:c16="http://schemas.microsoft.com/office/drawing/2014/chart" uri="{C3380CC4-5D6E-409C-BE32-E72D297353CC}">
                <c16:uniqueId val="{0000000B-77AD-4868-A838-D50B301B330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Fixed rate</c:v>
                </c:pt>
                <c:pt idx="1">
                  <c:v>Variable rate</c:v>
                </c:pt>
              </c:strCache>
            </c:strRef>
          </c:cat>
          <c:val>
            <c:numRef>
              <c:f>Foglio1!$B$2:$B$3</c:f>
              <c:numCache>
                <c:formatCode>0%</c:formatCode>
                <c:ptCount val="2"/>
                <c:pt idx="0">
                  <c:v>0.81</c:v>
                </c:pt>
                <c:pt idx="1">
                  <c:v>0.19</c:v>
                </c:pt>
              </c:numCache>
            </c:numRef>
          </c:val>
          <c:extLst>
            <c:ext xmlns:c16="http://schemas.microsoft.com/office/drawing/2014/chart" uri="{C3380CC4-5D6E-409C-BE32-E72D297353CC}">
              <c16:uniqueId val="{0000000C-77AD-4868-A838-D50B301B330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570738979789457"/>
          <c:y val="0.30353080741007693"/>
          <c:w val="0.25839967311071899"/>
          <c:h val="0.286717018907946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5000000000003E-2"/>
          <c:y val="2.7668469297740958E-2"/>
          <c:w val="0.96562499999999996"/>
          <c:h val="0.75999230026894793"/>
        </c:manualLayout>
      </c:layout>
      <c:barChart>
        <c:barDir val="col"/>
        <c:grouping val="stacked"/>
        <c:varyColors val="0"/>
        <c:ser>
          <c:idx val="2"/>
          <c:order val="0"/>
          <c:tx>
            <c:strRef>
              <c:f>Foglio1!$A$4</c:f>
              <c:strCache>
                <c:ptCount val="1"/>
                <c:pt idx="0">
                  <c:v>Mise bank debt</c:v>
                </c:pt>
              </c:strCache>
            </c:strRef>
          </c:tx>
          <c:spPr>
            <a:solidFill>
              <a:srgbClr val="67AF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Foglio1!$B$1:$G$1</c:f>
              <c:strCache>
                <c:ptCount val="5"/>
                <c:pt idx="0">
                  <c:v>2022</c:v>
                </c:pt>
                <c:pt idx="1">
                  <c:v>2023</c:v>
                </c:pt>
                <c:pt idx="2">
                  <c:v>2024</c:v>
                </c:pt>
                <c:pt idx="3">
                  <c:v>2025</c:v>
                </c:pt>
                <c:pt idx="4">
                  <c:v>2026</c:v>
                </c:pt>
              </c:strCache>
            </c:strRef>
          </c:cat>
          <c:val>
            <c:numRef>
              <c:f>Foglio1!$B$4:$G$4</c:f>
              <c:numCache>
                <c:formatCode>General</c:formatCode>
                <c:ptCount val="5"/>
                <c:pt idx="0">
                  <c:v>55</c:v>
                </c:pt>
                <c:pt idx="1">
                  <c:v>47</c:v>
                </c:pt>
                <c:pt idx="2">
                  <c:v>47</c:v>
                </c:pt>
                <c:pt idx="3">
                  <c:v>47</c:v>
                </c:pt>
                <c:pt idx="4">
                  <c:v>25</c:v>
                </c:pt>
              </c:numCache>
            </c:numRef>
          </c:val>
          <c:extLst>
            <c:ext xmlns:c16="http://schemas.microsoft.com/office/drawing/2014/chart" uri="{C3380CC4-5D6E-409C-BE32-E72D297353CC}">
              <c16:uniqueId val="{00000002-7EAA-4457-9608-CFBA95A2089E}"/>
            </c:ext>
          </c:extLst>
        </c:ser>
        <c:ser>
          <c:idx val="1"/>
          <c:order val="1"/>
          <c:tx>
            <c:strRef>
              <c:f>Foglio1!$A$3</c:f>
              <c:strCache>
                <c:ptCount val="1"/>
                <c:pt idx="0">
                  <c:v>EIB</c:v>
                </c:pt>
              </c:strCache>
            </c:strRef>
          </c:tx>
          <c:spPr>
            <a:solidFill>
              <a:srgbClr val="0065A3"/>
            </a:solidFill>
            <a:ln>
              <a:noFill/>
            </a:ln>
            <a:effectLst/>
          </c:spPr>
          <c:invertIfNegative val="0"/>
          <c:dLbls>
            <c:spPr>
              <a:solidFill>
                <a:srgbClr val="0065A3"/>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Foglio1!$B$1:$G$1</c:f>
              <c:strCache>
                <c:ptCount val="5"/>
                <c:pt idx="0">
                  <c:v>2022</c:v>
                </c:pt>
                <c:pt idx="1">
                  <c:v>2023</c:v>
                </c:pt>
                <c:pt idx="2">
                  <c:v>2024</c:v>
                </c:pt>
                <c:pt idx="3">
                  <c:v>2025</c:v>
                </c:pt>
                <c:pt idx="4">
                  <c:v>2026</c:v>
                </c:pt>
              </c:strCache>
            </c:strRef>
          </c:cat>
          <c:val>
            <c:numRef>
              <c:f>Foglio1!$B$3:$G$3</c:f>
              <c:numCache>
                <c:formatCode>General</c:formatCode>
                <c:ptCount val="5"/>
                <c:pt idx="0">
                  <c:v>9</c:v>
                </c:pt>
                <c:pt idx="1">
                  <c:v>8</c:v>
                </c:pt>
                <c:pt idx="2">
                  <c:v>8</c:v>
                </c:pt>
                <c:pt idx="3">
                  <c:v>9</c:v>
                </c:pt>
                <c:pt idx="4">
                  <c:v>8</c:v>
                </c:pt>
              </c:numCache>
            </c:numRef>
          </c:val>
          <c:extLst>
            <c:ext xmlns:c16="http://schemas.microsoft.com/office/drawing/2014/chart" uri="{C3380CC4-5D6E-409C-BE32-E72D297353CC}">
              <c16:uniqueId val="{00000001-7EAA-4457-9608-CFBA95A2089E}"/>
            </c:ext>
          </c:extLst>
        </c:ser>
        <c:ser>
          <c:idx val="3"/>
          <c:order val="3"/>
          <c:tx>
            <c:strRef>
              <c:f>Foglio1!$A$5</c:f>
              <c:strCache>
                <c:ptCount val="1"/>
                <c:pt idx="0">
                  <c:v>Bond</c:v>
                </c:pt>
              </c:strCache>
            </c:strRef>
          </c:tx>
          <c:spPr>
            <a:solidFill>
              <a:schemeClr val="accent2"/>
            </a:solidFill>
            <a:ln>
              <a:noFill/>
            </a:ln>
            <a:effectLst/>
          </c:spPr>
          <c:invertIfNegative val="0"/>
          <c:dLbls>
            <c:dLbl>
              <c:idx val="4"/>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650</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EAA-4457-9608-CFBA95A208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Foglio1!$B$1:$G$1</c:f>
              <c:strCache>
                <c:ptCount val="5"/>
                <c:pt idx="0">
                  <c:v>2022</c:v>
                </c:pt>
                <c:pt idx="1">
                  <c:v>2023</c:v>
                </c:pt>
                <c:pt idx="2">
                  <c:v>2024</c:v>
                </c:pt>
                <c:pt idx="3">
                  <c:v>2025</c:v>
                </c:pt>
                <c:pt idx="4">
                  <c:v>2026</c:v>
                </c:pt>
              </c:strCache>
            </c:strRef>
          </c:cat>
          <c:val>
            <c:numRef>
              <c:f>Foglio1!$B$5:$G$5</c:f>
              <c:numCache>
                <c:formatCode>General</c:formatCode>
                <c:ptCount val="5"/>
                <c:pt idx="0">
                  <c:v>0</c:v>
                </c:pt>
                <c:pt idx="1">
                  <c:v>0</c:v>
                </c:pt>
                <c:pt idx="2">
                  <c:v>0</c:v>
                </c:pt>
                <c:pt idx="3">
                  <c:v>0</c:v>
                </c:pt>
                <c:pt idx="4">
                  <c:v>450</c:v>
                </c:pt>
              </c:numCache>
            </c:numRef>
          </c:val>
          <c:extLst>
            <c:ext xmlns:c16="http://schemas.microsoft.com/office/drawing/2014/chart" uri="{C3380CC4-5D6E-409C-BE32-E72D297353CC}">
              <c16:uniqueId val="{00000004-7EAA-4457-9608-CFBA95A2089E}"/>
            </c:ext>
          </c:extLst>
        </c:ser>
        <c:dLbls>
          <c:showLegendKey val="0"/>
          <c:showVal val="1"/>
          <c:showCatName val="0"/>
          <c:showSerName val="0"/>
          <c:showPercent val="0"/>
          <c:showBubbleSize val="0"/>
        </c:dLbls>
        <c:gapWidth val="100"/>
        <c:overlap val="100"/>
        <c:axId val="2007324688"/>
        <c:axId val="2007325104"/>
        <c:extLst>
          <c:ext xmlns:c15="http://schemas.microsoft.com/office/drawing/2012/chart" uri="{02D57815-91ED-43cb-92C2-25804820EDAC}">
            <c15:filteredBarSeries>
              <c15:ser>
                <c:idx val="0"/>
                <c:order val="2"/>
                <c:tx>
                  <c:strRef>
                    <c:extLst>
                      <c:ext uri="{02D57815-91ED-43cb-92C2-25804820EDAC}">
                        <c15:formulaRef>
                          <c15:sqref>Foglio1!$A$2</c15:sqref>
                        </c15:formulaRef>
                      </c:ext>
                    </c:extLst>
                    <c:strCache>
                      <c:ptCount val="1"/>
                      <c:pt idx="0">
                        <c:v>Bridge Loan</c:v>
                      </c:pt>
                    </c:strCache>
                  </c:strRef>
                </c:tx>
                <c:spPr>
                  <a:solidFill>
                    <a:schemeClr val="bg1"/>
                  </a:solidFill>
                  <a:ln w="28575">
                    <a:solidFill>
                      <a:srgbClr val="80C8E6"/>
                    </a:solidFill>
                    <a:prstDash val="dash"/>
                  </a:ln>
                  <a:effectLst/>
                </c:spPr>
                <c:invertIfNegative val="0"/>
                <c:dLbls>
                  <c:dLbl>
                    <c:idx val="0"/>
                    <c:delete val="1"/>
                    <c:extLst>
                      <c:ext uri="{CE6537A1-D6FC-4f65-9D91-7224C49458BB}"/>
                      <c:ext xmlns:c16="http://schemas.microsoft.com/office/drawing/2014/chart" uri="{C3380CC4-5D6E-409C-BE32-E72D297353CC}">
                        <c16:uniqueId val="{00000008-7EAA-4457-9608-CFBA95A2089E}"/>
                      </c:ext>
                    </c:extLst>
                  </c:dLbl>
                  <c:dLbl>
                    <c:idx val="1"/>
                    <c:delete val="1"/>
                    <c:extLst>
                      <c:ext uri="{CE6537A1-D6FC-4f65-9D91-7224C49458BB}"/>
                      <c:ext xmlns:c16="http://schemas.microsoft.com/office/drawing/2014/chart" uri="{C3380CC4-5D6E-409C-BE32-E72D297353CC}">
                        <c16:uniqueId val="{0000000A-7EAA-4457-9608-CFBA95A2089E}"/>
                      </c:ext>
                    </c:extLst>
                  </c:dLbl>
                  <c:dLbl>
                    <c:idx val="2"/>
                    <c:delete val="1"/>
                    <c:extLst>
                      <c:ext uri="{CE6537A1-D6FC-4f65-9D91-7224C49458BB}"/>
                      <c:ext xmlns:c16="http://schemas.microsoft.com/office/drawing/2014/chart" uri="{C3380CC4-5D6E-409C-BE32-E72D297353CC}">
                        <c16:uniqueId val="{0000000B-7EAA-4457-9608-CFBA95A2089E}"/>
                      </c:ext>
                    </c:extLst>
                  </c:dLbl>
                  <c:dLbl>
                    <c:idx val="3"/>
                    <c:delete val="1"/>
                    <c:extLst>
                      <c:ext uri="{CE6537A1-D6FC-4f65-9D91-7224C49458BB}"/>
                      <c:ext xmlns:c16="http://schemas.microsoft.com/office/drawing/2014/chart" uri="{C3380CC4-5D6E-409C-BE32-E72D297353CC}">
                        <c16:uniqueId val="{0000000C-7EAA-4457-9608-CFBA95A208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Foglio1!$B$1:$G$1</c15:sqref>
                        </c15:formulaRef>
                      </c:ext>
                    </c:extLst>
                    <c:strCache>
                      <c:ptCount val="5"/>
                      <c:pt idx="0">
                        <c:v>2022</c:v>
                      </c:pt>
                      <c:pt idx="1">
                        <c:v>2023</c:v>
                      </c:pt>
                      <c:pt idx="2">
                        <c:v>2024</c:v>
                      </c:pt>
                      <c:pt idx="3">
                        <c:v>2025</c:v>
                      </c:pt>
                      <c:pt idx="4">
                        <c:v>2026</c:v>
                      </c:pt>
                    </c:strCache>
                  </c:strRef>
                </c:cat>
                <c:val>
                  <c:numRef>
                    <c:extLst>
                      <c:ext uri="{02D57815-91ED-43cb-92C2-25804820EDAC}">
                        <c15:formulaRef>
                          <c15:sqref>Foglio1!$B$2:$G$2</c15:sqref>
                        </c15:formulaRef>
                      </c:ext>
                    </c:extLst>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7EAA-4457-9608-CFBA95A2089E}"/>
                  </c:ext>
                </c:extLst>
              </c15:ser>
            </c15:filteredBarSeries>
          </c:ext>
        </c:extLst>
      </c:barChart>
      <c:lineChart>
        <c:grouping val="standard"/>
        <c:varyColors val="0"/>
        <c:ser>
          <c:idx val="4"/>
          <c:order val="4"/>
          <c:tx>
            <c:strRef>
              <c:f>Foglio1!$A$6</c:f>
              <c:strCache>
                <c:ptCount val="1"/>
              </c:strCache>
            </c:strRef>
          </c:tx>
          <c:spPr>
            <a:ln w="28575" cap="rnd">
              <a:noFill/>
              <a:round/>
            </a:ln>
            <a:effectLst/>
          </c:spPr>
          <c:marker>
            <c:symbol val="none"/>
          </c:marker>
          <c:dLbls>
            <c:dLbl>
              <c:idx val="4"/>
              <c:tx>
                <c:rich>
                  <a:bodyPr/>
                  <a:lstStyle/>
                  <a:p>
                    <a:r>
                      <a:rPr lang="en-US"/>
                      <a:t>683,0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EAA-4457-9608-CFBA95A2089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2022</c:v>
              </c:pt>
              <c:pt idx="1">
                <c:v>2023</c:v>
              </c:pt>
              <c:pt idx="2">
                <c:v>2024</c:v>
              </c:pt>
              <c:pt idx="3">
                <c:v>2025</c:v>
              </c:pt>
              <c:pt idx="4">
                <c:v>2026</c:v>
              </c:pt>
              <c:extLst>
                <c:ext xmlns:c15="http://schemas.microsoft.com/office/drawing/2012/chart" uri="{02D57815-91ED-43cb-92C2-25804820EDAC}">
                  <c15:autoCat val="1"/>
                </c:ext>
              </c:extLst>
            </c:strLit>
          </c:cat>
          <c:val>
            <c:numRef>
              <c:f>Foglio1!$B$6:$G$6</c:f>
              <c:numCache>
                <c:formatCode>General</c:formatCode>
                <c:ptCount val="5"/>
                <c:pt idx="0">
                  <c:v>64</c:v>
                </c:pt>
                <c:pt idx="1">
                  <c:v>55</c:v>
                </c:pt>
                <c:pt idx="2">
                  <c:v>55</c:v>
                </c:pt>
                <c:pt idx="3">
                  <c:v>56</c:v>
                </c:pt>
                <c:pt idx="4">
                  <c:v>483</c:v>
                </c:pt>
              </c:numCache>
            </c:numRef>
          </c:val>
          <c:smooth val="0"/>
          <c:extLst>
            <c:ext xmlns:c16="http://schemas.microsoft.com/office/drawing/2014/chart" uri="{C3380CC4-5D6E-409C-BE32-E72D297353CC}">
              <c16:uniqueId val="{00000007-7EAA-4457-9608-CFBA95A2089E}"/>
            </c:ext>
          </c:extLst>
        </c:ser>
        <c:dLbls>
          <c:showLegendKey val="0"/>
          <c:showVal val="1"/>
          <c:showCatName val="0"/>
          <c:showSerName val="0"/>
          <c:showPercent val="0"/>
          <c:showBubbleSize val="0"/>
        </c:dLbls>
        <c:marker val="1"/>
        <c:smooth val="0"/>
        <c:axId val="2007324688"/>
        <c:axId val="2007325104"/>
      </c:lineChart>
      <c:catAx>
        <c:axId val="2007324688"/>
        <c:scaling>
          <c:orientation val="minMax"/>
        </c:scaling>
        <c:delete val="0"/>
        <c:axPos val="b"/>
        <c:numFmt formatCode="General" sourceLinked="1"/>
        <c:majorTickMark val="none"/>
        <c:minorTickMark val="none"/>
        <c:tickLblPos val="nextTo"/>
        <c:spPr>
          <a:noFill/>
          <a:ln w="9525" cap="flat" cmpd="sng" algn="ctr">
            <a:solidFill>
              <a:schemeClr val="accent6">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crossAx val="2007325104"/>
        <c:crosses val="autoZero"/>
        <c:auto val="1"/>
        <c:lblAlgn val="ctr"/>
        <c:lblOffset val="100"/>
        <c:noMultiLvlLbl val="0"/>
      </c:catAx>
      <c:valAx>
        <c:axId val="2007325104"/>
        <c:scaling>
          <c:orientation val="minMax"/>
        </c:scaling>
        <c:delete val="1"/>
        <c:axPos val="l"/>
        <c:numFmt formatCode="General" sourceLinked="1"/>
        <c:majorTickMark val="none"/>
        <c:minorTickMark val="none"/>
        <c:tickLblPos val="nextTo"/>
        <c:crossAx val="200732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accent6">
              <a:lumMod val="75000"/>
              <a:lumOff val="25000"/>
            </a:schemeClr>
          </a:solidFill>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Foglio1!$B$1</c:f>
              <c:strCache>
                <c:ptCount val="1"/>
                <c:pt idx="0">
                  <c:v>vuoto</c:v>
                </c:pt>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1-A4C6-4CAA-9C90-D86425595CDA}"/>
              </c:ext>
            </c:extLst>
          </c:dPt>
          <c:dPt>
            <c:idx val="2"/>
            <c:invertIfNegative val="0"/>
            <c:bubble3D val="0"/>
            <c:spPr>
              <a:noFill/>
              <a:ln>
                <a:noFill/>
              </a:ln>
              <a:effectLst/>
            </c:spPr>
            <c:extLst>
              <c:ext xmlns:c16="http://schemas.microsoft.com/office/drawing/2014/chart" uri="{C3380CC4-5D6E-409C-BE32-E72D297353CC}">
                <c16:uniqueId val="{00000003-A4C6-4CAA-9C90-D86425595CDA}"/>
              </c:ext>
            </c:extLst>
          </c:dPt>
          <c:dLbls>
            <c:dLbl>
              <c:idx val="1"/>
              <c:delete val="1"/>
              <c:extLst>
                <c:ext xmlns:c15="http://schemas.microsoft.com/office/drawing/2012/chart" uri="{CE6537A1-D6FC-4f65-9D91-7224C49458BB}"/>
                <c:ext xmlns:c16="http://schemas.microsoft.com/office/drawing/2014/chart" uri="{C3380CC4-5D6E-409C-BE32-E72D297353CC}">
                  <c16:uniqueId val="{00000001-A4C6-4CAA-9C90-D86425595CDA}"/>
                </c:ext>
              </c:extLst>
            </c:dLbl>
            <c:dLbl>
              <c:idx val="2"/>
              <c:delete val="1"/>
              <c:extLst>
                <c:ext xmlns:c15="http://schemas.microsoft.com/office/drawing/2012/chart" uri="{CE6537A1-D6FC-4f65-9D91-7224C49458BB}"/>
                <c:ext xmlns:c16="http://schemas.microsoft.com/office/drawing/2014/chart" uri="{C3380CC4-5D6E-409C-BE32-E72D297353CC}">
                  <c16:uniqueId val="{00000003-A4C6-4CAA-9C90-D86425595C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Economic impacts</c:v>
                </c:pt>
                <c:pt idx="1">
                  <c:v>Environmental impacts</c:v>
                </c:pt>
                <c:pt idx="2">
                  <c:v>Social impacts</c:v>
                </c:pt>
                <c:pt idx="3">
                  <c:v>True value</c:v>
                </c:pt>
              </c:strCache>
            </c:strRef>
          </c:cat>
          <c:val>
            <c:numRef>
              <c:f>Foglio1!$B$2:$B$5</c:f>
              <c:numCache>
                <c:formatCode>General</c:formatCode>
                <c:ptCount val="4"/>
                <c:pt idx="1">
                  <c:v>1.2</c:v>
                </c:pt>
                <c:pt idx="2">
                  <c:v>1.2</c:v>
                </c:pt>
              </c:numCache>
            </c:numRef>
          </c:val>
          <c:extLst>
            <c:ext xmlns:c16="http://schemas.microsoft.com/office/drawing/2014/chart" uri="{C3380CC4-5D6E-409C-BE32-E72D297353CC}">
              <c16:uniqueId val="{00000004-A4C6-4CAA-9C90-D86425595CDA}"/>
            </c:ext>
          </c:extLst>
        </c:ser>
        <c:ser>
          <c:idx val="1"/>
          <c:order val="1"/>
          <c:tx>
            <c:strRef>
              <c:f>Foglio1!$C$1</c:f>
              <c:strCache>
                <c:ptCount val="1"/>
                <c:pt idx="0">
                  <c:v>Serie 2</c:v>
                </c:pt>
              </c:strCache>
            </c:strRef>
          </c:tx>
          <c:spPr>
            <a:solidFill>
              <a:schemeClr val="accent2"/>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6-A4C6-4CAA-9C90-D86425595CDA}"/>
              </c:ext>
            </c:extLst>
          </c:dPt>
          <c:dLbls>
            <c:dLbl>
              <c:idx val="0"/>
              <c:layout>
                <c:manualLayout>
                  <c:x val="3.109622518759961E-3"/>
                  <c:y val="-0.2555957287624898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C6-4CAA-9C90-D86425595C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Economic impacts</c:v>
                </c:pt>
                <c:pt idx="1">
                  <c:v>Environmental impacts</c:v>
                </c:pt>
                <c:pt idx="2">
                  <c:v>Social impacts</c:v>
                </c:pt>
                <c:pt idx="3">
                  <c:v>True value</c:v>
                </c:pt>
              </c:strCache>
            </c:strRef>
          </c:cat>
          <c:val>
            <c:numRef>
              <c:f>Foglio1!$C$2:$C$5</c:f>
              <c:numCache>
                <c:formatCode>General</c:formatCode>
                <c:ptCount val="4"/>
                <c:pt idx="0">
                  <c:v>1.3</c:v>
                </c:pt>
              </c:numCache>
            </c:numRef>
          </c:val>
          <c:extLst>
            <c:ext xmlns:c16="http://schemas.microsoft.com/office/drawing/2014/chart" uri="{C3380CC4-5D6E-409C-BE32-E72D297353CC}">
              <c16:uniqueId val="{00000007-A4C6-4CAA-9C90-D86425595CDA}"/>
            </c:ext>
          </c:extLst>
        </c:ser>
        <c:ser>
          <c:idx val="2"/>
          <c:order val="2"/>
          <c:tx>
            <c:strRef>
              <c:f>Foglio1!$D$1</c:f>
              <c:strCache>
                <c:ptCount val="1"/>
                <c:pt idx="0">
                  <c:v>Serie 3</c:v>
                </c:pt>
              </c:strCache>
            </c:strRef>
          </c:tx>
          <c:spPr>
            <a:solidFill>
              <a:srgbClr val="67AF63"/>
            </a:solidFill>
            <a:ln>
              <a:noFill/>
            </a:ln>
            <a:effectLst/>
          </c:spPr>
          <c:invertIfNegative val="0"/>
          <c:dLbls>
            <c:dLbl>
              <c:idx val="1"/>
              <c:layout>
                <c:manualLayout>
                  <c:x val="0"/>
                  <c:y val="-5.6799050836108859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r>
                      <a:rPr lang="en-US" dirty="0"/>
                      <a:t>-</a:t>
                    </a:r>
                    <a:fld id="{5C44953F-2520-40EC-92B8-2B7408B6DDA9}" type="VALUE">
                      <a:rPr lang="en-US" smtClean="0"/>
                      <a:pPr>
                        <a:defRPr sz="1000" b="1">
                          <a:solidFill>
                            <a:schemeClr val="accent6">
                              <a:lumMod val="75000"/>
                              <a:lumOff val="25000"/>
                            </a:schemeClr>
                          </a:solidFill>
                        </a:defRPr>
                      </a:pPr>
                      <a:t>[VALORE]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4C6-4CAA-9C90-D86425595C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Economic impacts</c:v>
                </c:pt>
                <c:pt idx="1">
                  <c:v>Environmental impacts</c:v>
                </c:pt>
                <c:pt idx="2">
                  <c:v>Social impacts</c:v>
                </c:pt>
                <c:pt idx="3">
                  <c:v>True value</c:v>
                </c:pt>
              </c:strCache>
            </c:strRef>
          </c:cat>
          <c:val>
            <c:numRef>
              <c:f>Foglio1!$D$2:$D$5</c:f>
              <c:numCache>
                <c:formatCode>General</c:formatCode>
                <c:ptCount val="4"/>
                <c:pt idx="1">
                  <c:v>0.1</c:v>
                </c:pt>
              </c:numCache>
            </c:numRef>
          </c:val>
          <c:extLst>
            <c:ext xmlns:c16="http://schemas.microsoft.com/office/drawing/2014/chart" uri="{C3380CC4-5D6E-409C-BE32-E72D297353CC}">
              <c16:uniqueId val="{00000009-A4C6-4CAA-9C90-D86425595CDA}"/>
            </c:ext>
          </c:extLst>
        </c:ser>
        <c:ser>
          <c:idx val="3"/>
          <c:order val="3"/>
          <c:tx>
            <c:strRef>
              <c:f>Foglio1!$E$1</c:f>
              <c:strCache>
                <c:ptCount val="1"/>
                <c:pt idx="0">
                  <c:v>Serie 4</c:v>
                </c:pt>
              </c:strCache>
            </c:strRef>
          </c:tx>
          <c:spPr>
            <a:solidFill>
              <a:srgbClr val="FF0000"/>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B-A4C6-4CAA-9C90-D86425595CDA}"/>
              </c:ext>
            </c:extLst>
          </c:dPt>
          <c:dLbls>
            <c:dLbl>
              <c:idx val="2"/>
              <c:layout>
                <c:manualLayout>
                  <c:x val="-3.109622518759961E-3"/>
                  <c:y val="-0.174454227568048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C6-4CAA-9C90-D86425595CD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Economic impacts</c:v>
                </c:pt>
                <c:pt idx="1">
                  <c:v>Environmental impacts</c:v>
                </c:pt>
                <c:pt idx="2">
                  <c:v>Social impacts</c:v>
                </c:pt>
                <c:pt idx="3">
                  <c:v>True value</c:v>
                </c:pt>
              </c:strCache>
            </c:strRef>
          </c:cat>
          <c:val>
            <c:numRef>
              <c:f>Foglio1!$E$2:$E$5</c:f>
              <c:numCache>
                <c:formatCode>General</c:formatCode>
                <c:ptCount val="4"/>
                <c:pt idx="2">
                  <c:v>0.8</c:v>
                </c:pt>
              </c:numCache>
            </c:numRef>
          </c:val>
          <c:extLst>
            <c:ext xmlns:c16="http://schemas.microsoft.com/office/drawing/2014/chart" uri="{C3380CC4-5D6E-409C-BE32-E72D297353CC}">
              <c16:uniqueId val="{0000000C-A4C6-4CAA-9C90-D86425595CDA}"/>
            </c:ext>
          </c:extLst>
        </c:ser>
        <c:ser>
          <c:idx val="4"/>
          <c:order val="4"/>
          <c:tx>
            <c:strRef>
              <c:f>Foglio1!$F$1</c:f>
              <c:strCache>
                <c:ptCount val="1"/>
                <c:pt idx="0">
                  <c:v>Serie 5</c:v>
                </c:pt>
              </c:strCache>
            </c:strRef>
          </c:tx>
          <c:spPr>
            <a:solidFill>
              <a:schemeClr val="accent6">
                <a:lumMod val="50000"/>
                <a:lumOff val="50000"/>
              </a:schemeClr>
            </a:solidFill>
            <a:ln>
              <a:noFill/>
            </a:ln>
            <a:effectLst/>
          </c:spPr>
          <c:invertIfNegative val="0"/>
          <c:dLbls>
            <c:dLbl>
              <c:idx val="3"/>
              <c:layout>
                <c:manualLayout>
                  <c:x val="0"/>
                  <c:y val="-0.3935362807930399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C6-4CAA-9C90-D86425595C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Foglio1!$A$2:$A$5</c:f>
              <c:strCache>
                <c:ptCount val="4"/>
                <c:pt idx="0">
                  <c:v>Economic impacts</c:v>
                </c:pt>
                <c:pt idx="1">
                  <c:v>Environmental impacts</c:v>
                </c:pt>
                <c:pt idx="2">
                  <c:v>Social impacts</c:v>
                </c:pt>
                <c:pt idx="3">
                  <c:v>True value</c:v>
                </c:pt>
              </c:strCache>
            </c:strRef>
          </c:cat>
          <c:val>
            <c:numRef>
              <c:f>Foglio1!$F$2:$F$5</c:f>
              <c:numCache>
                <c:formatCode>General</c:formatCode>
                <c:ptCount val="4"/>
                <c:pt idx="0">
                  <c:v>0</c:v>
                </c:pt>
                <c:pt idx="1">
                  <c:v>0</c:v>
                </c:pt>
                <c:pt idx="3">
                  <c:v>2</c:v>
                </c:pt>
              </c:numCache>
            </c:numRef>
          </c:val>
          <c:extLst>
            <c:ext xmlns:c16="http://schemas.microsoft.com/office/drawing/2014/chart" uri="{C3380CC4-5D6E-409C-BE32-E72D297353CC}">
              <c16:uniqueId val="{0000000E-A4C6-4CAA-9C90-D86425595CDA}"/>
            </c:ext>
          </c:extLst>
        </c:ser>
        <c:dLbls>
          <c:dLblPos val="ctr"/>
          <c:showLegendKey val="0"/>
          <c:showVal val="1"/>
          <c:showCatName val="0"/>
          <c:showSerName val="0"/>
          <c:showPercent val="0"/>
          <c:showBubbleSize val="0"/>
        </c:dLbls>
        <c:gapWidth val="80"/>
        <c:overlap val="100"/>
        <c:axId val="916596224"/>
        <c:axId val="916596640"/>
      </c:barChart>
      <c:catAx>
        <c:axId val="916596224"/>
        <c:scaling>
          <c:orientation val="minMax"/>
        </c:scaling>
        <c:delete val="0"/>
        <c:axPos val="b"/>
        <c:numFmt formatCode="General" sourceLinked="1"/>
        <c:majorTickMark val="none"/>
        <c:minorTickMark val="none"/>
        <c:tickLblPos val="nextTo"/>
        <c:spPr>
          <a:noFill/>
          <a:ln w="9525" cap="flat" cmpd="sng" algn="ctr">
            <a:solidFill>
              <a:schemeClr val="accent6">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chemeClr val="accent6">
                    <a:lumMod val="75000"/>
                    <a:lumOff val="25000"/>
                  </a:schemeClr>
                </a:solidFill>
                <a:latin typeface="+mn-lt"/>
                <a:ea typeface="+mn-ea"/>
                <a:cs typeface="+mn-cs"/>
              </a:defRPr>
            </a:pPr>
            <a:endParaRPr lang="it-IT"/>
          </a:p>
        </c:txPr>
        <c:crossAx val="916596640"/>
        <c:crosses val="autoZero"/>
        <c:auto val="1"/>
        <c:lblAlgn val="ctr"/>
        <c:lblOffset val="100"/>
        <c:noMultiLvlLbl val="0"/>
      </c:catAx>
      <c:valAx>
        <c:axId val="9165966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it-IT"/>
          </a:p>
        </c:txPr>
        <c:crossAx val="91659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Foglio1!$B$1</c:f>
              <c:strCache>
                <c:ptCount val="1"/>
                <c:pt idx="0">
                  <c:v>vuoto</c:v>
                </c:pt>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5-3865-405C-B619-91560B760187}"/>
              </c:ext>
            </c:extLst>
          </c:dPt>
          <c:dPt>
            <c:idx val="2"/>
            <c:invertIfNegative val="0"/>
            <c:bubble3D val="0"/>
            <c:spPr>
              <a:noFill/>
              <a:ln>
                <a:noFill/>
              </a:ln>
              <a:effectLst/>
            </c:spPr>
            <c:extLst>
              <c:ext xmlns:c16="http://schemas.microsoft.com/office/drawing/2014/chart" uri="{C3380CC4-5D6E-409C-BE32-E72D297353CC}">
                <c16:uniqueId val="{00000006-3865-405C-B619-91560B760187}"/>
              </c:ext>
            </c:extLst>
          </c:dPt>
          <c:dLbls>
            <c:dLbl>
              <c:idx val="1"/>
              <c:delete val="1"/>
              <c:extLst>
                <c:ext xmlns:c15="http://schemas.microsoft.com/office/drawing/2012/chart" uri="{CE6537A1-D6FC-4f65-9D91-7224C49458BB}"/>
                <c:ext xmlns:c16="http://schemas.microsoft.com/office/drawing/2014/chart" uri="{C3380CC4-5D6E-409C-BE32-E72D297353CC}">
                  <c16:uniqueId val="{00000005-3865-405C-B619-91560B760187}"/>
                </c:ext>
              </c:extLst>
            </c:dLbl>
            <c:dLbl>
              <c:idx val="2"/>
              <c:delete val="1"/>
              <c:extLst>
                <c:ext xmlns:c15="http://schemas.microsoft.com/office/drawing/2012/chart" uri="{CE6537A1-D6FC-4f65-9D91-7224C49458BB}"/>
                <c:ext xmlns:c16="http://schemas.microsoft.com/office/drawing/2014/chart" uri="{C3380CC4-5D6E-409C-BE32-E72D297353CC}">
                  <c16:uniqueId val="{00000006-3865-405C-B619-91560B760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Economic impacts</c:v>
                </c:pt>
                <c:pt idx="1">
                  <c:v>Environmental impacts</c:v>
                </c:pt>
                <c:pt idx="2">
                  <c:v>Social impacts</c:v>
                </c:pt>
                <c:pt idx="3">
                  <c:v>True value</c:v>
                </c:pt>
              </c:strCache>
            </c:strRef>
          </c:cat>
          <c:val>
            <c:numRef>
              <c:f>Foglio1!$B$2:$B$5</c:f>
              <c:numCache>
                <c:formatCode>General</c:formatCode>
                <c:ptCount val="4"/>
                <c:pt idx="1">
                  <c:v>1.4</c:v>
                </c:pt>
                <c:pt idx="2">
                  <c:v>1.4</c:v>
                </c:pt>
              </c:numCache>
            </c:numRef>
          </c:val>
          <c:extLst>
            <c:ext xmlns:c16="http://schemas.microsoft.com/office/drawing/2014/chart" uri="{C3380CC4-5D6E-409C-BE32-E72D297353CC}">
              <c16:uniqueId val="{00000000-3865-405C-B619-91560B760187}"/>
            </c:ext>
          </c:extLst>
        </c:ser>
        <c:ser>
          <c:idx val="1"/>
          <c:order val="1"/>
          <c:tx>
            <c:strRef>
              <c:f>Foglio1!$C$1</c:f>
              <c:strCache>
                <c:ptCount val="1"/>
                <c:pt idx="0">
                  <c:v>Serie 2</c:v>
                </c:pt>
              </c:strCache>
            </c:strRef>
          </c:tx>
          <c:spPr>
            <a:solidFill>
              <a:schemeClr val="accent2"/>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B-3865-405C-B619-91560B760187}"/>
              </c:ext>
            </c:extLst>
          </c:dPt>
          <c:dLbls>
            <c:dLbl>
              <c:idx val="0"/>
              <c:layout>
                <c:manualLayout>
                  <c:x val="3.109622518759961E-3"/>
                  <c:y val="-0.2555957287624898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65-405C-B619-91560B760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Economic impacts</c:v>
                </c:pt>
                <c:pt idx="1">
                  <c:v>Environmental impacts</c:v>
                </c:pt>
                <c:pt idx="2">
                  <c:v>Social impacts</c:v>
                </c:pt>
                <c:pt idx="3">
                  <c:v>True value</c:v>
                </c:pt>
              </c:strCache>
            </c:strRef>
          </c:cat>
          <c:val>
            <c:numRef>
              <c:f>Foglio1!$C$2:$C$5</c:f>
              <c:numCache>
                <c:formatCode>General</c:formatCode>
                <c:ptCount val="4"/>
                <c:pt idx="0">
                  <c:v>1.5</c:v>
                </c:pt>
              </c:numCache>
            </c:numRef>
          </c:val>
          <c:extLst>
            <c:ext xmlns:c16="http://schemas.microsoft.com/office/drawing/2014/chart" uri="{C3380CC4-5D6E-409C-BE32-E72D297353CC}">
              <c16:uniqueId val="{00000001-3865-405C-B619-91560B760187}"/>
            </c:ext>
          </c:extLst>
        </c:ser>
        <c:ser>
          <c:idx val="2"/>
          <c:order val="2"/>
          <c:tx>
            <c:strRef>
              <c:f>Foglio1!$D$1</c:f>
              <c:strCache>
                <c:ptCount val="1"/>
                <c:pt idx="0">
                  <c:v>Serie 3</c:v>
                </c:pt>
              </c:strCache>
            </c:strRef>
          </c:tx>
          <c:spPr>
            <a:solidFill>
              <a:srgbClr val="67AF63"/>
            </a:solidFill>
            <a:ln>
              <a:noFill/>
            </a:ln>
            <a:effectLst/>
          </c:spPr>
          <c:invertIfNegative val="0"/>
          <c:dLbls>
            <c:dLbl>
              <c:idx val="1"/>
              <c:layout>
                <c:manualLayout>
                  <c:x val="0"/>
                  <c:y val="-5.6799050836108859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r>
                      <a:rPr lang="en-US" dirty="0"/>
                      <a:t>-</a:t>
                    </a:r>
                    <a:fld id="{5C44953F-2520-40EC-92B8-2B7408B6DDA9}" type="VALUE">
                      <a:rPr lang="en-US" smtClean="0"/>
                      <a:pPr>
                        <a:defRPr sz="1000" b="1">
                          <a:solidFill>
                            <a:schemeClr val="accent6">
                              <a:lumMod val="75000"/>
                              <a:lumOff val="25000"/>
                            </a:schemeClr>
                          </a:solidFill>
                        </a:defRPr>
                      </a:pPr>
                      <a:t>[VALORE]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865-405C-B619-91560B760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Economic impacts</c:v>
                </c:pt>
                <c:pt idx="1">
                  <c:v>Environmental impacts</c:v>
                </c:pt>
                <c:pt idx="2">
                  <c:v>Social impacts</c:v>
                </c:pt>
                <c:pt idx="3">
                  <c:v>True value</c:v>
                </c:pt>
              </c:strCache>
            </c:strRef>
          </c:cat>
          <c:val>
            <c:numRef>
              <c:f>Foglio1!$D$2:$D$5</c:f>
              <c:numCache>
                <c:formatCode>General</c:formatCode>
                <c:ptCount val="4"/>
                <c:pt idx="1">
                  <c:v>0.1</c:v>
                </c:pt>
              </c:numCache>
            </c:numRef>
          </c:val>
          <c:extLst>
            <c:ext xmlns:c16="http://schemas.microsoft.com/office/drawing/2014/chart" uri="{C3380CC4-5D6E-409C-BE32-E72D297353CC}">
              <c16:uniqueId val="{00000002-3865-405C-B619-91560B760187}"/>
            </c:ext>
          </c:extLst>
        </c:ser>
        <c:ser>
          <c:idx val="3"/>
          <c:order val="3"/>
          <c:tx>
            <c:strRef>
              <c:f>Foglio1!$E$1</c:f>
              <c:strCache>
                <c:ptCount val="1"/>
                <c:pt idx="0">
                  <c:v>Serie 4</c:v>
                </c:pt>
              </c:strCache>
            </c:strRef>
          </c:tx>
          <c:spPr>
            <a:solidFill>
              <a:srgbClr val="FF0000"/>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C-3865-405C-B619-91560B760187}"/>
              </c:ext>
            </c:extLst>
          </c:dPt>
          <c:dLbls>
            <c:dLbl>
              <c:idx val="2"/>
              <c:layout>
                <c:manualLayout>
                  <c:x val="-3.109622518759961E-3"/>
                  <c:y val="-0.235310353463879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65-405C-B619-91560B76018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Economic impacts</c:v>
                </c:pt>
                <c:pt idx="1">
                  <c:v>Environmental impacts</c:v>
                </c:pt>
                <c:pt idx="2">
                  <c:v>Social impacts</c:v>
                </c:pt>
                <c:pt idx="3">
                  <c:v>True value</c:v>
                </c:pt>
              </c:strCache>
            </c:strRef>
          </c:cat>
          <c:val>
            <c:numRef>
              <c:f>Foglio1!$E$2:$E$5</c:f>
              <c:numCache>
                <c:formatCode>General</c:formatCode>
                <c:ptCount val="4"/>
                <c:pt idx="2">
                  <c:v>1.4</c:v>
                </c:pt>
              </c:numCache>
            </c:numRef>
          </c:val>
          <c:extLst>
            <c:ext xmlns:c16="http://schemas.microsoft.com/office/drawing/2014/chart" uri="{C3380CC4-5D6E-409C-BE32-E72D297353CC}">
              <c16:uniqueId val="{00000004-3865-405C-B619-91560B760187}"/>
            </c:ext>
          </c:extLst>
        </c:ser>
        <c:ser>
          <c:idx val="4"/>
          <c:order val="4"/>
          <c:tx>
            <c:strRef>
              <c:f>Foglio1!$F$1</c:f>
              <c:strCache>
                <c:ptCount val="1"/>
                <c:pt idx="0">
                  <c:v>Serie 5</c:v>
                </c:pt>
              </c:strCache>
            </c:strRef>
          </c:tx>
          <c:spPr>
            <a:solidFill>
              <a:schemeClr val="accent6">
                <a:lumMod val="50000"/>
                <a:lumOff val="50000"/>
              </a:schemeClr>
            </a:solidFill>
            <a:ln>
              <a:noFill/>
            </a:ln>
            <a:effectLst/>
          </c:spPr>
          <c:invertIfNegative val="0"/>
          <c:dLbls>
            <c:dLbl>
              <c:idx val="3"/>
              <c:layout>
                <c:manualLayout>
                  <c:x val="0"/>
                  <c:y val="-0.4341070313902605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65-405C-B619-91560B760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Foglio1!$A$2:$A$5</c:f>
              <c:strCache>
                <c:ptCount val="4"/>
                <c:pt idx="0">
                  <c:v>Economic impacts</c:v>
                </c:pt>
                <c:pt idx="1">
                  <c:v>Environmental impacts</c:v>
                </c:pt>
                <c:pt idx="2">
                  <c:v>Social impacts</c:v>
                </c:pt>
                <c:pt idx="3">
                  <c:v>True value</c:v>
                </c:pt>
              </c:strCache>
            </c:strRef>
          </c:cat>
          <c:val>
            <c:numRef>
              <c:f>Foglio1!$F$2:$F$5</c:f>
              <c:numCache>
                <c:formatCode>General</c:formatCode>
                <c:ptCount val="4"/>
                <c:pt idx="0">
                  <c:v>0</c:v>
                </c:pt>
                <c:pt idx="1">
                  <c:v>0</c:v>
                </c:pt>
                <c:pt idx="3">
                  <c:v>2.8</c:v>
                </c:pt>
              </c:numCache>
            </c:numRef>
          </c:val>
          <c:extLst>
            <c:ext xmlns:c16="http://schemas.microsoft.com/office/drawing/2014/chart" uri="{C3380CC4-5D6E-409C-BE32-E72D297353CC}">
              <c16:uniqueId val="{00000007-3865-405C-B619-91560B760187}"/>
            </c:ext>
          </c:extLst>
        </c:ser>
        <c:dLbls>
          <c:dLblPos val="ctr"/>
          <c:showLegendKey val="0"/>
          <c:showVal val="1"/>
          <c:showCatName val="0"/>
          <c:showSerName val="0"/>
          <c:showPercent val="0"/>
          <c:showBubbleSize val="0"/>
        </c:dLbls>
        <c:gapWidth val="80"/>
        <c:overlap val="100"/>
        <c:axId val="916596224"/>
        <c:axId val="916596640"/>
      </c:barChart>
      <c:catAx>
        <c:axId val="916596224"/>
        <c:scaling>
          <c:orientation val="minMax"/>
        </c:scaling>
        <c:delete val="0"/>
        <c:axPos val="b"/>
        <c:numFmt formatCode="General" sourceLinked="1"/>
        <c:majorTickMark val="none"/>
        <c:minorTickMark val="none"/>
        <c:tickLblPos val="nextTo"/>
        <c:spPr>
          <a:noFill/>
          <a:ln w="9525" cap="flat" cmpd="sng" algn="ctr">
            <a:solidFill>
              <a:schemeClr val="accent6">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chemeClr val="accent6">
                    <a:lumMod val="75000"/>
                    <a:lumOff val="25000"/>
                  </a:schemeClr>
                </a:solidFill>
                <a:latin typeface="+mn-lt"/>
                <a:ea typeface="+mn-ea"/>
                <a:cs typeface="+mn-cs"/>
              </a:defRPr>
            </a:pPr>
            <a:endParaRPr lang="it-IT"/>
          </a:p>
        </c:txPr>
        <c:crossAx val="916596640"/>
        <c:crosses val="autoZero"/>
        <c:auto val="1"/>
        <c:lblAlgn val="ctr"/>
        <c:lblOffset val="100"/>
        <c:noMultiLvlLbl val="0"/>
      </c:catAx>
      <c:valAx>
        <c:axId val="9165966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it-IT"/>
          </a:p>
        </c:txPr>
        <c:crossAx val="91659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21116362437816E-2"/>
          <c:y val="5.8126657365937279E-2"/>
          <c:w val="0.93310130292036519"/>
          <c:h val="0.7122883192952002"/>
        </c:manualLayout>
      </c:layout>
      <c:barChart>
        <c:barDir val="col"/>
        <c:grouping val="stacked"/>
        <c:varyColors val="0"/>
        <c:ser>
          <c:idx val="1"/>
          <c:order val="0"/>
          <c:tx>
            <c:strRef>
              <c:f>Foglio1!$A$3</c:f>
              <c:strCache>
                <c:ptCount val="1"/>
                <c:pt idx="0">
                  <c:v>ATV</c:v>
                </c:pt>
              </c:strCache>
            </c:strRef>
          </c:tx>
          <c:spPr>
            <a:solidFill>
              <a:srgbClr val="0093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Foglio1!$B$3:$D$3</c:f>
              <c:numCache>
                <c:formatCode>General</c:formatCode>
                <c:ptCount val="3"/>
                <c:pt idx="0">
                  <c:v>73.400000000000006</c:v>
                </c:pt>
                <c:pt idx="1">
                  <c:v>44.1</c:v>
                </c:pt>
                <c:pt idx="2">
                  <c:v>46.2</c:v>
                </c:pt>
              </c:numCache>
            </c:numRef>
          </c:val>
          <c:extLst>
            <c:ext xmlns:c16="http://schemas.microsoft.com/office/drawing/2014/chart" uri="{C3380CC4-5D6E-409C-BE32-E72D297353CC}">
              <c16:uniqueId val="{00000000-C6EB-41CE-B986-5C3A3D0A09B2}"/>
            </c:ext>
          </c:extLst>
        </c:ser>
        <c:ser>
          <c:idx val="0"/>
          <c:order val="1"/>
          <c:tx>
            <c:strRef>
              <c:f>Foglio1!$A$2</c:f>
              <c:strCache>
                <c:ptCount val="1"/>
                <c:pt idx="0">
                  <c:v>FNMA</c:v>
                </c:pt>
              </c:strCache>
            </c:strRef>
          </c:tx>
          <c:spPr>
            <a:solidFill>
              <a:srgbClr val="80C8E6"/>
            </a:solidFill>
            <a:ln>
              <a:noFill/>
            </a:ln>
            <a:effectLst/>
          </c:spPr>
          <c:invertIfNegative val="0"/>
          <c:dLbls>
            <c:dLbl>
              <c:idx val="0"/>
              <c:numFmt formatCode="#,##0.0" sourceLinked="0"/>
              <c:spPr>
                <a:solidFill>
                  <a:srgbClr val="80C8E6"/>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1-20E4-4B52-B0C4-F7F1C1A9C981}"/>
                </c:ext>
              </c:extLst>
            </c:dLbl>
            <c:dLbl>
              <c:idx val="2"/>
              <c:numFmt formatCode="#,##0.0" sourceLinked="0"/>
              <c:spPr>
                <a:solidFill>
                  <a:srgbClr val="80C8E6"/>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1-9557-49BC-BFE2-DDFD0A823FBA}"/>
                </c:ext>
              </c:extLst>
            </c:dLbl>
            <c:spPr>
              <a:solidFill>
                <a:srgbClr val="80C8E6"/>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Foglio1!$B$2:$D$2</c:f>
              <c:numCache>
                <c:formatCode>General</c:formatCode>
                <c:ptCount val="3"/>
                <c:pt idx="0">
                  <c:v>4</c:v>
                </c:pt>
                <c:pt idx="1">
                  <c:v>1.4</c:v>
                </c:pt>
                <c:pt idx="2">
                  <c:v>2</c:v>
                </c:pt>
              </c:numCache>
            </c:numRef>
          </c:val>
          <c:extLst>
            <c:ext xmlns:c16="http://schemas.microsoft.com/office/drawing/2014/chart" uri="{C3380CC4-5D6E-409C-BE32-E72D297353CC}">
              <c16:uniqueId val="{00000001-C6EB-41CE-B986-5C3A3D0A09B2}"/>
            </c:ext>
          </c:extLst>
        </c:ser>
        <c:dLbls>
          <c:dLblPos val="ctr"/>
          <c:showLegendKey val="0"/>
          <c:showVal val="1"/>
          <c:showCatName val="0"/>
          <c:showSerName val="0"/>
          <c:showPercent val="0"/>
          <c:showBubbleSize val="0"/>
        </c:dLbls>
        <c:gapWidth val="150"/>
        <c:overlap val="100"/>
        <c:axId val="150467424"/>
        <c:axId val="150467008"/>
      </c:barChart>
      <c:lineChart>
        <c:grouping val="standard"/>
        <c:varyColors val="0"/>
        <c:ser>
          <c:idx val="2"/>
          <c:order val="2"/>
          <c:tx>
            <c:strRef>
              <c:f>Foglio1!$A$4</c:f>
              <c:strCache>
                <c:ptCount val="1"/>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5A3"/>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Foglio1!$B$4:$D$4</c:f>
              <c:numCache>
                <c:formatCode>General</c:formatCode>
                <c:ptCount val="3"/>
                <c:pt idx="0">
                  <c:v>77.400000000000006</c:v>
                </c:pt>
                <c:pt idx="1">
                  <c:v>45.5</c:v>
                </c:pt>
                <c:pt idx="2">
                  <c:v>48.2</c:v>
                </c:pt>
              </c:numCache>
            </c:numRef>
          </c:val>
          <c:smooth val="0"/>
          <c:extLst>
            <c:ext xmlns:c16="http://schemas.microsoft.com/office/drawing/2014/chart" uri="{C3380CC4-5D6E-409C-BE32-E72D297353CC}">
              <c16:uniqueId val="{00000002-C6EB-41CE-B986-5C3A3D0A09B2}"/>
            </c:ext>
          </c:extLst>
        </c:ser>
        <c:dLbls>
          <c:dLblPos val="ctr"/>
          <c:showLegendKey val="0"/>
          <c:showVal val="1"/>
          <c:showCatName val="0"/>
          <c:showSerName val="0"/>
          <c:showPercent val="0"/>
          <c:showBubbleSize val="0"/>
        </c:dLbls>
        <c:marker val="1"/>
        <c:smooth val="0"/>
        <c:axId val="150467424"/>
        <c:axId val="150467008"/>
      </c:lineChart>
      <c:catAx>
        <c:axId val="150467424"/>
        <c:scaling>
          <c:orientation val="minMax"/>
        </c:scaling>
        <c:delete val="0"/>
        <c:axPos val="b"/>
        <c:numFmt formatCode="General" sourceLinked="1"/>
        <c:majorTickMark val="none"/>
        <c:minorTickMark val="none"/>
        <c:tickLblPos val="nextTo"/>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150467008"/>
        <c:crosses val="autoZero"/>
        <c:auto val="1"/>
        <c:lblAlgn val="ctr"/>
        <c:lblOffset val="100"/>
        <c:noMultiLvlLbl val="0"/>
      </c:catAx>
      <c:valAx>
        <c:axId val="150467008"/>
        <c:scaling>
          <c:orientation val="minMax"/>
        </c:scaling>
        <c:delete val="1"/>
        <c:axPos val="l"/>
        <c:numFmt formatCode="General" sourceLinked="1"/>
        <c:majorTickMark val="none"/>
        <c:minorTickMark val="none"/>
        <c:tickLblPos val="nextTo"/>
        <c:crossAx val="15046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25458843927437"/>
          <c:y val="8.8756469931974613E-2"/>
          <c:w val="0.28607589143859746"/>
          <c:h val="0.68259746039234992"/>
        </c:manualLayout>
      </c:layout>
      <c:doughnutChart>
        <c:varyColors val="1"/>
        <c:ser>
          <c:idx val="0"/>
          <c:order val="0"/>
          <c:tx>
            <c:strRef>
              <c:f>Foglio1!$B$1</c:f>
              <c:strCache>
                <c:ptCount val="1"/>
                <c:pt idx="0">
                  <c:v>Vendite</c:v>
                </c:pt>
              </c:strCache>
            </c:strRef>
          </c:tx>
          <c:dPt>
            <c:idx val="0"/>
            <c:bubble3D val="0"/>
            <c:spPr>
              <a:solidFill>
                <a:srgbClr val="0065A3"/>
              </a:solidFill>
              <a:ln w="19050">
                <a:solidFill>
                  <a:schemeClr val="lt1"/>
                </a:solidFill>
              </a:ln>
              <a:effectLst/>
            </c:spPr>
            <c:extLst>
              <c:ext xmlns:c16="http://schemas.microsoft.com/office/drawing/2014/chart" uri="{C3380CC4-5D6E-409C-BE32-E72D297353CC}">
                <c16:uniqueId val="{00000002-05FE-4950-81F6-ADBD8665004B}"/>
              </c:ext>
            </c:extLst>
          </c:dPt>
          <c:dPt>
            <c:idx val="1"/>
            <c:bubble3D val="0"/>
            <c:spPr>
              <a:solidFill>
                <a:srgbClr val="80C8E6"/>
              </a:solidFill>
              <a:ln w="19050">
                <a:solidFill>
                  <a:schemeClr val="lt1"/>
                </a:solidFill>
              </a:ln>
              <a:effectLst/>
            </c:spPr>
            <c:extLst>
              <c:ext xmlns:c16="http://schemas.microsoft.com/office/drawing/2014/chart" uri="{C3380CC4-5D6E-409C-BE32-E72D297353CC}">
                <c16:uniqueId val="{00000003-05FE-4950-81F6-ADBD8665004B}"/>
              </c:ext>
            </c:extLst>
          </c:dPt>
          <c:dPt>
            <c:idx val="2"/>
            <c:bubble3D val="0"/>
            <c:spPr>
              <a:solidFill>
                <a:srgbClr val="0093C8"/>
              </a:solidFill>
              <a:ln w="19050">
                <a:solidFill>
                  <a:schemeClr val="lt1"/>
                </a:solidFill>
              </a:ln>
              <a:effectLst/>
            </c:spPr>
            <c:extLst>
              <c:ext xmlns:c16="http://schemas.microsoft.com/office/drawing/2014/chart" uri="{C3380CC4-5D6E-409C-BE32-E72D297353CC}">
                <c16:uniqueId val="{00000004-05FE-4950-81F6-ADBD8665004B}"/>
              </c:ext>
            </c:extLst>
          </c:dPt>
          <c:dLbls>
            <c:dLbl>
              <c:idx val="0"/>
              <c:layout>
                <c:manualLayout>
                  <c:x val="0.1178358523410193"/>
                  <c:y val="-0.16941036250161606"/>
                </c:manualLayout>
              </c:layout>
              <c:tx>
                <c:rich>
                  <a:bodyPr/>
                  <a:lstStyle/>
                  <a:p>
                    <a:r>
                      <a:rPr lang="en-US" baseline="0" dirty="0"/>
                      <a:t>57,57%</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05FE-4950-81F6-ADBD8665004B}"/>
                </c:ext>
              </c:extLst>
            </c:dLbl>
            <c:dLbl>
              <c:idx val="1"/>
              <c:layout>
                <c:manualLayout>
                  <c:x val="-0.14181312428332621"/>
                  <c:y val="0.10421013648858783"/>
                </c:manualLayout>
              </c:layout>
              <c:tx>
                <c:rich>
                  <a:bodyPr/>
                  <a:lstStyle/>
                  <a:p>
                    <a:r>
                      <a:rPr lang="en-US" baseline="0" dirty="0"/>
                      <a:t>14,74%</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5FE-4950-81F6-ADBD8665004B}"/>
                </c:ext>
              </c:extLst>
            </c:dLbl>
            <c:dLbl>
              <c:idx val="2"/>
              <c:layout>
                <c:manualLayout>
                  <c:x val="-0.11237250977439454"/>
                  <c:y val="-0.1504856344203214"/>
                </c:manualLayout>
              </c:layout>
              <c:tx>
                <c:rich>
                  <a:bodyPr/>
                  <a:lstStyle/>
                  <a:p>
                    <a:r>
                      <a:rPr lang="en-US" baseline="0" dirty="0"/>
                      <a:t>27,69%</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05FE-4950-81F6-ADBD866500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75756"/>
                    </a:solidFill>
                    <a:latin typeface="+mn-lt"/>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Foglio1!$A$2:$A$4</c:f>
              <c:strCache>
                <c:ptCount val="3"/>
                <c:pt idx="0">
                  <c:v>Regione Lombardia</c:v>
                </c:pt>
                <c:pt idx="1">
                  <c:v>Ferrovie dello Stato</c:v>
                </c:pt>
                <c:pt idx="2">
                  <c:v>Market</c:v>
                </c:pt>
              </c:strCache>
            </c:strRef>
          </c:cat>
          <c:val>
            <c:numRef>
              <c:f>Foglio1!$B$2:$B$4</c:f>
              <c:numCache>
                <c:formatCode>0.00%</c:formatCode>
                <c:ptCount val="3"/>
                <c:pt idx="0">
                  <c:v>0.57569999999999999</c:v>
                </c:pt>
                <c:pt idx="1">
                  <c:v>0.1474</c:v>
                </c:pt>
                <c:pt idx="2">
                  <c:v>0.27689999999999998</c:v>
                </c:pt>
              </c:numCache>
            </c:numRef>
          </c:val>
          <c:extLst>
            <c:ext xmlns:c16="http://schemas.microsoft.com/office/drawing/2014/chart" uri="{C3380CC4-5D6E-409C-BE32-E72D297353CC}">
              <c16:uniqueId val="{00000000-05FE-4950-81F6-ADBD8665004B}"/>
            </c:ext>
          </c:extLst>
        </c:ser>
        <c:dLbls>
          <c:showLegendKey val="0"/>
          <c:showVal val="0"/>
          <c:showCatName val="0"/>
          <c:showSerName val="0"/>
          <c:showPercent val="1"/>
          <c:showBubbleSize val="0"/>
          <c:showLeaderLines val="0"/>
        </c:dLbls>
        <c:firstSliceAng val="0"/>
        <c:holeSize val="56"/>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67648805305157E-2"/>
          <c:y val="4.7599197268480713E-2"/>
          <c:w val="0.93310130292036519"/>
          <c:h val="0.65003637611444798"/>
        </c:manualLayout>
      </c:layout>
      <c:barChart>
        <c:barDir val="col"/>
        <c:grouping val="stacked"/>
        <c:varyColors val="0"/>
        <c:ser>
          <c:idx val="1"/>
          <c:order val="0"/>
          <c:tx>
            <c:strRef>
              <c:f>Foglio1!$A$3</c:f>
              <c:strCache>
                <c:ptCount val="1"/>
              </c:strCache>
            </c:strRef>
          </c:tx>
          <c:spPr>
            <a:solidFill>
              <a:srgbClr val="0093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Foglio1!$B$3:$D$3</c:f>
              <c:numCache>
                <c:formatCode>General</c:formatCode>
                <c:ptCount val="3"/>
              </c:numCache>
            </c:numRef>
          </c:val>
          <c:extLst>
            <c:ext xmlns:c16="http://schemas.microsoft.com/office/drawing/2014/chart" uri="{C3380CC4-5D6E-409C-BE32-E72D297353CC}">
              <c16:uniqueId val="{00000000-EB90-417D-BE48-E66FA2E5DAA3}"/>
            </c:ext>
          </c:extLst>
        </c:ser>
        <c:ser>
          <c:idx val="0"/>
          <c:order val="1"/>
          <c:tx>
            <c:strRef>
              <c:f>Foglio1!$A$2</c:f>
              <c:strCache>
                <c:ptCount val="1"/>
                <c:pt idx="0">
                  <c:v>Trenord</c:v>
                </c:pt>
              </c:strCache>
            </c:strRef>
          </c:tx>
          <c:spPr>
            <a:solidFill>
              <a:srgbClr val="0093C8"/>
            </a:solidFill>
            <a:ln>
              <a:noFill/>
            </a:ln>
            <a:effectLst/>
          </c:spPr>
          <c:invertIfNegative val="0"/>
          <c:dLbls>
            <c:spPr>
              <a:solidFill>
                <a:srgbClr val="0093C8"/>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Foglio1!$B$2:$D$2</c:f>
              <c:numCache>
                <c:formatCode>General</c:formatCode>
                <c:ptCount val="3"/>
                <c:pt idx="0">
                  <c:v>214.5</c:v>
                </c:pt>
                <c:pt idx="1">
                  <c:v>92.6</c:v>
                </c:pt>
                <c:pt idx="2">
                  <c:v>116.3</c:v>
                </c:pt>
              </c:numCache>
            </c:numRef>
          </c:val>
          <c:extLst>
            <c:ext xmlns:c16="http://schemas.microsoft.com/office/drawing/2014/chart" uri="{C3380CC4-5D6E-409C-BE32-E72D297353CC}">
              <c16:uniqueId val="{00000001-EB90-417D-BE48-E66FA2E5DAA3}"/>
            </c:ext>
          </c:extLst>
        </c:ser>
        <c:dLbls>
          <c:dLblPos val="ctr"/>
          <c:showLegendKey val="0"/>
          <c:showVal val="1"/>
          <c:showCatName val="0"/>
          <c:showSerName val="0"/>
          <c:showPercent val="0"/>
          <c:showBubbleSize val="0"/>
        </c:dLbls>
        <c:gapWidth val="150"/>
        <c:overlap val="100"/>
        <c:axId val="150467424"/>
        <c:axId val="150467008"/>
      </c:barChart>
      <c:lineChart>
        <c:grouping val="standard"/>
        <c:varyColors val="0"/>
        <c:ser>
          <c:idx val="2"/>
          <c:order val="2"/>
          <c:tx>
            <c:strRef>
              <c:f>Foglio1!$A$4</c:f>
              <c:strCache>
                <c:ptCount val="1"/>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5A3"/>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Foglio1!$B$4:$D$4</c:f>
              <c:numCache>
                <c:formatCode>General</c:formatCode>
                <c:ptCount val="3"/>
              </c:numCache>
            </c:numRef>
          </c:val>
          <c:smooth val="0"/>
          <c:extLst>
            <c:ext xmlns:c16="http://schemas.microsoft.com/office/drawing/2014/chart" uri="{C3380CC4-5D6E-409C-BE32-E72D297353CC}">
              <c16:uniqueId val="{00000002-EB90-417D-BE48-E66FA2E5DAA3}"/>
            </c:ext>
          </c:extLst>
        </c:ser>
        <c:dLbls>
          <c:dLblPos val="ctr"/>
          <c:showLegendKey val="0"/>
          <c:showVal val="1"/>
          <c:showCatName val="0"/>
          <c:showSerName val="0"/>
          <c:showPercent val="0"/>
          <c:showBubbleSize val="0"/>
        </c:dLbls>
        <c:marker val="1"/>
        <c:smooth val="0"/>
        <c:axId val="150467424"/>
        <c:axId val="150467008"/>
      </c:lineChart>
      <c:catAx>
        <c:axId val="150467424"/>
        <c:scaling>
          <c:orientation val="minMax"/>
        </c:scaling>
        <c:delete val="0"/>
        <c:axPos val="b"/>
        <c:numFmt formatCode="General" sourceLinked="1"/>
        <c:majorTickMark val="none"/>
        <c:minorTickMark val="none"/>
        <c:tickLblPos val="nextTo"/>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150467008"/>
        <c:crosses val="autoZero"/>
        <c:auto val="1"/>
        <c:lblAlgn val="ctr"/>
        <c:lblOffset val="100"/>
        <c:noMultiLvlLbl val="0"/>
      </c:catAx>
      <c:valAx>
        <c:axId val="150467008"/>
        <c:scaling>
          <c:orientation val="minMax"/>
        </c:scaling>
        <c:delete val="1"/>
        <c:axPos val="l"/>
        <c:numFmt formatCode="General" sourceLinked="1"/>
        <c:majorTickMark val="none"/>
        <c:minorTickMark val="none"/>
        <c:tickLblPos val="nextTo"/>
        <c:crossAx val="15046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67648805305157E-2"/>
          <c:y val="4.7599197268480713E-2"/>
          <c:w val="0.93310130292036519"/>
          <c:h val="0.72113315935887834"/>
        </c:manualLayout>
      </c:layout>
      <c:barChart>
        <c:barDir val="col"/>
        <c:grouping val="stacked"/>
        <c:varyColors val="0"/>
        <c:ser>
          <c:idx val="0"/>
          <c:order val="0"/>
          <c:tx>
            <c:strRef>
              <c:f>Foglio1!$A$2</c:f>
              <c:strCache>
                <c:ptCount val="1"/>
                <c:pt idx="0">
                  <c:v>Light vehicles</c:v>
                </c:pt>
              </c:strCache>
            </c:strRef>
          </c:tx>
          <c:spPr>
            <a:solidFill>
              <a:srgbClr val="0093C8"/>
            </a:solidFill>
            <a:ln>
              <a:noFill/>
            </a:ln>
            <a:effectLst/>
          </c:spPr>
          <c:invertIfNegative val="0"/>
          <c:dLbls>
            <c:numFmt formatCode="#,##0.0" sourceLinked="0"/>
            <c:spPr>
              <a:solidFill>
                <a:srgbClr val="0093C8"/>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Foglio1!$B$2:$D$2</c:f>
              <c:numCache>
                <c:formatCode>General</c:formatCode>
                <c:ptCount val="3"/>
                <c:pt idx="0">
                  <c:v>232.5</c:v>
                </c:pt>
                <c:pt idx="1">
                  <c:v>148.9</c:v>
                </c:pt>
                <c:pt idx="2">
                  <c:v>196.6</c:v>
                </c:pt>
              </c:numCache>
            </c:numRef>
          </c:val>
          <c:extLst>
            <c:ext xmlns:c16="http://schemas.microsoft.com/office/drawing/2014/chart" uri="{C3380CC4-5D6E-409C-BE32-E72D297353CC}">
              <c16:uniqueId val="{00000000-5C09-4D68-99C3-877C8E207A80}"/>
            </c:ext>
          </c:extLst>
        </c:ser>
        <c:ser>
          <c:idx val="1"/>
          <c:order val="1"/>
          <c:tx>
            <c:strRef>
              <c:f>Foglio1!$A$3</c:f>
              <c:strCache>
                <c:ptCount val="1"/>
                <c:pt idx="0">
                  <c:v>Heavy vehicles</c:v>
                </c:pt>
              </c:strCache>
            </c:strRef>
          </c:tx>
          <c:spPr>
            <a:solidFill>
              <a:srgbClr val="80C8E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Foglio1!$B$3:$D$3</c:f>
              <c:numCache>
                <c:formatCode>General</c:formatCode>
                <c:ptCount val="3"/>
                <c:pt idx="0">
                  <c:v>54.7</c:v>
                </c:pt>
                <c:pt idx="1">
                  <c:v>44.7</c:v>
                </c:pt>
                <c:pt idx="2">
                  <c:v>55.3</c:v>
                </c:pt>
              </c:numCache>
            </c:numRef>
          </c:val>
          <c:extLst>
            <c:ext xmlns:c16="http://schemas.microsoft.com/office/drawing/2014/chart" uri="{C3380CC4-5D6E-409C-BE32-E72D297353CC}">
              <c16:uniqueId val="{00000001-5C09-4D68-99C3-877C8E207A80}"/>
            </c:ext>
          </c:extLst>
        </c:ser>
        <c:dLbls>
          <c:dLblPos val="ctr"/>
          <c:showLegendKey val="0"/>
          <c:showVal val="1"/>
          <c:showCatName val="0"/>
          <c:showSerName val="0"/>
          <c:showPercent val="0"/>
          <c:showBubbleSize val="0"/>
        </c:dLbls>
        <c:gapWidth val="150"/>
        <c:overlap val="100"/>
        <c:axId val="150467424"/>
        <c:axId val="150467008"/>
      </c:barChart>
      <c:lineChart>
        <c:grouping val="standard"/>
        <c:varyColors val="0"/>
        <c:ser>
          <c:idx val="2"/>
          <c:order val="2"/>
          <c:tx>
            <c:strRef>
              <c:f>Foglio1!$A$4</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5A3"/>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Foglio1!$B$1:$D$1</c:f>
              <c:strCache>
                <c:ptCount val="3"/>
                <c:pt idx="0">
                  <c:v>FY 2019</c:v>
                </c:pt>
                <c:pt idx="1">
                  <c:v>FY 2020</c:v>
                </c:pt>
                <c:pt idx="2">
                  <c:v>FY 2021</c:v>
                </c:pt>
              </c:strCache>
            </c:strRef>
          </c:cat>
          <c:val>
            <c:numRef>
              <c:f>Foglio1!$B$4:$D$4</c:f>
              <c:numCache>
                <c:formatCode>General</c:formatCode>
                <c:ptCount val="3"/>
                <c:pt idx="0">
                  <c:v>287.2</c:v>
                </c:pt>
                <c:pt idx="1">
                  <c:v>193.60000000000002</c:v>
                </c:pt>
                <c:pt idx="2">
                  <c:v>251.89999999999998</c:v>
                </c:pt>
              </c:numCache>
            </c:numRef>
          </c:val>
          <c:smooth val="0"/>
          <c:extLst>
            <c:ext xmlns:c16="http://schemas.microsoft.com/office/drawing/2014/chart" uri="{C3380CC4-5D6E-409C-BE32-E72D297353CC}">
              <c16:uniqueId val="{00000002-5C09-4D68-99C3-877C8E207A80}"/>
            </c:ext>
          </c:extLst>
        </c:ser>
        <c:dLbls>
          <c:dLblPos val="ctr"/>
          <c:showLegendKey val="0"/>
          <c:showVal val="1"/>
          <c:showCatName val="0"/>
          <c:showSerName val="0"/>
          <c:showPercent val="0"/>
          <c:showBubbleSize val="0"/>
        </c:dLbls>
        <c:marker val="1"/>
        <c:smooth val="0"/>
        <c:axId val="150467424"/>
        <c:axId val="150467008"/>
      </c:lineChart>
      <c:catAx>
        <c:axId val="150467424"/>
        <c:scaling>
          <c:orientation val="minMax"/>
        </c:scaling>
        <c:delete val="0"/>
        <c:axPos val="b"/>
        <c:numFmt formatCode="General" sourceLinked="1"/>
        <c:majorTickMark val="none"/>
        <c:minorTickMark val="none"/>
        <c:tickLblPos val="nextTo"/>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150467008"/>
        <c:crosses val="autoZero"/>
        <c:auto val="1"/>
        <c:lblAlgn val="ctr"/>
        <c:lblOffset val="100"/>
        <c:noMultiLvlLbl val="0"/>
      </c:catAx>
      <c:valAx>
        <c:axId val="150467008"/>
        <c:scaling>
          <c:orientation val="minMax"/>
        </c:scaling>
        <c:delete val="1"/>
        <c:axPos val="l"/>
        <c:numFmt formatCode="General" sourceLinked="1"/>
        <c:majorTickMark val="none"/>
        <c:minorTickMark val="none"/>
        <c:tickLblPos val="nextTo"/>
        <c:crossAx val="150467424"/>
        <c:crosses val="autoZero"/>
        <c:crossBetween val="between"/>
      </c:valAx>
      <c:spPr>
        <a:noFill/>
        <a:ln>
          <a:noFill/>
        </a:ln>
        <a:effectLst/>
      </c:spPr>
    </c:plotArea>
    <c:legend>
      <c:legendPos val="b"/>
      <c:layout>
        <c:manualLayout>
          <c:xMode val="edge"/>
          <c:yMode val="edge"/>
          <c:x val="0.184579586942447"/>
          <c:y val="0.87792003915697869"/>
          <c:w val="0.64300398614713306"/>
          <c:h val="0.12207996084302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36821609931829E-2"/>
          <c:y val="9.0296078289502021E-2"/>
          <c:w val="0.94667899245815001"/>
          <c:h val="0.57417055377551784"/>
        </c:manualLayout>
      </c:layout>
      <c:barChart>
        <c:barDir val="col"/>
        <c:grouping val="clustered"/>
        <c:varyColors val="0"/>
        <c:ser>
          <c:idx val="0"/>
          <c:order val="0"/>
          <c:tx>
            <c:strRef>
              <c:f>Foglio1!$B$1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Foglio1!$B$2:$B$5</c:f>
              <c:numCache>
                <c:formatCode>0.0</c:formatCode>
                <c:ptCount val="4"/>
                <c:pt idx="0">
                  <c:v>65.7</c:v>
                </c:pt>
                <c:pt idx="1">
                  <c:v>73.5</c:v>
                </c:pt>
                <c:pt idx="2" formatCode="General">
                  <c:v>72</c:v>
                </c:pt>
                <c:pt idx="3" formatCode="General">
                  <c:v>75.900000000000006</c:v>
                </c:pt>
              </c:numCache>
            </c:numRef>
          </c:val>
          <c:extLst>
            <c:ext xmlns:c16="http://schemas.microsoft.com/office/drawing/2014/chart" uri="{C3380CC4-5D6E-409C-BE32-E72D297353CC}">
              <c16:uniqueId val="{00000000-08E6-4902-92CE-28E5A8248FF1}"/>
            </c:ext>
          </c:extLst>
        </c:ser>
        <c:ser>
          <c:idx val="1"/>
          <c:order val="1"/>
          <c:tx>
            <c:strRef>
              <c:f>Foglio1!$C$1</c:f>
              <c:strCache>
                <c:ptCount val="1"/>
                <c:pt idx="0">
                  <c:v>2020</c:v>
                </c:pt>
              </c:strCache>
            </c:strRef>
          </c:tx>
          <c:spPr>
            <a:solidFill>
              <a:srgbClr val="80C8E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Foglio1!$C$2:$C$5</c:f>
              <c:numCache>
                <c:formatCode>0.0</c:formatCode>
                <c:ptCount val="4"/>
                <c:pt idx="0">
                  <c:v>53.5</c:v>
                </c:pt>
                <c:pt idx="1">
                  <c:v>33.200000000000003</c:v>
                </c:pt>
                <c:pt idx="2" formatCode="General">
                  <c:v>58.3</c:v>
                </c:pt>
                <c:pt idx="3" formatCode="General">
                  <c:v>48.6</c:v>
                </c:pt>
              </c:numCache>
            </c:numRef>
          </c:val>
          <c:extLst>
            <c:ext xmlns:c16="http://schemas.microsoft.com/office/drawing/2014/chart" uri="{C3380CC4-5D6E-409C-BE32-E72D297353CC}">
              <c16:uniqueId val="{00000001-08E6-4902-92CE-28E5A8248FF1}"/>
            </c:ext>
          </c:extLst>
        </c:ser>
        <c:ser>
          <c:idx val="2"/>
          <c:order val="2"/>
          <c:tx>
            <c:strRef>
              <c:f>Foglio1!$D$1</c:f>
              <c:strCache>
                <c:ptCount val="1"/>
                <c:pt idx="0">
                  <c:v>2021</c:v>
                </c:pt>
              </c:strCache>
            </c:strRef>
          </c:tx>
          <c:spPr>
            <a:solidFill>
              <a:srgbClr val="0065A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Foglio1!$D$2:$D$5</c:f>
              <c:numCache>
                <c:formatCode>0.0</c:formatCode>
                <c:ptCount val="4"/>
                <c:pt idx="0">
                  <c:v>48.1</c:v>
                </c:pt>
                <c:pt idx="1">
                  <c:v>61.9</c:v>
                </c:pt>
                <c:pt idx="2" formatCode="General">
                  <c:v>67.3</c:v>
                </c:pt>
                <c:pt idx="3" formatCode="General">
                  <c:v>74.900000000000006</c:v>
                </c:pt>
              </c:numCache>
            </c:numRef>
          </c:val>
          <c:extLst>
            <c:ext xmlns:c16="http://schemas.microsoft.com/office/drawing/2014/chart" uri="{C3380CC4-5D6E-409C-BE32-E72D297353CC}">
              <c16:uniqueId val="{00000002-08E6-4902-92CE-28E5A8248FF1}"/>
            </c:ext>
          </c:extLst>
        </c:ser>
        <c:dLbls>
          <c:dLblPos val="ctr"/>
          <c:showLegendKey val="0"/>
          <c:showVal val="1"/>
          <c:showCatName val="0"/>
          <c:showSerName val="0"/>
          <c:showPercent val="0"/>
          <c:showBubbleSize val="0"/>
        </c:dLbls>
        <c:gapWidth val="219"/>
        <c:overlap val="-27"/>
        <c:axId val="1352887104"/>
        <c:axId val="1352892096"/>
      </c:barChart>
      <c:catAx>
        <c:axId val="135288710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crossAx val="1352892096"/>
        <c:crosses val="autoZero"/>
        <c:auto val="1"/>
        <c:lblAlgn val="ctr"/>
        <c:lblOffset val="100"/>
        <c:noMultiLvlLbl val="0"/>
      </c:catAx>
      <c:valAx>
        <c:axId val="1352892096"/>
        <c:scaling>
          <c:orientation val="minMax"/>
        </c:scaling>
        <c:delete val="1"/>
        <c:axPos val="l"/>
        <c:numFmt formatCode="0.0" sourceLinked="1"/>
        <c:majorTickMark val="none"/>
        <c:minorTickMark val="none"/>
        <c:tickLblPos val="nextTo"/>
        <c:crossAx val="1352887104"/>
        <c:crosses val="autoZero"/>
        <c:crossBetween val="between"/>
      </c:valAx>
      <c:spPr>
        <a:noFill/>
        <a:ln>
          <a:noFill/>
        </a:ln>
        <a:effectLst/>
      </c:spPr>
    </c:plotArea>
    <c:legend>
      <c:legendPos val="b"/>
      <c:layout>
        <c:manualLayout>
          <c:xMode val="edge"/>
          <c:yMode val="edge"/>
          <c:x val="0.32952649838424364"/>
          <c:y val="0.81163209220488464"/>
          <c:w val="0.32640491026555352"/>
          <c:h val="0.108694897539672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Foglio1!$B$2:$B$5</c:f>
              <c:numCache>
                <c:formatCode>0.0</c:formatCode>
                <c:ptCount val="4"/>
                <c:pt idx="0">
                  <c:v>704.8</c:v>
                </c:pt>
                <c:pt idx="1">
                  <c:v>820.96872772999996</c:v>
                </c:pt>
                <c:pt idx="2" formatCode="General">
                  <c:v>836.3</c:v>
                </c:pt>
                <c:pt idx="3" formatCode="General">
                  <c:v>752.8</c:v>
                </c:pt>
              </c:numCache>
            </c:numRef>
          </c:val>
          <c:extLst>
            <c:ext xmlns:c16="http://schemas.microsoft.com/office/drawing/2014/chart" uri="{C3380CC4-5D6E-409C-BE32-E72D297353CC}">
              <c16:uniqueId val="{00000000-C9B0-489A-B8C4-374EE5045C3C}"/>
            </c:ext>
          </c:extLst>
        </c:ser>
        <c:ser>
          <c:idx val="1"/>
          <c:order val="1"/>
          <c:tx>
            <c:strRef>
              <c:f>Foglio1!$C$1</c:f>
              <c:strCache>
                <c:ptCount val="1"/>
                <c:pt idx="0">
                  <c:v>2020</c:v>
                </c:pt>
              </c:strCache>
            </c:strRef>
          </c:tx>
          <c:spPr>
            <a:solidFill>
              <a:srgbClr val="80C8E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Foglio1!$C$2:$C$5</c:f>
              <c:numCache>
                <c:formatCode>0.0</c:formatCode>
                <c:ptCount val="4"/>
                <c:pt idx="0">
                  <c:v>538.59609599999999</c:v>
                </c:pt>
                <c:pt idx="1">
                  <c:v>366.23182673999992</c:v>
                </c:pt>
                <c:pt idx="2" formatCode="General">
                  <c:v>718.3</c:v>
                </c:pt>
                <c:pt idx="3" formatCode="General">
                  <c:v>494.3</c:v>
                </c:pt>
              </c:numCache>
            </c:numRef>
          </c:val>
          <c:extLst>
            <c:ext xmlns:c16="http://schemas.microsoft.com/office/drawing/2014/chart" uri="{C3380CC4-5D6E-409C-BE32-E72D297353CC}">
              <c16:uniqueId val="{00000001-C9B0-489A-B8C4-374EE5045C3C}"/>
            </c:ext>
          </c:extLst>
        </c:ser>
        <c:ser>
          <c:idx val="2"/>
          <c:order val="2"/>
          <c:tx>
            <c:strRef>
              <c:f>Foglio1!$D$1</c:f>
              <c:strCache>
                <c:ptCount val="1"/>
                <c:pt idx="0">
                  <c:v>2021</c:v>
                </c:pt>
              </c:strCache>
            </c:strRef>
          </c:tx>
          <c:spPr>
            <a:solidFill>
              <a:srgbClr val="0065A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Foglio1!$D$2:$D$5</c:f>
              <c:numCache>
                <c:formatCode>0.0</c:formatCode>
                <c:ptCount val="4"/>
                <c:pt idx="0">
                  <c:v>469.39833699999997</c:v>
                </c:pt>
                <c:pt idx="1">
                  <c:v>664.48166300000003</c:v>
                </c:pt>
                <c:pt idx="2" formatCode="General">
                  <c:v>799.7</c:v>
                </c:pt>
                <c:pt idx="3" formatCode="General">
                  <c:v>715.4</c:v>
                </c:pt>
              </c:numCache>
            </c:numRef>
          </c:val>
          <c:extLst>
            <c:ext xmlns:c16="http://schemas.microsoft.com/office/drawing/2014/chart" uri="{C3380CC4-5D6E-409C-BE32-E72D297353CC}">
              <c16:uniqueId val="{00000002-C9B0-489A-B8C4-374EE5045C3C}"/>
            </c:ext>
          </c:extLst>
        </c:ser>
        <c:dLbls>
          <c:dLblPos val="ctr"/>
          <c:showLegendKey val="0"/>
          <c:showVal val="1"/>
          <c:showCatName val="0"/>
          <c:showSerName val="0"/>
          <c:showPercent val="0"/>
          <c:showBubbleSize val="0"/>
        </c:dLbls>
        <c:gapWidth val="219"/>
        <c:overlap val="-27"/>
        <c:axId val="1352887104"/>
        <c:axId val="1352892096"/>
      </c:barChart>
      <c:catAx>
        <c:axId val="135288710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crossAx val="1352892096"/>
        <c:crosses val="autoZero"/>
        <c:auto val="1"/>
        <c:lblAlgn val="ctr"/>
        <c:lblOffset val="100"/>
        <c:noMultiLvlLbl val="0"/>
      </c:catAx>
      <c:valAx>
        <c:axId val="1352892096"/>
        <c:scaling>
          <c:orientation val="minMax"/>
        </c:scaling>
        <c:delete val="1"/>
        <c:axPos val="l"/>
        <c:numFmt formatCode="0.0" sourceLinked="1"/>
        <c:majorTickMark val="none"/>
        <c:minorTickMark val="none"/>
        <c:tickLblPos val="nextTo"/>
        <c:crossAx val="1352887104"/>
        <c:crosses val="autoZero"/>
        <c:crossBetween val="between"/>
      </c:valAx>
      <c:spPr>
        <a:noFill/>
        <a:ln>
          <a:noFill/>
        </a:ln>
        <a:effectLst/>
      </c:spPr>
    </c:plotArea>
    <c:legend>
      <c:legendPos val="b"/>
      <c:layout>
        <c:manualLayout>
          <c:xMode val="edge"/>
          <c:yMode val="edge"/>
          <c:x val="0.32710281622325049"/>
          <c:y val="0.83818976229003239"/>
          <c:w val="0.32640491026555352"/>
          <c:h val="0.108694897539672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Foglio1!$B$2:$B$5</c:f>
              <c:numCache>
                <c:formatCode>0.0</c:formatCode>
                <c:ptCount val="4"/>
                <c:pt idx="0">
                  <c:v>20.218931999999999</c:v>
                </c:pt>
                <c:pt idx="1">
                  <c:v>19.247909000000003</c:v>
                </c:pt>
                <c:pt idx="2" formatCode="General">
                  <c:v>16.7</c:v>
                </c:pt>
                <c:pt idx="3" formatCode="General">
                  <c:v>21.2</c:v>
                </c:pt>
              </c:numCache>
            </c:numRef>
          </c:val>
          <c:extLst>
            <c:ext xmlns:c16="http://schemas.microsoft.com/office/drawing/2014/chart" uri="{C3380CC4-5D6E-409C-BE32-E72D297353CC}">
              <c16:uniqueId val="{00000000-36E8-425A-ACE5-21AABBB7934B}"/>
            </c:ext>
          </c:extLst>
        </c:ser>
        <c:ser>
          <c:idx val="1"/>
          <c:order val="1"/>
          <c:tx>
            <c:strRef>
              <c:f>Foglio1!$C$1</c:f>
              <c:strCache>
                <c:ptCount val="1"/>
                <c:pt idx="0">
                  <c:v>2020</c:v>
                </c:pt>
              </c:strCache>
            </c:strRef>
          </c:tx>
          <c:spPr>
            <a:solidFill>
              <a:srgbClr val="80C8E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Foglio1!$C$2:$C$5</c:f>
              <c:numCache>
                <c:formatCode>0.0</c:formatCode>
                <c:ptCount val="4"/>
                <c:pt idx="0">
                  <c:v>13.743117999999999</c:v>
                </c:pt>
                <c:pt idx="1">
                  <c:v>4.8166339999999996</c:v>
                </c:pt>
                <c:pt idx="2" formatCode="General">
                  <c:v>11.8</c:v>
                </c:pt>
                <c:pt idx="3" formatCode="General">
                  <c:v>15.1</c:v>
                </c:pt>
              </c:numCache>
            </c:numRef>
          </c:val>
          <c:extLst>
            <c:ext xmlns:c16="http://schemas.microsoft.com/office/drawing/2014/chart" uri="{C3380CC4-5D6E-409C-BE32-E72D297353CC}">
              <c16:uniqueId val="{00000001-36E8-425A-ACE5-21AABBB7934B}"/>
            </c:ext>
          </c:extLst>
        </c:ser>
        <c:ser>
          <c:idx val="2"/>
          <c:order val="2"/>
          <c:tx>
            <c:strRef>
              <c:f>Foglio1!$D$1</c:f>
              <c:strCache>
                <c:ptCount val="1"/>
                <c:pt idx="0">
                  <c:v>2021</c:v>
                </c:pt>
              </c:strCache>
            </c:strRef>
          </c:tx>
          <c:spPr>
            <a:solidFill>
              <a:srgbClr val="0065A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Foglio1!$D$2:$D$5</c:f>
              <c:numCache>
                <c:formatCode>0.0</c:formatCode>
                <c:ptCount val="4"/>
                <c:pt idx="0">
                  <c:v>10.6</c:v>
                </c:pt>
                <c:pt idx="1">
                  <c:v>11.151972000000001</c:v>
                </c:pt>
                <c:pt idx="2" formatCode="General">
                  <c:v>11.1</c:v>
                </c:pt>
                <c:pt idx="3" formatCode="General">
                  <c:v>15.4</c:v>
                </c:pt>
              </c:numCache>
            </c:numRef>
          </c:val>
          <c:extLst>
            <c:ext xmlns:c16="http://schemas.microsoft.com/office/drawing/2014/chart" uri="{C3380CC4-5D6E-409C-BE32-E72D297353CC}">
              <c16:uniqueId val="{00000002-36E8-425A-ACE5-21AABBB7934B}"/>
            </c:ext>
          </c:extLst>
        </c:ser>
        <c:dLbls>
          <c:dLblPos val="ctr"/>
          <c:showLegendKey val="0"/>
          <c:showVal val="1"/>
          <c:showCatName val="0"/>
          <c:showSerName val="0"/>
          <c:showPercent val="0"/>
          <c:showBubbleSize val="0"/>
        </c:dLbls>
        <c:gapWidth val="219"/>
        <c:overlap val="-27"/>
        <c:axId val="1352887104"/>
        <c:axId val="1352892096"/>
      </c:barChart>
      <c:catAx>
        <c:axId val="135288710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crossAx val="1352892096"/>
        <c:crosses val="autoZero"/>
        <c:auto val="1"/>
        <c:lblAlgn val="ctr"/>
        <c:lblOffset val="100"/>
        <c:noMultiLvlLbl val="0"/>
      </c:catAx>
      <c:valAx>
        <c:axId val="1352892096"/>
        <c:scaling>
          <c:orientation val="minMax"/>
        </c:scaling>
        <c:delete val="1"/>
        <c:axPos val="l"/>
        <c:numFmt formatCode="0.0" sourceLinked="1"/>
        <c:majorTickMark val="none"/>
        <c:minorTickMark val="none"/>
        <c:tickLblPos val="nextTo"/>
        <c:crossAx val="1352887104"/>
        <c:crosses val="autoZero"/>
        <c:crossBetween val="between"/>
      </c:valAx>
      <c:spPr>
        <a:noFill/>
        <a:ln>
          <a:noFill/>
        </a:ln>
        <a:effectLst/>
      </c:spPr>
    </c:plotArea>
    <c:legend>
      <c:legendPos val="b"/>
      <c:layout>
        <c:manualLayout>
          <c:xMode val="edge"/>
          <c:yMode val="edge"/>
          <c:x val="0.34138925339982779"/>
          <c:y val="0.83818976229003239"/>
          <c:w val="0.32693187346304081"/>
          <c:h val="0.108694897539672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0899931200701E-2"/>
          <c:y val="8.4984544272472498E-2"/>
          <c:w val="0.9356891127928717"/>
          <c:h val="0.64853203001393123"/>
        </c:manualLayout>
      </c:layout>
      <c:barChart>
        <c:barDir val="col"/>
        <c:grouping val="clustered"/>
        <c:varyColors val="0"/>
        <c:ser>
          <c:idx val="0"/>
          <c:order val="0"/>
          <c:tx>
            <c:strRef>
              <c:f>Foglio1!$B$1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Foglio1!$B$2:$B$5</c:f>
              <c:numCache>
                <c:formatCode>0.0</c:formatCode>
                <c:ptCount val="4"/>
                <c:pt idx="0">
                  <c:v>57.7</c:v>
                </c:pt>
                <c:pt idx="1">
                  <c:v>52.5</c:v>
                </c:pt>
                <c:pt idx="2" formatCode="General">
                  <c:v>42.7</c:v>
                </c:pt>
                <c:pt idx="3" formatCode="General">
                  <c:v>61.6</c:v>
                </c:pt>
              </c:numCache>
            </c:numRef>
          </c:val>
          <c:extLst>
            <c:ext xmlns:c16="http://schemas.microsoft.com/office/drawing/2014/chart" uri="{C3380CC4-5D6E-409C-BE32-E72D297353CC}">
              <c16:uniqueId val="{00000000-A83F-4682-8FEE-95C8FA4B242C}"/>
            </c:ext>
          </c:extLst>
        </c:ser>
        <c:ser>
          <c:idx val="1"/>
          <c:order val="1"/>
          <c:tx>
            <c:strRef>
              <c:f>Foglio1!$C$1</c:f>
              <c:strCache>
                <c:ptCount val="1"/>
                <c:pt idx="0">
                  <c:v>2020</c:v>
                </c:pt>
              </c:strCache>
            </c:strRef>
          </c:tx>
          <c:spPr>
            <a:solidFill>
              <a:srgbClr val="80C8E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Foglio1!$C$2:$C$5</c:f>
              <c:numCache>
                <c:formatCode>0.0</c:formatCode>
                <c:ptCount val="4"/>
                <c:pt idx="0">
                  <c:v>40.299999999999997</c:v>
                </c:pt>
                <c:pt idx="1">
                  <c:v>11.1</c:v>
                </c:pt>
                <c:pt idx="2" formatCode="General">
                  <c:v>21.3</c:v>
                </c:pt>
                <c:pt idx="3" formatCode="General">
                  <c:v>19.899999999999999</c:v>
                </c:pt>
              </c:numCache>
            </c:numRef>
          </c:val>
          <c:extLst>
            <c:ext xmlns:c16="http://schemas.microsoft.com/office/drawing/2014/chart" uri="{C3380CC4-5D6E-409C-BE32-E72D297353CC}">
              <c16:uniqueId val="{00000001-A83F-4682-8FEE-95C8FA4B242C}"/>
            </c:ext>
          </c:extLst>
        </c:ser>
        <c:ser>
          <c:idx val="2"/>
          <c:order val="2"/>
          <c:tx>
            <c:strRef>
              <c:f>Foglio1!$D$1</c:f>
              <c:strCache>
                <c:ptCount val="1"/>
                <c:pt idx="0">
                  <c:v>2021</c:v>
                </c:pt>
              </c:strCache>
            </c:strRef>
          </c:tx>
          <c:spPr>
            <a:solidFill>
              <a:srgbClr val="0065A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IQ</c:v>
                </c:pt>
                <c:pt idx="1">
                  <c:v>2Q</c:v>
                </c:pt>
                <c:pt idx="2">
                  <c:v>3Q</c:v>
                </c:pt>
                <c:pt idx="3">
                  <c:v>4Q</c:v>
                </c:pt>
              </c:strCache>
            </c:strRef>
          </c:cat>
          <c:val>
            <c:numRef>
              <c:f>Foglio1!$D$2:$D$5</c:f>
              <c:numCache>
                <c:formatCode>0.0</c:formatCode>
                <c:ptCount val="4"/>
                <c:pt idx="0">
                  <c:v>21.8</c:v>
                </c:pt>
                <c:pt idx="1">
                  <c:v>28.1</c:v>
                </c:pt>
                <c:pt idx="2" formatCode="General">
                  <c:v>29.7</c:v>
                </c:pt>
                <c:pt idx="3" formatCode="General">
                  <c:v>36.700000000000003</c:v>
                </c:pt>
              </c:numCache>
            </c:numRef>
          </c:val>
          <c:extLst>
            <c:ext xmlns:c16="http://schemas.microsoft.com/office/drawing/2014/chart" uri="{C3380CC4-5D6E-409C-BE32-E72D297353CC}">
              <c16:uniqueId val="{00000002-A83F-4682-8FEE-95C8FA4B242C}"/>
            </c:ext>
          </c:extLst>
        </c:ser>
        <c:dLbls>
          <c:dLblPos val="ctr"/>
          <c:showLegendKey val="0"/>
          <c:showVal val="1"/>
          <c:showCatName val="0"/>
          <c:showSerName val="0"/>
          <c:showPercent val="0"/>
          <c:showBubbleSize val="0"/>
        </c:dLbls>
        <c:gapWidth val="219"/>
        <c:overlap val="-27"/>
        <c:axId val="1352887104"/>
        <c:axId val="1352892096"/>
      </c:barChart>
      <c:catAx>
        <c:axId val="135288710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crossAx val="1352892096"/>
        <c:crosses val="autoZero"/>
        <c:auto val="1"/>
        <c:lblAlgn val="ctr"/>
        <c:lblOffset val="100"/>
        <c:noMultiLvlLbl val="0"/>
      </c:catAx>
      <c:valAx>
        <c:axId val="1352892096"/>
        <c:scaling>
          <c:orientation val="minMax"/>
        </c:scaling>
        <c:delete val="1"/>
        <c:axPos val="l"/>
        <c:numFmt formatCode="0.0" sourceLinked="1"/>
        <c:majorTickMark val="none"/>
        <c:minorTickMark val="none"/>
        <c:tickLblPos val="nextTo"/>
        <c:crossAx val="1352887104"/>
        <c:crosses val="autoZero"/>
        <c:crossBetween val="between"/>
      </c:valAx>
      <c:spPr>
        <a:noFill/>
        <a:ln>
          <a:noFill/>
        </a:ln>
        <a:effectLst/>
      </c:spPr>
    </c:plotArea>
    <c:legend>
      <c:legendPos val="b"/>
      <c:layout>
        <c:manualLayout>
          <c:xMode val="edge"/>
          <c:yMode val="edge"/>
          <c:x val="0.33241721348379449"/>
          <c:y val="0.87537050040923892"/>
          <c:w val="0.31637192122873758"/>
          <c:h val="0.108694897539672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Foglio1!$A$2</c:f>
              <c:strCache>
                <c:ptCount val="1"/>
                <c:pt idx="0">
                  <c:v>Revenues</c:v>
                </c:pt>
              </c:strCache>
            </c:strRef>
          </c:tx>
          <c:spPr>
            <a:solidFill>
              <a:srgbClr val="0065A3"/>
            </a:solidFill>
            <a:ln>
              <a:noFill/>
            </a:ln>
            <a:effectLst/>
          </c:spPr>
          <c:invertIfNegative val="0"/>
          <c:dLbls>
            <c:dLbl>
              <c:idx val="0"/>
              <c:layout>
                <c:manualLayout>
                  <c:x val="-2.9947134271022121E-17"/>
                  <c:y val="-0.421922762302492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23-4966-A069-EEBF479CEA97}"/>
                </c:ext>
              </c:extLst>
            </c:dLbl>
            <c:dLbl>
              <c:idx val="1"/>
              <c:layout>
                <c:manualLayout>
                  <c:x val="-1.1978853708408848E-16"/>
                  <c:y val="-0.444389827342534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23-4966-A069-EEBF479CEA9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5A3"/>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Foglio1!$B$1:$C$1</c:f>
              <c:strCache>
                <c:ptCount val="2"/>
                <c:pt idx="0">
                  <c:v>FY 2020</c:v>
                </c:pt>
                <c:pt idx="1">
                  <c:v>FY 2021</c:v>
                </c:pt>
              </c:strCache>
            </c:strRef>
          </c:cat>
          <c:val>
            <c:numRef>
              <c:f>Foglio1!$B$2:$C$2</c:f>
              <c:numCache>
                <c:formatCode>General</c:formatCode>
                <c:ptCount val="2"/>
                <c:pt idx="0">
                  <c:v>703</c:v>
                </c:pt>
                <c:pt idx="1">
                  <c:v>760.2</c:v>
                </c:pt>
              </c:numCache>
            </c:numRef>
          </c:val>
          <c:extLst>
            <c:ext xmlns:c16="http://schemas.microsoft.com/office/drawing/2014/chart" uri="{C3380CC4-5D6E-409C-BE32-E72D297353CC}">
              <c16:uniqueId val="{00000000-8A23-4966-A069-EEBF479CEA97}"/>
            </c:ext>
          </c:extLst>
        </c:ser>
        <c:ser>
          <c:idx val="1"/>
          <c:order val="1"/>
          <c:tx>
            <c:strRef>
              <c:f>Foglio1!$A$3</c:f>
              <c:strCache>
                <c:ptCount val="1"/>
                <c:pt idx="0">
                  <c:v>EBITDA</c:v>
                </c:pt>
              </c:strCache>
            </c:strRef>
          </c:tx>
          <c:spPr>
            <a:solidFill>
              <a:srgbClr val="80C8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65A3"/>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Foglio1!$B$1:$C$1</c:f>
              <c:strCache>
                <c:ptCount val="2"/>
                <c:pt idx="0">
                  <c:v>FY 2020</c:v>
                </c:pt>
                <c:pt idx="1">
                  <c:v>FY 2021</c:v>
                </c:pt>
              </c:strCache>
            </c:strRef>
          </c:cat>
          <c:val>
            <c:numRef>
              <c:f>Foglio1!$B$3:$C$3</c:f>
              <c:numCache>
                <c:formatCode>General</c:formatCode>
                <c:ptCount val="2"/>
                <c:pt idx="0">
                  <c:v>153.19999999999999</c:v>
                </c:pt>
                <c:pt idx="1">
                  <c:v>145.80000000000001</c:v>
                </c:pt>
              </c:numCache>
            </c:numRef>
          </c:val>
          <c:extLst>
            <c:ext xmlns:c16="http://schemas.microsoft.com/office/drawing/2014/chart" uri="{C3380CC4-5D6E-409C-BE32-E72D297353CC}">
              <c16:uniqueId val="{00000006-8A23-4966-A069-EEBF479CEA97}"/>
            </c:ext>
          </c:extLst>
        </c:ser>
        <c:dLbls>
          <c:dLblPos val="ctr"/>
          <c:showLegendKey val="0"/>
          <c:showVal val="1"/>
          <c:showCatName val="0"/>
          <c:showSerName val="0"/>
          <c:showPercent val="0"/>
          <c:showBubbleSize val="0"/>
        </c:dLbls>
        <c:gapWidth val="150"/>
        <c:axId val="390604751"/>
        <c:axId val="390596847"/>
      </c:barChart>
      <c:catAx>
        <c:axId val="390604751"/>
        <c:scaling>
          <c:orientation val="minMax"/>
        </c:scaling>
        <c:delete val="0"/>
        <c:axPos val="b"/>
        <c:numFmt formatCode="General" sourceLinked="1"/>
        <c:majorTickMark val="none"/>
        <c:minorTickMark val="none"/>
        <c:tickLblPos val="nextTo"/>
        <c:spPr>
          <a:noFill/>
          <a:ln w="9525" cap="flat" cmpd="sng" algn="ctr">
            <a:solidFill>
              <a:schemeClr val="accent6">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accent6">
                    <a:lumMod val="50000"/>
                    <a:lumOff val="50000"/>
                  </a:schemeClr>
                </a:solidFill>
                <a:latin typeface="+mn-lt"/>
                <a:ea typeface="+mn-ea"/>
                <a:cs typeface="+mn-cs"/>
              </a:defRPr>
            </a:pPr>
            <a:endParaRPr lang="it-IT"/>
          </a:p>
        </c:txPr>
        <c:crossAx val="390596847"/>
        <c:crosses val="autoZero"/>
        <c:auto val="1"/>
        <c:lblAlgn val="ctr"/>
        <c:lblOffset val="100"/>
        <c:noMultiLvlLbl val="0"/>
      </c:catAx>
      <c:valAx>
        <c:axId val="390596847"/>
        <c:scaling>
          <c:orientation val="minMax"/>
          <c:min val="0"/>
        </c:scaling>
        <c:delete val="1"/>
        <c:axPos val="l"/>
        <c:numFmt formatCode="General" sourceLinked="1"/>
        <c:majorTickMark val="out"/>
        <c:minorTickMark val="none"/>
        <c:tickLblPos val="nextTo"/>
        <c:crossAx val="39060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accent6">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t" anchorCtr="0" compatLnSpc="1">
            <a:prstTxWarp prst="textNoShape">
              <a:avLst/>
            </a:prstTxWarp>
          </a:bodyPr>
          <a:lstStyle>
            <a:lvl1pPr algn="l" defTabSz="902179" eaLnBrk="0" hangingPunct="0">
              <a:buClrTx/>
              <a:buFontTx/>
              <a:buNone/>
              <a:defRPr sz="1000" b="0" u="none">
                <a:solidFill>
                  <a:schemeClr val="tx1"/>
                </a:solidFill>
                <a:latin typeface="Book Antiqua" pitchFamily="18" charset="0"/>
                <a:cs typeface="+mn-cs"/>
              </a:defRPr>
            </a:lvl1pPr>
          </a:lstStyle>
          <a:p>
            <a:pPr>
              <a:defRPr/>
            </a:pPr>
            <a:endParaRPr lang="en-US"/>
          </a:p>
        </p:txBody>
      </p:sp>
      <p:sp>
        <p:nvSpPr>
          <p:cNvPr id="3075" name="Rectangle 3"/>
          <p:cNvSpPr>
            <a:spLocks noGrp="1" noChangeArrowheads="1"/>
          </p:cNvSpPr>
          <p:nvPr>
            <p:ph type="dt" sz="quarter" idx="1"/>
          </p:nvPr>
        </p:nvSpPr>
        <p:spPr bwMode="auto">
          <a:xfrm>
            <a:off x="3851275" y="1"/>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t" anchorCtr="0" compatLnSpc="1">
            <a:prstTxWarp prst="textNoShape">
              <a:avLst/>
            </a:prstTxWarp>
          </a:bodyPr>
          <a:lstStyle>
            <a:lvl1pPr algn="r" defTabSz="902179" eaLnBrk="0" hangingPunct="0">
              <a:buClrTx/>
              <a:buFontTx/>
              <a:buNone/>
              <a:defRPr sz="1000" b="0" u="none">
                <a:solidFill>
                  <a:schemeClr val="tx1"/>
                </a:solidFill>
                <a:latin typeface="Book Antiqua" pitchFamily="18" charset="0"/>
                <a:cs typeface="+mn-cs"/>
              </a:defRPr>
            </a:lvl1pPr>
          </a:lstStyle>
          <a:p>
            <a:pPr>
              <a:defRPr/>
            </a:pPr>
            <a:endParaRPr lang="en-US"/>
          </a:p>
        </p:txBody>
      </p:sp>
      <p:sp>
        <p:nvSpPr>
          <p:cNvPr id="3076" name="Rectangle 4"/>
          <p:cNvSpPr>
            <a:spLocks noGrp="1" noChangeArrowheads="1"/>
          </p:cNvSpPr>
          <p:nvPr>
            <p:ph type="ftr" sz="quarter" idx="2"/>
          </p:nvPr>
        </p:nvSpPr>
        <p:spPr bwMode="auto">
          <a:xfrm>
            <a:off x="1" y="9429429"/>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b" anchorCtr="0" compatLnSpc="1">
            <a:prstTxWarp prst="textNoShape">
              <a:avLst/>
            </a:prstTxWarp>
          </a:bodyPr>
          <a:lstStyle>
            <a:lvl1pPr algn="l" defTabSz="902179" eaLnBrk="0" hangingPunct="0">
              <a:buClrTx/>
              <a:buFontTx/>
              <a:buNone/>
              <a:defRPr sz="1000" b="0" u="none">
                <a:solidFill>
                  <a:schemeClr val="tx1"/>
                </a:solidFill>
                <a:latin typeface="Book Antiqua" pitchFamily="18" charset="0"/>
                <a:cs typeface="+mn-cs"/>
              </a:defRPr>
            </a:lvl1pPr>
          </a:lstStyle>
          <a:p>
            <a:pPr>
              <a:defRPr/>
            </a:pPr>
            <a:endParaRPr lang="en-US"/>
          </a:p>
        </p:txBody>
      </p:sp>
      <p:sp>
        <p:nvSpPr>
          <p:cNvPr id="3077" name="Rectangle 5"/>
          <p:cNvSpPr>
            <a:spLocks noGrp="1" noChangeArrowheads="1"/>
          </p:cNvSpPr>
          <p:nvPr>
            <p:ph type="sldNum" sz="quarter" idx="3"/>
          </p:nvPr>
        </p:nvSpPr>
        <p:spPr bwMode="auto">
          <a:xfrm>
            <a:off x="3851275" y="9429429"/>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b" anchorCtr="0" compatLnSpc="1">
            <a:prstTxWarp prst="textNoShape">
              <a:avLst/>
            </a:prstTxWarp>
          </a:bodyPr>
          <a:lstStyle>
            <a:lvl1pPr algn="r" defTabSz="902179" eaLnBrk="0" hangingPunct="0">
              <a:buClrTx/>
              <a:buFontTx/>
              <a:buNone/>
              <a:defRPr sz="1000" b="0" u="none">
                <a:solidFill>
                  <a:schemeClr val="tx1"/>
                </a:solidFill>
                <a:latin typeface="Book Antiqua" pitchFamily="18" charset="0"/>
                <a:cs typeface="+mn-cs"/>
              </a:defRPr>
            </a:lvl1pPr>
          </a:lstStyle>
          <a:p>
            <a:pPr>
              <a:defRPr/>
            </a:pPr>
            <a:fld id="{49CFCC50-BB00-4587-8351-4F5B5839B169}" type="slidenum">
              <a:rPr lang="en-US"/>
              <a:pPr>
                <a:defRPr/>
              </a:pPr>
              <a:t>‹N›</a:t>
            </a:fld>
            <a:endParaRPr lang="en-US"/>
          </a:p>
        </p:txBody>
      </p:sp>
      <p:sp>
        <p:nvSpPr>
          <p:cNvPr id="16390" name="Rectangle 6"/>
          <p:cNvSpPr>
            <a:spLocks noChangeArrowheads="1"/>
          </p:cNvSpPr>
          <p:nvPr/>
        </p:nvSpPr>
        <p:spPr bwMode="auto">
          <a:xfrm>
            <a:off x="2997660" y="9458205"/>
            <a:ext cx="803947" cy="25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77" tIns="43873" rIns="86177" bIns="43873">
            <a:spAutoFit/>
          </a:bodyPr>
          <a:lstStyle/>
          <a:p>
            <a:pPr algn="ctr" defTabSz="856518" eaLnBrk="0" hangingPunct="0">
              <a:lnSpc>
                <a:spcPct val="90000"/>
              </a:lnSpc>
            </a:pPr>
            <a:r>
              <a:rPr lang="en-US" sz="1200" b="0" i="0" u="none">
                <a:solidFill>
                  <a:schemeClr val="tx1"/>
                </a:solidFill>
              </a:rPr>
              <a:t>Page </a:t>
            </a:r>
            <a:fld id="{FD637C7E-15FB-46E2-BC9F-298CC3CE78BF}" type="slidenum">
              <a:rPr lang="en-US" sz="1200" b="0" i="0" u="none">
                <a:solidFill>
                  <a:schemeClr val="tx1"/>
                </a:solidFill>
              </a:rPr>
              <a:pPr algn="ctr" defTabSz="856518" eaLnBrk="0" hangingPunct="0">
                <a:lnSpc>
                  <a:spcPct val="90000"/>
                </a:lnSpc>
              </a:pPr>
              <a:t>‹N›</a:t>
            </a:fld>
            <a:endParaRPr lang="en-US" sz="1200" b="0" i="0" u="none">
              <a:solidFill>
                <a:schemeClr val="tx1"/>
              </a:solidFill>
            </a:endParaRPr>
          </a:p>
        </p:txBody>
      </p:sp>
    </p:spTree>
    <p:extLst>
      <p:ext uri="{BB962C8B-B14F-4D97-AF65-F5344CB8AC3E}">
        <p14:creationId xmlns:p14="http://schemas.microsoft.com/office/powerpoint/2010/main" val="259834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t" anchorCtr="0" compatLnSpc="1">
            <a:prstTxWarp prst="textNoShape">
              <a:avLst/>
            </a:prstTxWarp>
          </a:bodyPr>
          <a:lstStyle>
            <a:lvl1pPr algn="l" defTabSz="902179" eaLnBrk="0" hangingPunct="0">
              <a:buClrTx/>
              <a:buFontTx/>
              <a:buNone/>
              <a:defRPr sz="1000" b="0" u="none">
                <a:solidFill>
                  <a:schemeClr val="tx1"/>
                </a:solidFill>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51275" y="1"/>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t" anchorCtr="0" compatLnSpc="1">
            <a:prstTxWarp prst="textNoShape">
              <a:avLst/>
            </a:prstTxWarp>
          </a:bodyPr>
          <a:lstStyle>
            <a:lvl1pPr algn="r" defTabSz="902179" eaLnBrk="0" hangingPunct="0">
              <a:buClrTx/>
              <a:buFontTx/>
              <a:buNone/>
              <a:defRPr sz="1000" b="0" u="none">
                <a:solidFill>
                  <a:schemeClr val="tx1"/>
                </a:solidFill>
                <a:latin typeface="Times New Roman" pitchFamily="18" charset="0"/>
                <a:cs typeface="+mn-cs"/>
              </a:defRPr>
            </a:lvl1pPr>
          </a:lstStyle>
          <a:p>
            <a:pPr>
              <a:defRPr/>
            </a:pPr>
            <a:endParaRPr lang="en-US"/>
          </a:p>
        </p:txBody>
      </p:sp>
      <p:sp>
        <p:nvSpPr>
          <p:cNvPr id="2052" name="Rectangle 4"/>
          <p:cNvSpPr>
            <a:spLocks noGrp="1" noChangeArrowheads="1"/>
          </p:cNvSpPr>
          <p:nvPr>
            <p:ph type="ftr" sz="quarter" idx="4"/>
          </p:nvPr>
        </p:nvSpPr>
        <p:spPr bwMode="auto">
          <a:xfrm>
            <a:off x="1" y="9429429"/>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b" anchorCtr="0" compatLnSpc="1">
            <a:prstTxWarp prst="textNoShape">
              <a:avLst/>
            </a:prstTxWarp>
          </a:bodyPr>
          <a:lstStyle>
            <a:lvl1pPr algn="l" defTabSz="902179" eaLnBrk="0" hangingPunct="0">
              <a:buClrTx/>
              <a:buFontTx/>
              <a:buNone/>
              <a:defRPr sz="1000" b="0" u="none">
                <a:solidFill>
                  <a:schemeClr val="tx1"/>
                </a:solidFill>
                <a:latin typeface="Times New Roman" pitchFamily="18" charset="0"/>
                <a:cs typeface="+mn-cs"/>
              </a:defRPr>
            </a:lvl1pPr>
          </a:lstStyle>
          <a:p>
            <a:pPr>
              <a:defRPr/>
            </a:pPr>
            <a:endParaRPr lang="en-US"/>
          </a:p>
        </p:txBody>
      </p:sp>
      <p:sp>
        <p:nvSpPr>
          <p:cNvPr id="2053" name="Rectangle 5"/>
          <p:cNvSpPr>
            <a:spLocks noGrp="1" noChangeArrowheads="1"/>
          </p:cNvSpPr>
          <p:nvPr>
            <p:ph type="sldNum" sz="quarter" idx="5"/>
          </p:nvPr>
        </p:nvSpPr>
        <p:spPr bwMode="auto">
          <a:xfrm>
            <a:off x="3851275" y="9429429"/>
            <a:ext cx="2946400"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02" tIns="0" rIns="18802" bIns="0" numCol="1" anchor="b" anchorCtr="0" compatLnSpc="1">
            <a:prstTxWarp prst="textNoShape">
              <a:avLst/>
            </a:prstTxWarp>
          </a:bodyPr>
          <a:lstStyle>
            <a:lvl1pPr algn="r" defTabSz="902179" eaLnBrk="0" hangingPunct="0">
              <a:buClrTx/>
              <a:buFontTx/>
              <a:buNone/>
              <a:defRPr sz="1000" b="0" u="none">
                <a:solidFill>
                  <a:schemeClr val="tx1"/>
                </a:solidFill>
                <a:latin typeface="Times New Roman" pitchFamily="18" charset="0"/>
                <a:cs typeface="+mn-cs"/>
              </a:defRPr>
            </a:lvl1pPr>
          </a:lstStyle>
          <a:p>
            <a:pPr>
              <a:defRPr/>
            </a:pPr>
            <a:fld id="{2BFD5688-D0FA-4E10-AF2B-228C5883F66F}" type="slidenum">
              <a:rPr lang="en-US"/>
              <a:pPr>
                <a:defRPr/>
              </a:pPr>
              <a:t>‹N›</a:t>
            </a:fld>
            <a:endParaRPr lang="en-US"/>
          </a:p>
        </p:txBody>
      </p:sp>
      <p:sp>
        <p:nvSpPr>
          <p:cNvPr id="9222" name="Rectangle 6"/>
          <p:cNvSpPr>
            <a:spLocks noChangeArrowheads="1"/>
          </p:cNvSpPr>
          <p:nvPr/>
        </p:nvSpPr>
        <p:spPr bwMode="auto">
          <a:xfrm>
            <a:off x="2997660" y="9458205"/>
            <a:ext cx="803947" cy="25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77" tIns="43873" rIns="86177" bIns="43873">
            <a:spAutoFit/>
          </a:bodyPr>
          <a:lstStyle/>
          <a:p>
            <a:pPr algn="ctr" defTabSz="856518" eaLnBrk="0" hangingPunct="0">
              <a:lnSpc>
                <a:spcPct val="90000"/>
              </a:lnSpc>
            </a:pPr>
            <a:r>
              <a:rPr lang="en-US" sz="1200" b="0" i="0" u="none">
                <a:solidFill>
                  <a:schemeClr val="tx1"/>
                </a:solidFill>
              </a:rPr>
              <a:t>Page </a:t>
            </a:r>
            <a:fld id="{1F4A3051-B3A1-4EE4-B4F2-0F650CA84388}" type="slidenum">
              <a:rPr lang="en-US" sz="1200" b="0" i="0" u="none">
                <a:solidFill>
                  <a:schemeClr val="tx1"/>
                </a:solidFill>
              </a:rPr>
              <a:pPr algn="ctr" defTabSz="856518" eaLnBrk="0" hangingPunct="0">
                <a:lnSpc>
                  <a:spcPct val="90000"/>
                </a:lnSpc>
              </a:pPr>
              <a:t>‹N›</a:t>
            </a:fld>
            <a:endParaRPr lang="en-US" sz="1200" b="0" i="0" u="none">
              <a:solidFill>
                <a:schemeClr val="tx1"/>
              </a:solidFill>
            </a:endParaRPr>
          </a:p>
        </p:txBody>
      </p:sp>
      <p:sp>
        <p:nvSpPr>
          <p:cNvPr id="9223" name="Rectangle 7"/>
          <p:cNvSpPr>
            <a:spLocks noGrp="1" noRot="1" noChangeAspect="1" noChangeArrowheads="1" noTextEdit="1"/>
          </p:cNvSpPr>
          <p:nvPr>
            <p:ph type="sldImg" idx="2"/>
          </p:nvPr>
        </p:nvSpPr>
        <p:spPr bwMode="auto">
          <a:xfrm>
            <a:off x="93663" y="746125"/>
            <a:ext cx="6610350" cy="3719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body" sz="quarter" idx="3"/>
          </p:nvPr>
        </p:nvSpPr>
        <p:spPr bwMode="auto">
          <a:xfrm>
            <a:off x="904875" y="4711517"/>
            <a:ext cx="4987925" cy="446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79" tIns="45439" rIns="90879" bIns="45439" numCol="1" anchor="t" anchorCtr="0" compatLnSpc="1">
            <a:prstTxWarp prst="textNoShape">
              <a:avLst/>
            </a:prstTxWarp>
          </a:bodyPr>
          <a:lstStyle/>
          <a:p>
            <a:pPr lvl="0"/>
            <a:r>
              <a:rPr lang="it-IT" noProof="0"/>
              <a:t>Body Text</a:t>
            </a:r>
          </a:p>
          <a:p>
            <a:pPr lvl="1"/>
            <a:r>
              <a:rPr lang="it-IT" noProof="0"/>
              <a:t>Second Level</a:t>
            </a:r>
          </a:p>
          <a:p>
            <a:pPr lvl="2"/>
            <a:r>
              <a:rPr lang="it-IT" noProof="0"/>
              <a:t>Third Level</a:t>
            </a:r>
          </a:p>
          <a:p>
            <a:pPr lvl="3"/>
            <a:r>
              <a:rPr lang="it-IT" noProof="0"/>
              <a:t>Fourth Level</a:t>
            </a:r>
          </a:p>
          <a:p>
            <a:pPr lvl="4"/>
            <a:r>
              <a:rPr lang="it-IT" noProof="0"/>
              <a:t>Fifth Level</a:t>
            </a:r>
          </a:p>
        </p:txBody>
      </p:sp>
    </p:spTree>
    <p:extLst>
      <p:ext uri="{BB962C8B-B14F-4D97-AF65-F5344CB8AC3E}">
        <p14:creationId xmlns:p14="http://schemas.microsoft.com/office/powerpoint/2010/main" val="2305269355"/>
      </p:ext>
    </p:extLst>
  </p:cSld>
  <p:clrMap bg1="lt1" tx1="dk1" bg2="lt2" tx2="dk2" accent1="accent1" accent2="accent2" accent3="accent3" accent4="accent4" accent5="accent5" accent6="accent6" hlink="hlink" folHlink="folHlink"/>
  <p:notesStyle>
    <a:lvl1pPr algn="l"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663" y="746125"/>
            <a:ext cx="6610350" cy="37195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1287E0-4DAE-F443-80F8-8B22AD15EDE4}" type="slidenum">
              <a:rPr lang="it-IT" smtClean="0"/>
              <a:t>1</a:t>
            </a:fld>
            <a:endParaRPr lang="it-IT" dirty="0"/>
          </a:p>
        </p:txBody>
      </p:sp>
    </p:spTree>
    <p:extLst>
      <p:ext uri="{BB962C8B-B14F-4D97-AF65-F5344CB8AC3E}">
        <p14:creationId xmlns:p14="http://schemas.microsoft.com/office/powerpoint/2010/main" val="106059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11</a:t>
            </a:fld>
            <a:endParaRPr lang="en-US"/>
          </a:p>
        </p:txBody>
      </p:sp>
    </p:spTree>
    <p:extLst>
      <p:ext uri="{BB962C8B-B14F-4D97-AF65-F5344CB8AC3E}">
        <p14:creationId xmlns:p14="http://schemas.microsoft.com/office/powerpoint/2010/main" val="353141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89000"/>
              </a:lnSpc>
              <a:spcBef>
                <a:spcPct val="40000"/>
              </a:spcBef>
              <a:spcAft>
                <a:spcPct val="0"/>
              </a:spcAft>
              <a:buClrTx/>
              <a:buSzTx/>
              <a:buFontTx/>
              <a:buNone/>
              <a:tabLst/>
              <a:defRPr/>
            </a:pPr>
            <a:r>
              <a:rPr lang="it-IT" baseline="0" dirty="0"/>
              <a:t>23.09 Cambiare nome serie Utile Netto in </a:t>
            </a:r>
            <a:r>
              <a:rPr lang="it-IT" baseline="0" dirty="0" err="1"/>
              <a:t>Ris</a:t>
            </a:r>
            <a:r>
              <a:rPr lang="it-IT" baseline="0" dirty="0"/>
              <a:t>. Netto Adj.*</a:t>
            </a:r>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12</a:t>
            </a:fld>
            <a:endParaRPr lang="en-US"/>
          </a:p>
        </p:txBody>
      </p:sp>
    </p:spTree>
    <p:extLst>
      <p:ext uri="{BB962C8B-B14F-4D97-AF65-F5344CB8AC3E}">
        <p14:creationId xmlns:p14="http://schemas.microsoft.com/office/powerpoint/2010/main" val="104279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13</a:t>
            </a:fld>
            <a:endParaRPr lang="en-US"/>
          </a:p>
        </p:txBody>
      </p:sp>
    </p:spTree>
    <p:extLst>
      <p:ext uri="{BB962C8B-B14F-4D97-AF65-F5344CB8AC3E}">
        <p14:creationId xmlns:p14="http://schemas.microsoft.com/office/powerpoint/2010/main" val="233001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89000"/>
              </a:lnSpc>
              <a:spcBef>
                <a:spcPct val="40000"/>
              </a:spcBef>
              <a:spcAft>
                <a:spcPct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14</a:t>
            </a:fld>
            <a:endParaRPr lang="en-US"/>
          </a:p>
        </p:txBody>
      </p:sp>
    </p:spTree>
    <p:extLst>
      <p:ext uri="{BB962C8B-B14F-4D97-AF65-F5344CB8AC3E}">
        <p14:creationId xmlns:p14="http://schemas.microsoft.com/office/powerpoint/2010/main" val="19091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89000"/>
              </a:lnSpc>
              <a:spcBef>
                <a:spcPct val="40000"/>
              </a:spcBef>
              <a:spcAft>
                <a:spcPct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15</a:t>
            </a:fld>
            <a:endParaRPr lang="en-US"/>
          </a:p>
        </p:txBody>
      </p:sp>
    </p:spTree>
    <p:extLst>
      <p:ext uri="{BB962C8B-B14F-4D97-AF65-F5344CB8AC3E}">
        <p14:creationId xmlns:p14="http://schemas.microsoft.com/office/powerpoint/2010/main" val="386708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19</a:t>
            </a:fld>
            <a:endParaRPr lang="en-US"/>
          </a:p>
        </p:txBody>
      </p:sp>
    </p:spTree>
    <p:extLst>
      <p:ext uri="{BB962C8B-B14F-4D97-AF65-F5344CB8AC3E}">
        <p14:creationId xmlns:p14="http://schemas.microsoft.com/office/powerpoint/2010/main" val="87450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20</a:t>
            </a:fld>
            <a:endParaRPr lang="en-US"/>
          </a:p>
        </p:txBody>
      </p:sp>
    </p:spTree>
    <p:extLst>
      <p:ext uri="{BB962C8B-B14F-4D97-AF65-F5344CB8AC3E}">
        <p14:creationId xmlns:p14="http://schemas.microsoft.com/office/powerpoint/2010/main" val="210948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22</a:t>
            </a:fld>
            <a:endParaRPr lang="en-US"/>
          </a:p>
        </p:txBody>
      </p:sp>
    </p:spTree>
    <p:extLst>
      <p:ext uri="{BB962C8B-B14F-4D97-AF65-F5344CB8AC3E}">
        <p14:creationId xmlns:p14="http://schemas.microsoft.com/office/powerpoint/2010/main" val="444552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23</a:t>
            </a:fld>
            <a:endParaRPr lang="en-US"/>
          </a:p>
        </p:txBody>
      </p:sp>
    </p:spTree>
    <p:extLst>
      <p:ext uri="{BB962C8B-B14F-4D97-AF65-F5344CB8AC3E}">
        <p14:creationId xmlns:p14="http://schemas.microsoft.com/office/powerpoint/2010/main" val="274658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24</a:t>
            </a:fld>
            <a:endParaRPr lang="en-US"/>
          </a:p>
        </p:txBody>
      </p:sp>
    </p:spTree>
    <p:extLst>
      <p:ext uri="{BB962C8B-B14F-4D97-AF65-F5344CB8AC3E}">
        <p14:creationId xmlns:p14="http://schemas.microsoft.com/office/powerpoint/2010/main" val="297782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BFD5688-D0FA-4E10-AF2B-228C5883F66F}" type="slidenum">
              <a:rPr lang="en-US" smtClean="0"/>
              <a:pPr>
                <a:defRPr/>
              </a:pPr>
              <a:t>2</a:t>
            </a:fld>
            <a:endParaRPr lang="en-US"/>
          </a:p>
        </p:txBody>
      </p:sp>
    </p:spTree>
    <p:extLst>
      <p:ext uri="{BB962C8B-B14F-4D97-AF65-F5344CB8AC3E}">
        <p14:creationId xmlns:p14="http://schemas.microsoft.com/office/powerpoint/2010/main" val="1086612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15:09: ho inserito l’immagine del grafico. Riorganizzare titolo tabella</a:t>
            </a:r>
            <a:r>
              <a:rPr lang="it-IT" baseline="0" dirty="0"/>
              <a:t> (2020 vs….)</a:t>
            </a:r>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28</a:t>
            </a:fld>
            <a:endParaRPr lang="en-US"/>
          </a:p>
        </p:txBody>
      </p:sp>
    </p:spTree>
    <p:extLst>
      <p:ext uri="{BB962C8B-B14F-4D97-AF65-F5344CB8AC3E}">
        <p14:creationId xmlns:p14="http://schemas.microsoft.com/office/powerpoint/2010/main" val="63419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29</a:t>
            </a:fld>
            <a:endParaRPr lang="en-US"/>
          </a:p>
        </p:txBody>
      </p:sp>
    </p:spTree>
    <p:extLst>
      <p:ext uri="{BB962C8B-B14F-4D97-AF65-F5344CB8AC3E}">
        <p14:creationId xmlns:p14="http://schemas.microsoft.com/office/powerpoint/2010/main" val="2375806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30</a:t>
            </a:fld>
            <a:endParaRPr lang="en-US"/>
          </a:p>
        </p:txBody>
      </p:sp>
    </p:spTree>
    <p:extLst>
      <p:ext uri="{BB962C8B-B14F-4D97-AF65-F5344CB8AC3E}">
        <p14:creationId xmlns:p14="http://schemas.microsoft.com/office/powerpoint/2010/main" val="4064067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89000"/>
              </a:lnSpc>
              <a:spcBef>
                <a:spcPct val="40000"/>
              </a:spcBef>
              <a:spcAft>
                <a:spcPct val="0"/>
              </a:spcAft>
              <a:buClrTx/>
              <a:buSzTx/>
              <a:buFontTx/>
              <a:buNone/>
              <a:tabLst/>
              <a:defRPr/>
            </a:pPr>
            <a:r>
              <a:rPr lang="it-IT" baseline="0" dirty="0"/>
              <a:t>23.09 Cambiare nome serie Utile Netto in </a:t>
            </a:r>
            <a:r>
              <a:rPr lang="it-IT" baseline="0" dirty="0" err="1"/>
              <a:t>Ris</a:t>
            </a:r>
            <a:r>
              <a:rPr lang="it-IT" baseline="0" dirty="0"/>
              <a:t>. Netto Adj.*</a:t>
            </a:r>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31</a:t>
            </a:fld>
            <a:endParaRPr lang="en-US"/>
          </a:p>
        </p:txBody>
      </p:sp>
    </p:spTree>
    <p:extLst>
      <p:ext uri="{BB962C8B-B14F-4D97-AF65-F5344CB8AC3E}">
        <p14:creationId xmlns:p14="http://schemas.microsoft.com/office/powerpoint/2010/main" val="354018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32</a:t>
            </a:fld>
            <a:endParaRPr lang="en-US"/>
          </a:p>
        </p:txBody>
      </p:sp>
    </p:spTree>
    <p:extLst>
      <p:ext uri="{BB962C8B-B14F-4D97-AF65-F5344CB8AC3E}">
        <p14:creationId xmlns:p14="http://schemas.microsoft.com/office/powerpoint/2010/main" val="407118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33</a:t>
            </a:fld>
            <a:endParaRPr lang="en-US"/>
          </a:p>
        </p:txBody>
      </p:sp>
    </p:spTree>
    <p:extLst>
      <p:ext uri="{BB962C8B-B14F-4D97-AF65-F5344CB8AC3E}">
        <p14:creationId xmlns:p14="http://schemas.microsoft.com/office/powerpoint/2010/main" val="4116100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FATTO</a:t>
            </a:r>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34</a:t>
            </a:fld>
            <a:endParaRPr lang="en-US"/>
          </a:p>
        </p:txBody>
      </p:sp>
    </p:spTree>
    <p:extLst>
      <p:ext uri="{BB962C8B-B14F-4D97-AF65-F5344CB8AC3E}">
        <p14:creationId xmlns:p14="http://schemas.microsoft.com/office/powerpoint/2010/main" val="379252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35</a:t>
            </a:fld>
            <a:endParaRPr lang="en-US"/>
          </a:p>
        </p:txBody>
      </p:sp>
    </p:spTree>
    <p:extLst>
      <p:ext uri="{BB962C8B-B14F-4D97-AF65-F5344CB8AC3E}">
        <p14:creationId xmlns:p14="http://schemas.microsoft.com/office/powerpoint/2010/main" val="409819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36</a:t>
            </a:fld>
            <a:endParaRPr lang="en-US"/>
          </a:p>
        </p:txBody>
      </p:sp>
    </p:spTree>
    <p:extLst>
      <p:ext uri="{BB962C8B-B14F-4D97-AF65-F5344CB8AC3E}">
        <p14:creationId xmlns:p14="http://schemas.microsoft.com/office/powerpoint/2010/main" val="4077785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663" y="746125"/>
            <a:ext cx="6610350" cy="37195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1287E0-4DAE-F443-80F8-8B22AD15EDE4}" type="slidenum">
              <a:rPr lang="it-IT" smtClean="0"/>
              <a:t>37</a:t>
            </a:fld>
            <a:endParaRPr lang="it-IT"/>
          </a:p>
        </p:txBody>
      </p:sp>
    </p:spTree>
    <p:extLst>
      <p:ext uri="{BB962C8B-B14F-4D97-AF65-F5344CB8AC3E}">
        <p14:creationId xmlns:p14="http://schemas.microsoft.com/office/powerpoint/2010/main" val="192840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4</a:t>
            </a:fld>
            <a:endParaRPr lang="en-US"/>
          </a:p>
        </p:txBody>
      </p:sp>
    </p:spTree>
    <p:extLst>
      <p:ext uri="{BB962C8B-B14F-4D97-AF65-F5344CB8AC3E}">
        <p14:creationId xmlns:p14="http://schemas.microsoft.com/office/powerpoint/2010/main" val="321383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5</a:t>
            </a:fld>
            <a:endParaRPr lang="en-US"/>
          </a:p>
        </p:txBody>
      </p:sp>
    </p:spTree>
    <p:extLst>
      <p:ext uri="{BB962C8B-B14F-4D97-AF65-F5344CB8AC3E}">
        <p14:creationId xmlns:p14="http://schemas.microsoft.com/office/powerpoint/2010/main" val="386903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6</a:t>
            </a:fld>
            <a:endParaRPr lang="en-US"/>
          </a:p>
        </p:txBody>
      </p:sp>
    </p:spTree>
    <p:extLst>
      <p:ext uri="{BB962C8B-B14F-4D97-AF65-F5344CB8AC3E}">
        <p14:creationId xmlns:p14="http://schemas.microsoft.com/office/powerpoint/2010/main" val="273905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7</a:t>
            </a:fld>
            <a:endParaRPr lang="en-US"/>
          </a:p>
        </p:txBody>
      </p:sp>
    </p:spTree>
    <p:extLst>
      <p:ext uri="{BB962C8B-B14F-4D97-AF65-F5344CB8AC3E}">
        <p14:creationId xmlns:p14="http://schemas.microsoft.com/office/powerpoint/2010/main" val="307202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8</a:t>
            </a:fld>
            <a:endParaRPr lang="en-US"/>
          </a:p>
        </p:txBody>
      </p:sp>
    </p:spTree>
    <p:extLst>
      <p:ext uri="{BB962C8B-B14F-4D97-AF65-F5344CB8AC3E}">
        <p14:creationId xmlns:p14="http://schemas.microsoft.com/office/powerpoint/2010/main" val="45130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02179" rtl="0" eaLnBrk="0" fontAlgn="base" latinLnBrk="0" hangingPunct="0">
              <a:lnSpc>
                <a:spcPct val="100000"/>
              </a:lnSpc>
              <a:spcBef>
                <a:spcPct val="0"/>
              </a:spcBef>
              <a:spcAft>
                <a:spcPct val="0"/>
              </a:spcAft>
              <a:buClrTx/>
              <a:buSzTx/>
              <a:buFontTx/>
              <a:buNone/>
              <a:tabLst/>
              <a:defRPr/>
            </a:pPr>
            <a:fld id="{2BFD5688-D0FA-4E10-AF2B-228C5883F66F}"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2179" rtl="0" eaLnBrk="0" fontAlgn="base" latinLnBrk="0" hangingPunct="0">
                <a:lnSpc>
                  <a:spcPct val="100000"/>
                </a:lnSpc>
                <a:spcBef>
                  <a:spcPct val="0"/>
                </a:spcBef>
                <a:spcAft>
                  <a:spcPct val="0"/>
                </a:spcAft>
                <a:buClrTx/>
                <a:buSzTx/>
                <a:buFontTx/>
                <a:buNone/>
                <a:tabLst/>
                <a:defRPr/>
              </a:pPr>
              <a:t>9</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7444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BFD5688-D0FA-4E10-AF2B-228C5883F66F}" type="slidenum">
              <a:rPr lang="en-US" smtClean="0"/>
              <a:pPr>
                <a:defRPr/>
              </a:pPr>
              <a:t>10</a:t>
            </a:fld>
            <a:endParaRPr lang="en-US"/>
          </a:p>
        </p:txBody>
      </p:sp>
    </p:spTree>
    <p:extLst>
      <p:ext uri="{BB962C8B-B14F-4D97-AF65-F5344CB8AC3E}">
        <p14:creationId xmlns:p14="http://schemas.microsoft.com/office/powerpoint/2010/main" val="3980795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09602" y="1319390"/>
            <a:ext cx="8216900" cy="2135011"/>
          </a:xfrm>
          <a:prstGeom prst="rect">
            <a:avLst/>
          </a:prstGeom>
        </p:spPr>
        <p:txBody>
          <a:bodyPr anchor="b" anchorCtr="0">
            <a:noAutofit/>
          </a:bodyPr>
          <a:lstStyle>
            <a:lvl1pPr>
              <a:defRPr sz="4400" baseline="0"/>
            </a:lvl1pPr>
          </a:lstStyle>
          <a:p>
            <a:r>
              <a:rPr lang="it-IT" dirty="0"/>
              <a:t>Titolo della presentazione</a:t>
            </a:r>
          </a:p>
        </p:txBody>
      </p:sp>
      <p:sp>
        <p:nvSpPr>
          <p:cNvPr id="3" name="Sottotitolo 2"/>
          <p:cNvSpPr>
            <a:spLocks noGrp="1"/>
          </p:cNvSpPr>
          <p:nvPr>
            <p:ph type="subTitle" idx="1" hasCustomPrompt="1"/>
          </p:nvPr>
        </p:nvSpPr>
        <p:spPr>
          <a:xfrm>
            <a:off x="609602" y="3872446"/>
            <a:ext cx="8216900" cy="2138889"/>
          </a:xfrm>
          <a:prstGeom prst="rect">
            <a:avLst/>
          </a:prstGeom>
        </p:spPr>
        <p:txBody>
          <a:bodyPr>
            <a:no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a:t>
            </a:r>
          </a:p>
        </p:txBody>
      </p:sp>
      <p:pic>
        <p:nvPicPr>
          <p:cNvPr id="8" name="Immagine 7" descr="fnm_digital_positivo_colori.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8965" y="741363"/>
            <a:ext cx="2303993" cy="377214"/>
          </a:xfrm>
          <a:prstGeom prst="rect">
            <a:avLst/>
          </a:prstGeom>
        </p:spPr>
      </p:pic>
      <p:pic>
        <p:nvPicPr>
          <p:cNvPr id="9" name="Immagine 8" descr="texture.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431268" y="1606375"/>
            <a:ext cx="5859509" cy="5325708"/>
          </a:xfrm>
          <a:prstGeom prst="rect">
            <a:avLst/>
          </a:prstGeom>
        </p:spPr>
      </p:pic>
      <p:sp>
        <p:nvSpPr>
          <p:cNvPr id="7" name="Segnaposto data 3"/>
          <p:cNvSpPr txBox="1">
            <a:spLocks/>
          </p:cNvSpPr>
          <p:nvPr userDrawn="1"/>
        </p:nvSpPr>
        <p:spPr>
          <a:xfrm>
            <a:off x="3259993" y="6356352"/>
            <a:ext cx="3171275" cy="365125"/>
          </a:xfrm>
          <a:prstGeom prst="rect">
            <a:avLst/>
          </a:prstGeom>
        </p:spPr>
        <p:txBody>
          <a:bodyPr anchor="ctr">
            <a:noAutofit/>
          </a:bodyPr>
          <a:lstStyle>
            <a:defPPr>
              <a:defRPr lang="it-IT"/>
            </a:defPPr>
            <a:lvl1pPr algn="l" rtl="0" fontAlgn="base">
              <a:spcBef>
                <a:spcPct val="0"/>
              </a:spcBef>
              <a:spcAft>
                <a:spcPct val="0"/>
              </a:spcAft>
              <a:defRPr sz="1400" b="0" i="0" u="none" kern="1200">
                <a:solidFill>
                  <a:schemeClr val="tx1"/>
                </a:solidFill>
                <a:latin typeface="+mn-lt"/>
                <a:ea typeface="+mn-ea"/>
                <a:cs typeface="Arial" charset="0"/>
              </a:defRPr>
            </a:lvl1pPr>
            <a:lvl2pPr marL="457200" algn="l" rtl="0" fontAlgn="base">
              <a:spcBef>
                <a:spcPct val="0"/>
              </a:spcBef>
              <a:spcAft>
                <a:spcPct val="0"/>
              </a:spcAft>
              <a:defRPr sz="1400" b="1" i="1" u="sng" kern="1200">
                <a:solidFill>
                  <a:schemeClr val="bg1"/>
                </a:solidFill>
                <a:latin typeface="Arial" charset="0"/>
                <a:ea typeface="+mn-ea"/>
                <a:cs typeface="Arial" charset="0"/>
              </a:defRPr>
            </a:lvl2pPr>
            <a:lvl3pPr marL="914400" algn="l" rtl="0" fontAlgn="base">
              <a:spcBef>
                <a:spcPct val="0"/>
              </a:spcBef>
              <a:spcAft>
                <a:spcPct val="0"/>
              </a:spcAft>
              <a:defRPr sz="1400" b="1" i="1" u="sng" kern="1200">
                <a:solidFill>
                  <a:schemeClr val="bg1"/>
                </a:solidFill>
                <a:latin typeface="Arial" charset="0"/>
                <a:ea typeface="+mn-ea"/>
                <a:cs typeface="Arial" charset="0"/>
              </a:defRPr>
            </a:lvl3pPr>
            <a:lvl4pPr marL="1371600" algn="l" rtl="0" fontAlgn="base">
              <a:spcBef>
                <a:spcPct val="0"/>
              </a:spcBef>
              <a:spcAft>
                <a:spcPct val="0"/>
              </a:spcAft>
              <a:defRPr sz="1400" b="1" i="1" u="sng" kern="1200">
                <a:solidFill>
                  <a:schemeClr val="bg1"/>
                </a:solidFill>
                <a:latin typeface="Arial" charset="0"/>
                <a:ea typeface="+mn-ea"/>
                <a:cs typeface="Arial" charset="0"/>
              </a:defRPr>
            </a:lvl4pPr>
            <a:lvl5pPr marL="1828800" algn="l" rtl="0" fontAlgn="base">
              <a:spcBef>
                <a:spcPct val="0"/>
              </a:spcBef>
              <a:spcAft>
                <a:spcPct val="0"/>
              </a:spcAft>
              <a:defRPr sz="1400" b="1" i="1" u="sng" kern="1200">
                <a:solidFill>
                  <a:schemeClr val="bg1"/>
                </a:solidFill>
                <a:latin typeface="Arial" charset="0"/>
                <a:ea typeface="+mn-ea"/>
                <a:cs typeface="Arial" charset="0"/>
              </a:defRPr>
            </a:lvl5pPr>
            <a:lvl6pPr marL="2286000" algn="l" defTabSz="914400" rtl="0" eaLnBrk="1" latinLnBrk="0" hangingPunct="1">
              <a:defRPr sz="1400" b="1" i="1" u="sng" kern="1200">
                <a:solidFill>
                  <a:schemeClr val="bg1"/>
                </a:solidFill>
                <a:latin typeface="Arial" charset="0"/>
                <a:ea typeface="+mn-ea"/>
                <a:cs typeface="Arial" charset="0"/>
              </a:defRPr>
            </a:lvl6pPr>
            <a:lvl7pPr marL="2743200" algn="l" defTabSz="914400" rtl="0" eaLnBrk="1" latinLnBrk="0" hangingPunct="1">
              <a:defRPr sz="1400" b="1" i="1" u="sng" kern="1200">
                <a:solidFill>
                  <a:schemeClr val="bg1"/>
                </a:solidFill>
                <a:latin typeface="Arial" charset="0"/>
                <a:ea typeface="+mn-ea"/>
                <a:cs typeface="Arial" charset="0"/>
              </a:defRPr>
            </a:lvl7pPr>
            <a:lvl8pPr marL="3200400" algn="l" defTabSz="914400" rtl="0" eaLnBrk="1" latinLnBrk="0" hangingPunct="1">
              <a:defRPr sz="1400" b="1" i="1" u="sng" kern="1200">
                <a:solidFill>
                  <a:schemeClr val="bg1"/>
                </a:solidFill>
                <a:latin typeface="Arial" charset="0"/>
                <a:ea typeface="+mn-ea"/>
                <a:cs typeface="Arial" charset="0"/>
              </a:defRPr>
            </a:lvl8pPr>
            <a:lvl9pPr marL="3657600" algn="l" defTabSz="914400" rtl="0" eaLnBrk="1" latinLnBrk="0" hangingPunct="1">
              <a:defRPr sz="1400" b="1" i="1" u="sng" kern="1200">
                <a:solidFill>
                  <a:schemeClr val="bg1"/>
                </a:solidFill>
                <a:latin typeface="Arial" charset="0"/>
                <a:ea typeface="+mn-ea"/>
                <a:cs typeface="Arial" charset="0"/>
              </a:defRPr>
            </a:lvl9pPr>
          </a:lstStyle>
          <a:p>
            <a:r>
              <a:rPr lang="it-IT" sz="1000" b="1" dirty="0"/>
              <a:t>RISERVATO</a:t>
            </a:r>
            <a:r>
              <a:rPr lang="it-IT" sz="1000" b="1" baseline="0" dirty="0"/>
              <a:t> E CONFIDENZIALE</a:t>
            </a:r>
            <a:endParaRPr lang="it-IT" sz="1000" b="1" dirty="0"/>
          </a:p>
        </p:txBody>
      </p:sp>
      <p:sp>
        <p:nvSpPr>
          <p:cNvPr id="15" name="Segnaposto testo 14"/>
          <p:cNvSpPr>
            <a:spLocks noGrp="1"/>
          </p:cNvSpPr>
          <p:nvPr>
            <p:ph type="body" sz="quarter" idx="10" hasCustomPrompt="1"/>
          </p:nvPr>
        </p:nvSpPr>
        <p:spPr>
          <a:xfrm>
            <a:off x="609600" y="6356352"/>
            <a:ext cx="2473142" cy="365125"/>
          </a:xfrm>
          <a:prstGeom prst="rect">
            <a:avLst/>
          </a:prstGeom>
        </p:spPr>
        <p:txBody>
          <a:bodyPr anchor="ct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it-IT" dirty="0"/>
              <a:t>GG mese AAAA</a:t>
            </a:r>
          </a:p>
        </p:txBody>
      </p:sp>
      <p:sp>
        <p:nvSpPr>
          <p:cNvPr id="4" name="Rectangle 3"/>
          <p:cNvSpPr/>
          <p:nvPr userDrawn="1"/>
        </p:nvSpPr>
        <p:spPr>
          <a:xfrm>
            <a:off x="10615887" y="356332"/>
            <a:ext cx="1240753"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i="0" u="none" dirty="0">
                <a:solidFill>
                  <a:srgbClr val="0666A1"/>
                </a:solidFill>
              </a:rPr>
              <a:t>DRAFT</a:t>
            </a:r>
          </a:p>
        </p:txBody>
      </p:sp>
    </p:spTree>
    <p:extLst>
      <p:ext uri="{BB962C8B-B14F-4D97-AF65-F5344CB8AC3E}">
        <p14:creationId xmlns:p14="http://schemas.microsoft.com/office/powerpoint/2010/main" val="101522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olo e tes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449004" y="6385789"/>
            <a:ext cx="432758" cy="365125"/>
          </a:xfrm>
          <a:prstGeom prst="rect">
            <a:avLst/>
          </a:prstGeom>
        </p:spPr>
        <p:txBody>
          <a:bodyPr anchor="ctr"/>
          <a:lstStyle>
            <a:lvl1pPr>
              <a:defRPr sz="1000" b="0" i="0" u="none">
                <a:solidFill>
                  <a:schemeClr val="tx1"/>
                </a:solidFill>
                <a:latin typeface="+mn-lt"/>
              </a:defRPr>
            </a:lvl1pPr>
          </a:lstStyle>
          <a:p>
            <a:fld id="{D1D8300E-DD55-E64C-8282-B510600AD611}" type="slidenum">
              <a:rPr lang="it-IT" smtClean="0"/>
              <a:pPr/>
              <a:t>‹N›</a:t>
            </a:fld>
            <a:endParaRPr lang="it-IT" dirty="0"/>
          </a:p>
        </p:txBody>
      </p:sp>
      <p:pic>
        <p:nvPicPr>
          <p:cNvPr id="18" name="Immagine 17" descr="fnm_digital_positivo_colori.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6560" y="6481911"/>
            <a:ext cx="796982" cy="166844"/>
          </a:xfrm>
          <a:prstGeom prst="rect">
            <a:avLst/>
          </a:prstGeom>
        </p:spPr>
      </p:pic>
      <p:cxnSp>
        <p:nvCxnSpPr>
          <p:cNvPr id="19" name="Connettore 1 18"/>
          <p:cNvCxnSpPr/>
          <p:nvPr userDrawn="1"/>
        </p:nvCxnSpPr>
        <p:spPr>
          <a:xfrm>
            <a:off x="312789" y="6261624"/>
            <a:ext cx="1160861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quarter" idx="11"/>
          </p:nvPr>
        </p:nvSpPr>
        <p:spPr>
          <a:xfrm>
            <a:off x="340022" y="6504693"/>
            <a:ext cx="9129009" cy="246221"/>
          </a:xfrm>
          <a:prstGeom prst="rect">
            <a:avLst/>
          </a:prstGeom>
        </p:spPr>
        <p:txBody>
          <a:bodyPr lIns="90000" tIns="46800" rIns="90000" bIns="46800" anchor="b">
            <a:noAutofit/>
          </a:bodyPr>
          <a:lstStyle>
            <a:lvl1pPr>
              <a:defRPr sz="1000"/>
            </a:lvl1pPr>
          </a:lstStyle>
          <a:p>
            <a:endParaRPr lang="it-IT" noProof="0" dirty="0"/>
          </a:p>
        </p:txBody>
      </p:sp>
      <p:sp>
        <p:nvSpPr>
          <p:cNvPr id="16" name="Segnaposto testo 6"/>
          <p:cNvSpPr>
            <a:spLocks noGrp="1"/>
          </p:cNvSpPr>
          <p:nvPr>
            <p:ph type="body" sz="quarter" idx="10"/>
          </p:nvPr>
        </p:nvSpPr>
        <p:spPr>
          <a:xfrm>
            <a:off x="312615" y="819460"/>
            <a:ext cx="11607801" cy="338554"/>
          </a:xfrm>
          <a:prstGeom prst="rect">
            <a:avLst/>
          </a:prstGeom>
        </p:spPr>
        <p:txBody>
          <a:bodyPr anchor="ctr" anchorCtr="0">
            <a:noAutofit/>
          </a:bodyPr>
          <a:lstStyle>
            <a:lvl1pPr marL="0" indent="0">
              <a:buNone/>
              <a:defRPr baseline="0">
                <a:solidFill>
                  <a:schemeClr val="bg1">
                    <a:lumMod val="50000"/>
                  </a:schemeClr>
                </a:solidFill>
              </a:defRPr>
            </a:lvl1pPr>
          </a:lstStyle>
          <a:p>
            <a:pPr lvl="0"/>
            <a:endParaRPr lang="it-IT" dirty="0"/>
          </a:p>
        </p:txBody>
      </p:sp>
      <p:sp>
        <p:nvSpPr>
          <p:cNvPr id="20" name="Titolo 1"/>
          <p:cNvSpPr>
            <a:spLocks noGrp="1"/>
          </p:cNvSpPr>
          <p:nvPr>
            <p:ph type="title"/>
          </p:nvPr>
        </p:nvSpPr>
        <p:spPr bwMode="white">
          <a:xfrm>
            <a:off x="312790" y="85722"/>
            <a:ext cx="11608274" cy="672544"/>
          </a:xfrm>
          <a:prstGeom prst="rect">
            <a:avLst/>
          </a:prstGeom>
        </p:spPr>
        <p:txBody>
          <a:bodyPr anchor="b" anchorCtr="0">
            <a:noAutofit/>
          </a:bodyPr>
          <a:lstStyle>
            <a:lvl1pPr>
              <a:defRPr sz="2000" baseline="0">
                <a:solidFill>
                  <a:schemeClr val="tx1"/>
                </a:solidFill>
                <a:latin typeface="+mn-lt"/>
                <a:cs typeface="Khmer UI" panose="020B0502040204020203" pitchFamily="34" charset="0"/>
              </a:defRPr>
            </a:lvl1pPr>
          </a:lstStyle>
          <a:p>
            <a:endParaRPr lang="it-IT" dirty="0"/>
          </a:p>
        </p:txBody>
      </p:sp>
    </p:spTree>
    <p:extLst>
      <p:ext uri="{BB962C8B-B14F-4D97-AF65-F5344CB8AC3E}">
        <p14:creationId xmlns:p14="http://schemas.microsoft.com/office/powerpoint/2010/main" val="140917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23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itchFamily="34" charset="0"/>
            </a:endParaRPr>
          </a:p>
        </p:txBody>
      </p:sp>
      <p:sp>
        <p:nvSpPr>
          <p:cNvPr id="6" name="Title 5"/>
          <p:cNvSpPr>
            <a:spLocks noGrp="1"/>
          </p:cNvSpPr>
          <p:nvPr>
            <p:ph type="title"/>
          </p:nvPr>
        </p:nvSpPr>
        <p:spPr>
          <a:xfrm>
            <a:off x="609600" y="201602"/>
            <a:ext cx="10977034" cy="588161"/>
          </a:xfrm>
          <a:prstGeom prst="rect">
            <a:avLst/>
          </a:prstGeom>
        </p:spPr>
        <p:txBody>
          <a:bodyPr/>
          <a:lstStyle>
            <a:lvl1pPr>
              <a:defRPr sz="2400"/>
            </a:lvl1pPr>
          </a:lstStyle>
          <a:p>
            <a:r>
              <a:rPr lang="en-US" dirty="0"/>
              <a:t>Click to edit Master title style</a:t>
            </a:r>
          </a:p>
        </p:txBody>
      </p:sp>
      <p:sp>
        <p:nvSpPr>
          <p:cNvPr id="23" name="Segnaposto contenuto 22"/>
          <p:cNvSpPr>
            <a:spLocks noGrp="1"/>
          </p:cNvSpPr>
          <p:nvPr>
            <p:ph sz="quarter" idx="11" hasCustomPrompt="1"/>
          </p:nvPr>
        </p:nvSpPr>
        <p:spPr>
          <a:xfrm>
            <a:off x="1583157" y="6513513"/>
            <a:ext cx="9036049" cy="168024"/>
          </a:xfrm>
          <a:prstGeom prst="rect">
            <a:avLst/>
          </a:prstGeom>
        </p:spPr>
        <p:txBody>
          <a:bodyPr/>
          <a:lstStyle>
            <a:lvl1pPr marL="0" indent="0">
              <a:buNone/>
              <a:defRPr sz="900"/>
            </a:lvl1pPr>
          </a:lstStyle>
          <a:p>
            <a:pPr lvl="0"/>
            <a:r>
              <a:rPr lang="it-IT" dirty="0"/>
              <a:t>Note</a:t>
            </a:r>
          </a:p>
        </p:txBody>
      </p:sp>
      <p:sp>
        <p:nvSpPr>
          <p:cNvPr id="25" name="Segnaposto testo 24"/>
          <p:cNvSpPr>
            <a:spLocks noGrp="1"/>
          </p:cNvSpPr>
          <p:nvPr>
            <p:ph type="body" sz="quarter" idx="12" hasCustomPrompt="1"/>
          </p:nvPr>
        </p:nvSpPr>
        <p:spPr>
          <a:xfrm>
            <a:off x="609600" y="829095"/>
            <a:ext cx="10972800" cy="197601"/>
          </a:xfrm>
          <a:prstGeom prst="rect">
            <a:avLst/>
          </a:prstGeom>
        </p:spPr>
        <p:txBody>
          <a:bodyPr/>
          <a:lstStyle>
            <a:lvl1pPr marL="0" indent="0">
              <a:buNone/>
              <a:defRPr sz="1200" baseline="0"/>
            </a:lvl1pPr>
          </a:lstStyle>
          <a:p>
            <a:pPr lvl="0"/>
            <a:r>
              <a:rPr lang="it-IT" dirty="0"/>
              <a:t>(</a:t>
            </a:r>
            <a:r>
              <a:rPr lang="it-IT" dirty="0" err="1"/>
              <a:t>UdM</a:t>
            </a:r>
            <a:r>
              <a:rPr lang="it-IT" dirty="0"/>
              <a:t>; anno)</a:t>
            </a:r>
          </a:p>
        </p:txBody>
      </p:sp>
    </p:spTree>
    <p:extLst>
      <p:ext uri="{BB962C8B-B14F-4D97-AF65-F5344CB8AC3E}">
        <p14:creationId xmlns:p14="http://schemas.microsoft.com/office/powerpoint/2010/main" val="4190564262"/>
      </p:ext>
    </p:extLst>
  </p:cSld>
  <p:clrMapOvr>
    <a:masterClrMapping/>
  </p:clrMapOvr>
  <p:extLst>
    <p:ext uri="{DCECCB84-F9BA-43D5-87BE-67443E8EF086}">
      <p15:sldGuideLst xmlns:p15="http://schemas.microsoft.com/office/powerpoint/2012/main">
        <p15:guide id="1" orient="horz" pos="2160">
          <p15:clr>
            <a:srgbClr val="FBAE40"/>
          </p15:clr>
        </p15:guide>
        <p15:guide id="2" pos="35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perti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15404" y="1319390"/>
            <a:ext cx="8216900" cy="2135011"/>
          </a:xfrm>
        </p:spPr>
        <p:txBody>
          <a:bodyPr anchor="b" anchorCtr="0">
            <a:normAutofit/>
          </a:bodyPr>
          <a:lstStyle>
            <a:lvl1pPr>
              <a:defRPr sz="4400" baseline="0"/>
            </a:lvl1pPr>
          </a:lstStyle>
          <a:p>
            <a:r>
              <a:rPr lang="it-IT" dirty="0"/>
              <a:t>Titolo della presentazione</a:t>
            </a:r>
          </a:p>
        </p:txBody>
      </p:sp>
      <p:sp>
        <p:nvSpPr>
          <p:cNvPr id="3" name="Sottotitolo 2"/>
          <p:cNvSpPr>
            <a:spLocks noGrp="1"/>
          </p:cNvSpPr>
          <p:nvPr>
            <p:ph type="subTitle" idx="1" hasCustomPrompt="1"/>
          </p:nvPr>
        </p:nvSpPr>
        <p:spPr>
          <a:xfrm>
            <a:off x="615404" y="3872446"/>
            <a:ext cx="8216900" cy="2138889"/>
          </a:xfrm>
        </p:spPr>
        <p:txBody>
          <a:bodyPr>
            <a:norm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a:t>
            </a:r>
          </a:p>
        </p:txBody>
      </p:sp>
      <p:sp>
        <p:nvSpPr>
          <p:cNvPr id="4" name="Segnaposto data 3"/>
          <p:cNvSpPr>
            <a:spLocks noGrp="1"/>
          </p:cNvSpPr>
          <p:nvPr>
            <p:ph type="dt" sz="half" idx="10"/>
          </p:nvPr>
        </p:nvSpPr>
        <p:spPr>
          <a:xfrm>
            <a:off x="609600" y="6356352"/>
            <a:ext cx="2844800" cy="365125"/>
          </a:xfrm>
        </p:spPr>
        <p:txBody>
          <a:bodyPr/>
          <a:lstStyle/>
          <a:p>
            <a:endParaRPr lang="it-IT"/>
          </a:p>
        </p:txBody>
      </p:sp>
      <p:pic>
        <p:nvPicPr>
          <p:cNvPr id="8" name="Immagine 7" descr="fnm_digital_positivo_colori.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2981" y="743544"/>
            <a:ext cx="1750611" cy="377214"/>
          </a:xfrm>
          <a:prstGeom prst="rect">
            <a:avLst/>
          </a:prstGeom>
        </p:spPr>
      </p:pic>
      <p:pic>
        <p:nvPicPr>
          <p:cNvPr id="9" name="Immagine 8" descr="texture.png"/>
          <p:cNvPicPr>
            <a:picLocks noChangeAspect="1"/>
          </p:cNvPicPr>
          <p:nvPr userDrawn="1"/>
        </p:nvPicPr>
        <p:blipFill rotWithShape="1">
          <a:blip r:embed="rId3" cstate="print">
            <a:extLst>
              <a:ext uri="{28A0092B-C50C-407E-A947-70E740481C1C}">
                <a14:useLocalDpi xmlns:a14="http://schemas.microsoft.com/office/drawing/2010/main"/>
              </a:ext>
            </a:extLst>
          </a:blip>
          <a:srcRect r="2195"/>
          <a:stretch/>
        </p:blipFill>
        <p:spPr>
          <a:xfrm>
            <a:off x="4676555" y="-51557"/>
            <a:ext cx="7515445" cy="6909557"/>
          </a:xfrm>
          <a:prstGeom prst="rect">
            <a:avLst/>
          </a:prstGeom>
        </p:spPr>
      </p:pic>
    </p:spTree>
    <p:extLst>
      <p:ext uri="{BB962C8B-B14F-4D97-AF65-F5344CB8AC3E}">
        <p14:creationId xmlns:p14="http://schemas.microsoft.com/office/powerpoint/2010/main" val="157249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visorio">
    <p:bg>
      <p:bgRef idx="1001">
        <a:schemeClr val="bg1"/>
      </p:bgRef>
    </p:bg>
    <p:spTree>
      <p:nvGrpSpPr>
        <p:cNvPr id="1" name=""/>
        <p:cNvGrpSpPr/>
        <p:nvPr/>
      </p:nvGrpSpPr>
      <p:grpSpPr>
        <a:xfrm>
          <a:off x="0" y="0"/>
          <a:ext cx="0" cy="0"/>
          <a:chOff x="0" y="0"/>
          <a:chExt cx="0" cy="0"/>
        </a:xfrm>
      </p:grpSpPr>
      <p:pic>
        <p:nvPicPr>
          <p:cNvPr id="7" name="Immagine 6" descr="Immagine che contiene treno, rotaie, esterni, trasporto&#10;&#10;Descrizione generata automaticamente">
            <a:extLst>
              <a:ext uri="{FF2B5EF4-FFF2-40B4-BE49-F238E27FC236}">
                <a16:creationId xmlns:a16="http://schemas.microsoft.com/office/drawing/2014/main" id="{A80363CF-431F-438B-B2DD-2D13AF1BAE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 t="6933" r="301" b="13107"/>
          <a:stretch/>
        </p:blipFill>
        <p:spPr>
          <a:xfrm>
            <a:off x="-88086" y="-103454"/>
            <a:ext cx="12280085" cy="7064908"/>
          </a:xfrm>
          <a:prstGeom prst="rect">
            <a:avLst/>
          </a:prstGeom>
        </p:spPr>
      </p:pic>
      <p:cxnSp>
        <p:nvCxnSpPr>
          <p:cNvPr id="12" name="Connettore 1 11"/>
          <p:cNvCxnSpPr/>
          <p:nvPr userDrawn="1"/>
        </p:nvCxnSpPr>
        <p:spPr>
          <a:xfrm>
            <a:off x="312789" y="6261624"/>
            <a:ext cx="1160861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Immagine 7" descr="fnm_bianco.png">
            <a:extLst>
              <a:ext uri="{FF2B5EF4-FFF2-40B4-BE49-F238E27FC236}">
                <a16:creationId xmlns:a16="http://schemas.microsoft.com/office/drawing/2014/main" id="{3A092506-C657-4256-8A72-119C9B53E30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35272" y="6481911"/>
            <a:ext cx="799680" cy="175876"/>
          </a:xfrm>
          <a:prstGeom prst="rect">
            <a:avLst/>
          </a:prstGeom>
        </p:spPr>
      </p:pic>
    </p:spTree>
    <p:extLst>
      <p:ext uri="{BB962C8B-B14F-4D97-AF65-F5344CB8AC3E}">
        <p14:creationId xmlns:p14="http://schemas.microsoft.com/office/powerpoint/2010/main" val="1980156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visorio">
    <p:bg>
      <p:bgPr>
        <a:solidFill>
          <a:schemeClr val="tx1"/>
        </a:solidFill>
        <a:effectLst/>
      </p:bgPr>
    </p:bg>
    <p:spTree>
      <p:nvGrpSpPr>
        <p:cNvPr id="1" name=""/>
        <p:cNvGrpSpPr/>
        <p:nvPr/>
      </p:nvGrpSpPr>
      <p:grpSpPr>
        <a:xfrm>
          <a:off x="0" y="0"/>
          <a:ext cx="0" cy="0"/>
          <a:chOff x="0" y="0"/>
          <a:chExt cx="0" cy="0"/>
        </a:xfrm>
      </p:grpSpPr>
      <p:pic>
        <p:nvPicPr>
          <p:cNvPr id="8" name="Immagine 7" descr="fnm_bianco.png">
            <a:extLst>
              <a:ext uri="{FF2B5EF4-FFF2-40B4-BE49-F238E27FC236}">
                <a16:creationId xmlns:a16="http://schemas.microsoft.com/office/drawing/2014/main" id="{3A092506-C657-4256-8A72-119C9B53E3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5272" y="6481911"/>
            <a:ext cx="799680" cy="175876"/>
          </a:xfrm>
          <a:prstGeom prst="rect">
            <a:avLst/>
          </a:prstGeom>
        </p:spPr>
      </p:pic>
      <p:pic>
        <p:nvPicPr>
          <p:cNvPr id="6" name="Immagine 5" descr="fnm_digital_positivo_colori.png">
            <a:extLst>
              <a:ext uri="{FF2B5EF4-FFF2-40B4-BE49-F238E27FC236}">
                <a16:creationId xmlns:a16="http://schemas.microsoft.com/office/drawing/2014/main" id="{B6AF411A-714C-41F1-9A7A-D0264B77FC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36560" y="6481911"/>
            <a:ext cx="796982" cy="166844"/>
          </a:xfrm>
          <a:prstGeom prst="rect">
            <a:avLst/>
          </a:prstGeom>
        </p:spPr>
      </p:pic>
      <p:pic>
        <p:nvPicPr>
          <p:cNvPr id="3" name="Immagine 2">
            <a:extLst>
              <a:ext uri="{FF2B5EF4-FFF2-40B4-BE49-F238E27FC236}">
                <a16:creationId xmlns:a16="http://schemas.microsoft.com/office/drawing/2014/main" id="{79D95837-4FB9-46E3-9A65-BCADFB7F6A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3525" y="0"/>
            <a:ext cx="8284950" cy="6858000"/>
          </a:xfrm>
          <a:prstGeom prst="rect">
            <a:avLst/>
          </a:prstGeom>
        </p:spPr>
      </p:pic>
    </p:spTree>
    <p:extLst>
      <p:ext uri="{BB962C8B-B14F-4D97-AF65-F5344CB8AC3E}">
        <p14:creationId xmlns:p14="http://schemas.microsoft.com/office/powerpoint/2010/main" val="19214258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p:cSld name="2_Titolo e testo">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609601" y="550333"/>
            <a:ext cx="9927772" cy="599723"/>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9"/>
          <p:cNvSpPr txBox="1">
            <a:spLocks noGrp="1"/>
          </p:cNvSpPr>
          <p:nvPr>
            <p:ph type="body" idx="1"/>
          </p:nvPr>
        </p:nvSpPr>
        <p:spPr>
          <a:xfrm>
            <a:off x="609601" y="1600201"/>
            <a:ext cx="8219017" cy="45259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accent6"/>
              </a:buClr>
              <a:buSzPts val="1600"/>
              <a:buFont typeface="Arial"/>
              <a:buNone/>
              <a:defRPr sz="1600" b="0" i="0" u="none" strike="noStrike" cap="none">
                <a:solidFill>
                  <a:schemeClr val="accent6"/>
                </a:solidFill>
                <a:latin typeface="Calibri"/>
                <a:ea typeface="Calibri"/>
                <a:cs typeface="Calibri"/>
                <a:sym typeface="Calibri"/>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accent6"/>
                </a:solidFill>
                <a:latin typeface="Calibri"/>
                <a:ea typeface="Calibri"/>
                <a:cs typeface="Calibri"/>
                <a:sym typeface="Calibri"/>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accent6"/>
                </a:solidFill>
                <a:latin typeface="Calibri"/>
                <a:ea typeface="Calibri"/>
                <a:cs typeface="Calibri"/>
                <a:sym typeface="Calibri"/>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accent6"/>
                </a:solidFill>
                <a:latin typeface="Calibri"/>
                <a:ea typeface="Calibri"/>
                <a:cs typeface="Calibri"/>
                <a:sym typeface="Calibri"/>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accent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1" i="1" u="sng">
                <a:solidFill>
                  <a:schemeClr val="lt1"/>
                </a:solidFill>
                <a:latin typeface="Arial"/>
                <a:ea typeface="Arial"/>
                <a:cs typeface="Arial"/>
                <a:sym typeface="Arial"/>
              </a:defRPr>
            </a:lvl1pPr>
            <a:lvl2pPr marR="0" lvl="1" algn="l" rtl="0">
              <a:spcBef>
                <a:spcPts val="0"/>
              </a:spcBef>
              <a:spcAft>
                <a:spcPts val="0"/>
              </a:spcAft>
              <a:buSzPts val="1400"/>
              <a:buNone/>
              <a:defRPr sz="1400" b="1" i="1" u="sng"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400" b="1" i="1" u="sng"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400" b="1" i="1" u="sng"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400" b="1" i="1" u="sng"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400" b="1" i="1" u="sng"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400" b="1" i="1" u="sng"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400" b="1" i="1" u="sng"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400" b="1" i="1" u="sng" strike="noStrike" cap="none">
                <a:solidFill>
                  <a:schemeClr val="lt1"/>
                </a:solidFill>
                <a:latin typeface="Arial"/>
                <a:ea typeface="Arial"/>
                <a:cs typeface="Arial"/>
                <a:sym typeface="Arial"/>
              </a:defRPr>
            </a:lvl9pPr>
          </a:lstStyle>
          <a:p>
            <a:endParaRPr/>
          </a:p>
        </p:txBody>
      </p:sp>
      <p:sp>
        <p:nvSpPr>
          <p:cNvPr id="28" name="Google Shape;28;p1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1" i="1" u="sng">
                <a:solidFill>
                  <a:schemeClr val="lt1"/>
                </a:solidFill>
                <a:latin typeface="Arial"/>
                <a:ea typeface="Arial"/>
                <a:cs typeface="Arial"/>
                <a:sym typeface="Arial"/>
              </a:defRPr>
            </a:lvl1pPr>
            <a:lvl2pPr marR="0" lvl="1" algn="l" rtl="0">
              <a:spcBef>
                <a:spcPts val="0"/>
              </a:spcBef>
              <a:spcAft>
                <a:spcPts val="0"/>
              </a:spcAft>
              <a:buSzPts val="1400"/>
              <a:buNone/>
              <a:defRPr sz="1400" b="1" i="1" u="sng"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400" b="1" i="1" u="sng"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400" b="1" i="1" u="sng"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400" b="1" i="1" u="sng"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400" b="1" i="1" u="sng"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400" b="1" i="1" u="sng"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400" b="1" i="1" u="sng"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400" b="1" i="1" u="sng" strike="noStrike" cap="none">
                <a:solidFill>
                  <a:schemeClr val="lt1"/>
                </a:solidFill>
                <a:latin typeface="Arial"/>
                <a:ea typeface="Arial"/>
                <a:cs typeface="Arial"/>
                <a:sym typeface="Arial"/>
              </a:defRPr>
            </a:lvl9pPr>
          </a:lstStyle>
          <a:p>
            <a:endParaRPr/>
          </a:p>
        </p:txBody>
      </p:sp>
      <p:sp>
        <p:nvSpPr>
          <p:cNvPr id="29" name="Google Shape;29;p1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1" i="1" u="sng">
                <a:solidFill>
                  <a:schemeClr val="lt1"/>
                </a:solidFill>
                <a:latin typeface="Arial"/>
                <a:ea typeface="Arial"/>
                <a:cs typeface="Arial"/>
                <a:sym typeface="Arial"/>
              </a:defRPr>
            </a:lvl1pPr>
            <a:lvl2pPr marL="0" marR="0" lvl="1" indent="0" algn="l" rtl="0">
              <a:spcBef>
                <a:spcPts val="0"/>
              </a:spcBef>
              <a:spcAft>
                <a:spcPts val="0"/>
              </a:spcAft>
              <a:buNone/>
              <a:defRPr sz="1400" b="1" i="1" u="sng">
                <a:solidFill>
                  <a:schemeClr val="lt1"/>
                </a:solidFill>
                <a:latin typeface="Arial"/>
                <a:ea typeface="Arial"/>
                <a:cs typeface="Arial"/>
                <a:sym typeface="Arial"/>
              </a:defRPr>
            </a:lvl2pPr>
            <a:lvl3pPr marL="0" marR="0" lvl="2" indent="0" algn="l" rtl="0">
              <a:spcBef>
                <a:spcPts val="0"/>
              </a:spcBef>
              <a:spcAft>
                <a:spcPts val="0"/>
              </a:spcAft>
              <a:buNone/>
              <a:defRPr sz="1400" b="1" i="1" u="sng">
                <a:solidFill>
                  <a:schemeClr val="lt1"/>
                </a:solidFill>
                <a:latin typeface="Arial"/>
                <a:ea typeface="Arial"/>
                <a:cs typeface="Arial"/>
                <a:sym typeface="Arial"/>
              </a:defRPr>
            </a:lvl3pPr>
            <a:lvl4pPr marL="0" marR="0" lvl="3" indent="0" algn="l" rtl="0">
              <a:spcBef>
                <a:spcPts val="0"/>
              </a:spcBef>
              <a:spcAft>
                <a:spcPts val="0"/>
              </a:spcAft>
              <a:buNone/>
              <a:defRPr sz="1400" b="1" i="1" u="sng">
                <a:solidFill>
                  <a:schemeClr val="lt1"/>
                </a:solidFill>
                <a:latin typeface="Arial"/>
                <a:ea typeface="Arial"/>
                <a:cs typeface="Arial"/>
                <a:sym typeface="Arial"/>
              </a:defRPr>
            </a:lvl4pPr>
            <a:lvl5pPr marL="0" marR="0" lvl="4" indent="0" algn="l" rtl="0">
              <a:spcBef>
                <a:spcPts val="0"/>
              </a:spcBef>
              <a:spcAft>
                <a:spcPts val="0"/>
              </a:spcAft>
              <a:buNone/>
              <a:defRPr sz="1400" b="1" i="1" u="sng">
                <a:solidFill>
                  <a:schemeClr val="lt1"/>
                </a:solidFill>
                <a:latin typeface="Arial"/>
                <a:ea typeface="Arial"/>
                <a:cs typeface="Arial"/>
                <a:sym typeface="Arial"/>
              </a:defRPr>
            </a:lvl5pPr>
            <a:lvl6pPr marL="0" marR="0" lvl="5" indent="0" algn="l" rtl="0">
              <a:spcBef>
                <a:spcPts val="0"/>
              </a:spcBef>
              <a:spcAft>
                <a:spcPts val="0"/>
              </a:spcAft>
              <a:buNone/>
              <a:defRPr sz="1400" b="1" i="1" u="sng">
                <a:solidFill>
                  <a:schemeClr val="lt1"/>
                </a:solidFill>
                <a:latin typeface="Arial"/>
                <a:ea typeface="Arial"/>
                <a:cs typeface="Arial"/>
                <a:sym typeface="Arial"/>
              </a:defRPr>
            </a:lvl6pPr>
            <a:lvl7pPr marL="0" marR="0" lvl="6" indent="0" algn="l" rtl="0">
              <a:spcBef>
                <a:spcPts val="0"/>
              </a:spcBef>
              <a:spcAft>
                <a:spcPts val="0"/>
              </a:spcAft>
              <a:buNone/>
              <a:defRPr sz="1400" b="1" i="1" u="sng">
                <a:solidFill>
                  <a:schemeClr val="lt1"/>
                </a:solidFill>
                <a:latin typeface="Arial"/>
                <a:ea typeface="Arial"/>
                <a:cs typeface="Arial"/>
                <a:sym typeface="Arial"/>
              </a:defRPr>
            </a:lvl7pPr>
            <a:lvl8pPr marL="0" marR="0" lvl="7" indent="0" algn="l" rtl="0">
              <a:spcBef>
                <a:spcPts val="0"/>
              </a:spcBef>
              <a:spcAft>
                <a:spcPts val="0"/>
              </a:spcAft>
              <a:buNone/>
              <a:defRPr sz="1400" b="1" i="1" u="sng">
                <a:solidFill>
                  <a:schemeClr val="lt1"/>
                </a:solidFill>
                <a:latin typeface="Arial"/>
                <a:ea typeface="Arial"/>
                <a:cs typeface="Arial"/>
                <a:sym typeface="Arial"/>
              </a:defRPr>
            </a:lvl8pPr>
            <a:lvl9pPr marL="0" marR="0" lvl="8" indent="0" algn="l" rtl="0">
              <a:spcBef>
                <a:spcPts val="0"/>
              </a:spcBef>
              <a:spcAft>
                <a:spcPts val="0"/>
              </a:spcAft>
              <a:buNone/>
              <a:defRPr sz="1400" b="1" i="1" u="sng">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a:t>
            </a:fld>
            <a:endParaRPr/>
          </a:p>
        </p:txBody>
      </p:sp>
      <p:sp>
        <p:nvSpPr>
          <p:cNvPr id="30" name="Google Shape;30;p19"/>
          <p:cNvSpPr txBox="1"/>
          <p:nvPr/>
        </p:nvSpPr>
        <p:spPr>
          <a:xfrm>
            <a:off x="609600" y="1052736"/>
            <a:ext cx="10972800" cy="40505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Clr>
                <a:schemeClr val="dk1"/>
              </a:buClr>
              <a:buSzPts val="1200"/>
              <a:buFont typeface="Calibri"/>
              <a:buNone/>
            </a:pPr>
            <a:endParaRPr sz="1200" b="1" i="1" u="sng">
              <a:solidFill>
                <a:schemeClr val="dk1"/>
              </a:solidFill>
              <a:latin typeface="Calibri"/>
              <a:ea typeface="Calibri"/>
              <a:cs typeface="Calibri"/>
              <a:sym typeface="Calibri"/>
            </a:endParaRPr>
          </a:p>
        </p:txBody>
      </p:sp>
      <p:sp>
        <p:nvSpPr>
          <p:cNvPr id="31" name="Google Shape;31;p19"/>
          <p:cNvSpPr txBox="1">
            <a:spLocks noGrp="1"/>
          </p:cNvSpPr>
          <p:nvPr>
            <p:ph type="body" idx="2"/>
          </p:nvPr>
        </p:nvSpPr>
        <p:spPr>
          <a:xfrm>
            <a:off x="609600" y="282047"/>
            <a:ext cx="10972800" cy="2682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accent6"/>
              </a:buClr>
              <a:buSzPts val="1200"/>
              <a:buFont typeface="Arial"/>
              <a:buNone/>
              <a:defRPr sz="1200" b="0" i="0" u="none" strike="noStrike" cap="none">
                <a:solidFill>
                  <a:schemeClr val="accent6"/>
                </a:solidFill>
                <a:latin typeface="Calibri"/>
                <a:ea typeface="Calibri"/>
                <a:cs typeface="Calibri"/>
                <a:sym typeface="Calibri"/>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accent6"/>
                </a:solidFill>
                <a:latin typeface="Calibri"/>
                <a:ea typeface="Calibri"/>
                <a:cs typeface="Calibri"/>
                <a:sym typeface="Calibri"/>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accent6"/>
                </a:solidFill>
                <a:latin typeface="Calibri"/>
                <a:ea typeface="Calibri"/>
                <a:cs typeface="Calibri"/>
                <a:sym typeface="Calibri"/>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accent6"/>
                </a:solidFill>
                <a:latin typeface="Calibri"/>
                <a:ea typeface="Calibri"/>
                <a:cs typeface="Calibri"/>
                <a:sym typeface="Calibri"/>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accent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body" idx="3"/>
          </p:nvPr>
        </p:nvSpPr>
        <p:spPr>
          <a:xfrm>
            <a:off x="609601" y="1150056"/>
            <a:ext cx="9927772" cy="26758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20"/>
              </a:spcBef>
              <a:spcAft>
                <a:spcPts val="0"/>
              </a:spcAft>
              <a:buClr>
                <a:srgbClr val="7F7F7F"/>
              </a:buClr>
              <a:buSzPts val="1600"/>
              <a:buFont typeface="Arial"/>
              <a:buNone/>
              <a:defRPr sz="1600" b="0" i="0" u="none" strike="noStrike" cap="none">
                <a:solidFill>
                  <a:srgbClr val="7F7F7F"/>
                </a:solidFill>
                <a:latin typeface="Calibri"/>
                <a:ea typeface="Calibri"/>
                <a:cs typeface="Calibri"/>
                <a:sym typeface="Calibri"/>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accent6"/>
                </a:solidFill>
                <a:latin typeface="Calibri"/>
                <a:ea typeface="Calibri"/>
                <a:cs typeface="Calibri"/>
                <a:sym typeface="Calibri"/>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accent6"/>
                </a:solidFill>
                <a:latin typeface="Calibri"/>
                <a:ea typeface="Calibri"/>
                <a:cs typeface="Calibri"/>
                <a:sym typeface="Calibri"/>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accent6"/>
                </a:solidFill>
                <a:latin typeface="Calibri"/>
                <a:ea typeface="Calibri"/>
                <a:cs typeface="Calibri"/>
                <a:sym typeface="Calibri"/>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accent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33" name="Google Shape;33;p19"/>
          <p:cNvCxnSpPr/>
          <p:nvPr/>
        </p:nvCxnSpPr>
        <p:spPr>
          <a:xfrm>
            <a:off x="609600" y="6261624"/>
            <a:ext cx="10972800" cy="0"/>
          </a:xfrm>
          <a:prstGeom prst="straightConnector1">
            <a:avLst/>
          </a:prstGeom>
          <a:noFill/>
          <a:ln w="9525" cap="flat" cmpd="sng">
            <a:solidFill>
              <a:schemeClr val="dk1"/>
            </a:solidFill>
            <a:prstDash val="solid"/>
            <a:round/>
            <a:headEnd type="none" w="sm" len="sm"/>
            <a:tailEnd type="none" w="sm" len="sm"/>
          </a:ln>
        </p:spPr>
      </p:cxnSp>
      <p:pic>
        <p:nvPicPr>
          <p:cNvPr id="34" name="Google Shape;34;p19"/>
          <p:cNvPicPr preferRelativeResize="0"/>
          <p:nvPr/>
        </p:nvPicPr>
        <p:blipFill rotWithShape="1">
          <a:blip r:embed="rId2">
            <a:alphaModFix/>
          </a:blip>
          <a:srcRect/>
          <a:stretch/>
        </p:blipFill>
        <p:spPr>
          <a:xfrm>
            <a:off x="11149644" y="230415"/>
            <a:ext cx="830427" cy="888162"/>
          </a:xfrm>
          <a:prstGeom prst="rect">
            <a:avLst/>
          </a:prstGeom>
          <a:noFill/>
          <a:ln>
            <a:noFill/>
          </a:ln>
        </p:spPr>
      </p:pic>
      <p:pic>
        <p:nvPicPr>
          <p:cNvPr id="13" name="Google Shape;19;p18" descr="fnm_digital_positivo_colori.png">
            <a:extLst>
              <a:ext uri="{FF2B5EF4-FFF2-40B4-BE49-F238E27FC236}">
                <a16:creationId xmlns:a16="http://schemas.microsoft.com/office/drawing/2014/main" id="{FDAA5724-3546-4E2D-8CB1-F4211E74B00A}"/>
              </a:ext>
            </a:extLst>
          </p:cNvPr>
          <p:cNvPicPr preferRelativeResize="0"/>
          <p:nvPr userDrawn="1"/>
        </p:nvPicPr>
        <p:blipFill rotWithShape="1">
          <a:blip r:embed="rId3">
            <a:alphaModFix/>
          </a:blip>
          <a:srcRect/>
          <a:stretch/>
        </p:blipFill>
        <p:spPr>
          <a:xfrm>
            <a:off x="11136560" y="6481911"/>
            <a:ext cx="796982" cy="166844"/>
          </a:xfrm>
          <a:prstGeom prst="rect">
            <a:avLst/>
          </a:prstGeom>
          <a:noFill/>
          <a:ln>
            <a:noFill/>
          </a:ln>
        </p:spPr>
      </p:pic>
    </p:spTree>
    <p:extLst>
      <p:ext uri="{BB962C8B-B14F-4D97-AF65-F5344CB8AC3E}">
        <p14:creationId xmlns:p14="http://schemas.microsoft.com/office/powerpoint/2010/main" val="5729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io">
    <p:bg>
      <p:bgRef idx="1001">
        <a:schemeClr val="bg1"/>
      </p:bgRef>
    </p:bg>
    <p:spTree>
      <p:nvGrpSpPr>
        <p:cNvPr id="1" name=""/>
        <p:cNvGrpSpPr/>
        <p:nvPr/>
      </p:nvGrpSpPr>
      <p:grpSpPr>
        <a:xfrm>
          <a:off x="0" y="0"/>
          <a:ext cx="0" cy="0"/>
          <a:chOff x="0" y="0"/>
          <a:chExt cx="0" cy="0"/>
        </a:xfrm>
      </p:grpSpPr>
      <p:pic>
        <p:nvPicPr>
          <p:cNvPr id="10" name="Immagine 9" descr="fnm_bianco.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5272" y="6481911"/>
            <a:ext cx="799680" cy="175876"/>
          </a:xfrm>
          <a:prstGeom prst="rect">
            <a:avLst/>
          </a:prstGeom>
        </p:spPr>
      </p:pic>
      <p:pic>
        <p:nvPicPr>
          <p:cNvPr id="7" name="Immagine 6" descr="texture.png">
            <a:extLst>
              <a:ext uri="{FF2B5EF4-FFF2-40B4-BE49-F238E27FC236}">
                <a16:creationId xmlns:a16="http://schemas.microsoft.com/office/drawing/2014/main" id="{7DCEDFE5-FD78-4E18-A2CC-C72F789D4D7E}"/>
              </a:ext>
            </a:extLst>
          </p:cNvPr>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r="2195"/>
          <a:stretch/>
        </p:blipFill>
        <p:spPr>
          <a:xfrm>
            <a:off x="5303912" y="-67599"/>
            <a:ext cx="6888088" cy="6332777"/>
          </a:xfrm>
          <a:prstGeom prst="rect">
            <a:avLst/>
          </a:prstGeom>
        </p:spPr>
      </p:pic>
      <p:cxnSp>
        <p:nvCxnSpPr>
          <p:cNvPr id="12" name="Connettore 1 11"/>
          <p:cNvCxnSpPr/>
          <p:nvPr userDrawn="1"/>
        </p:nvCxnSpPr>
        <p:spPr>
          <a:xfrm>
            <a:off x="312789" y="6261624"/>
            <a:ext cx="1160861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3790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tes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449004" y="6385789"/>
            <a:ext cx="432758" cy="365125"/>
          </a:xfrm>
          <a:prstGeom prst="rect">
            <a:avLst/>
          </a:prstGeom>
        </p:spPr>
        <p:txBody>
          <a:bodyPr anchor="ctr"/>
          <a:lstStyle>
            <a:lvl1pPr>
              <a:defRPr sz="1000" b="0" i="0" u="none">
                <a:solidFill>
                  <a:schemeClr val="tx1"/>
                </a:solidFill>
                <a:latin typeface="+mn-lt"/>
              </a:defRPr>
            </a:lvl1pPr>
          </a:lstStyle>
          <a:p>
            <a:fld id="{D1D8300E-DD55-E64C-8282-B510600AD611}" type="slidenum">
              <a:rPr lang="it-IT" smtClean="0"/>
              <a:pPr/>
              <a:t>‹N›</a:t>
            </a:fld>
            <a:endParaRPr lang="it-IT" dirty="0"/>
          </a:p>
        </p:txBody>
      </p:sp>
      <p:pic>
        <p:nvPicPr>
          <p:cNvPr id="18" name="Immagine 17" descr="fnm_digital_positivo_colori.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6560" y="6481911"/>
            <a:ext cx="796982" cy="166844"/>
          </a:xfrm>
          <a:prstGeom prst="rect">
            <a:avLst/>
          </a:prstGeom>
        </p:spPr>
      </p:pic>
      <p:cxnSp>
        <p:nvCxnSpPr>
          <p:cNvPr id="19" name="Connettore 1 18"/>
          <p:cNvCxnSpPr/>
          <p:nvPr userDrawn="1"/>
        </p:nvCxnSpPr>
        <p:spPr>
          <a:xfrm>
            <a:off x="312789" y="6261624"/>
            <a:ext cx="1160861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quarter" idx="11"/>
          </p:nvPr>
        </p:nvSpPr>
        <p:spPr>
          <a:xfrm>
            <a:off x="340022" y="6504693"/>
            <a:ext cx="9129009" cy="246221"/>
          </a:xfrm>
          <a:prstGeom prst="rect">
            <a:avLst/>
          </a:prstGeom>
        </p:spPr>
        <p:txBody>
          <a:bodyPr lIns="90000" tIns="46800" rIns="90000" bIns="46800" anchor="b">
            <a:noAutofit/>
          </a:bodyPr>
          <a:lstStyle>
            <a:lvl1pPr>
              <a:defRPr sz="1000"/>
            </a:lvl1pPr>
          </a:lstStyle>
          <a:p>
            <a:endParaRPr lang="it-IT" noProof="0" dirty="0"/>
          </a:p>
        </p:txBody>
      </p:sp>
      <p:sp>
        <p:nvSpPr>
          <p:cNvPr id="16" name="Segnaposto testo 6"/>
          <p:cNvSpPr>
            <a:spLocks noGrp="1"/>
          </p:cNvSpPr>
          <p:nvPr>
            <p:ph type="body" sz="quarter" idx="10"/>
          </p:nvPr>
        </p:nvSpPr>
        <p:spPr>
          <a:xfrm>
            <a:off x="312615" y="819460"/>
            <a:ext cx="11607801" cy="338554"/>
          </a:xfrm>
          <a:prstGeom prst="rect">
            <a:avLst/>
          </a:prstGeom>
        </p:spPr>
        <p:txBody>
          <a:bodyPr anchor="ctr" anchorCtr="0">
            <a:noAutofit/>
          </a:bodyPr>
          <a:lstStyle>
            <a:lvl1pPr marL="0" indent="0">
              <a:buNone/>
              <a:defRPr baseline="0">
                <a:solidFill>
                  <a:schemeClr val="bg1">
                    <a:lumMod val="50000"/>
                  </a:schemeClr>
                </a:solidFill>
              </a:defRPr>
            </a:lvl1pPr>
          </a:lstStyle>
          <a:p>
            <a:pPr lvl="0"/>
            <a:endParaRPr lang="it-IT" dirty="0"/>
          </a:p>
        </p:txBody>
      </p:sp>
      <p:sp>
        <p:nvSpPr>
          <p:cNvPr id="20" name="Titolo 1"/>
          <p:cNvSpPr>
            <a:spLocks noGrp="1"/>
          </p:cNvSpPr>
          <p:nvPr>
            <p:ph type="title"/>
          </p:nvPr>
        </p:nvSpPr>
        <p:spPr bwMode="white">
          <a:xfrm>
            <a:off x="312790" y="85722"/>
            <a:ext cx="11608274" cy="672544"/>
          </a:xfrm>
          <a:prstGeom prst="rect">
            <a:avLst/>
          </a:prstGeom>
        </p:spPr>
        <p:txBody>
          <a:bodyPr anchor="b" anchorCtr="0">
            <a:noAutofit/>
          </a:bodyPr>
          <a:lstStyle>
            <a:lvl1pPr>
              <a:defRPr sz="2000" baseline="0">
                <a:solidFill>
                  <a:schemeClr val="tx1"/>
                </a:solidFill>
                <a:latin typeface="+mn-lt"/>
                <a:cs typeface="Khmer UI" panose="020B0502040204020203" pitchFamily="34" charset="0"/>
              </a:defRPr>
            </a:lvl1pPr>
          </a:lstStyle>
          <a:p>
            <a:endParaRPr lang="it-IT" dirty="0"/>
          </a:p>
        </p:txBody>
      </p:sp>
    </p:spTree>
    <p:extLst>
      <p:ext uri="{BB962C8B-B14F-4D97-AF65-F5344CB8AC3E}">
        <p14:creationId xmlns:p14="http://schemas.microsoft.com/office/powerpoint/2010/main" val="244716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2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itchFamily="34" charset="0"/>
            </a:endParaRPr>
          </a:p>
        </p:txBody>
      </p:sp>
      <p:sp>
        <p:nvSpPr>
          <p:cNvPr id="6" name="Title 5"/>
          <p:cNvSpPr>
            <a:spLocks noGrp="1"/>
          </p:cNvSpPr>
          <p:nvPr>
            <p:ph type="title"/>
          </p:nvPr>
        </p:nvSpPr>
        <p:spPr>
          <a:xfrm>
            <a:off x="609600" y="201602"/>
            <a:ext cx="10977034" cy="588161"/>
          </a:xfrm>
          <a:prstGeom prst="rect">
            <a:avLst/>
          </a:prstGeom>
        </p:spPr>
        <p:txBody>
          <a:bodyPr/>
          <a:lstStyle>
            <a:lvl1pPr>
              <a:defRPr sz="2400"/>
            </a:lvl1pPr>
          </a:lstStyle>
          <a:p>
            <a:r>
              <a:rPr lang="en-US" dirty="0"/>
              <a:t>Click to edit Master title style</a:t>
            </a:r>
          </a:p>
        </p:txBody>
      </p:sp>
      <p:sp>
        <p:nvSpPr>
          <p:cNvPr id="23" name="Segnaposto contenuto 22"/>
          <p:cNvSpPr>
            <a:spLocks noGrp="1"/>
          </p:cNvSpPr>
          <p:nvPr>
            <p:ph sz="quarter" idx="11" hasCustomPrompt="1"/>
          </p:nvPr>
        </p:nvSpPr>
        <p:spPr>
          <a:xfrm>
            <a:off x="1583157" y="6513513"/>
            <a:ext cx="9036049" cy="168024"/>
          </a:xfrm>
          <a:prstGeom prst="rect">
            <a:avLst/>
          </a:prstGeom>
        </p:spPr>
        <p:txBody>
          <a:bodyPr/>
          <a:lstStyle>
            <a:lvl1pPr marL="0" indent="0">
              <a:buNone/>
              <a:defRPr sz="900"/>
            </a:lvl1pPr>
          </a:lstStyle>
          <a:p>
            <a:pPr lvl="0"/>
            <a:r>
              <a:rPr lang="it-IT" dirty="0"/>
              <a:t>Note</a:t>
            </a:r>
          </a:p>
        </p:txBody>
      </p:sp>
      <p:sp>
        <p:nvSpPr>
          <p:cNvPr id="25" name="Segnaposto testo 24"/>
          <p:cNvSpPr>
            <a:spLocks noGrp="1"/>
          </p:cNvSpPr>
          <p:nvPr>
            <p:ph type="body" sz="quarter" idx="12" hasCustomPrompt="1"/>
          </p:nvPr>
        </p:nvSpPr>
        <p:spPr>
          <a:xfrm>
            <a:off x="609600" y="829095"/>
            <a:ext cx="10972800" cy="197601"/>
          </a:xfrm>
          <a:prstGeom prst="rect">
            <a:avLst/>
          </a:prstGeom>
        </p:spPr>
        <p:txBody>
          <a:bodyPr/>
          <a:lstStyle>
            <a:lvl1pPr marL="0" indent="0">
              <a:buNone/>
              <a:defRPr sz="1200" baseline="0"/>
            </a:lvl1pPr>
          </a:lstStyle>
          <a:p>
            <a:pPr lvl="0"/>
            <a:r>
              <a:rPr lang="it-IT" dirty="0"/>
              <a:t>(</a:t>
            </a:r>
            <a:r>
              <a:rPr lang="it-IT" dirty="0" err="1"/>
              <a:t>UdM</a:t>
            </a:r>
            <a:r>
              <a:rPr lang="it-IT" dirty="0"/>
              <a:t>; anno)</a:t>
            </a:r>
          </a:p>
        </p:txBody>
      </p:sp>
    </p:spTree>
    <p:extLst>
      <p:ext uri="{BB962C8B-B14F-4D97-AF65-F5344CB8AC3E}">
        <p14:creationId xmlns:p14="http://schemas.microsoft.com/office/powerpoint/2010/main" val="713767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perti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15404" y="1319390"/>
            <a:ext cx="8216900" cy="2135011"/>
          </a:xfrm>
        </p:spPr>
        <p:txBody>
          <a:bodyPr anchor="b" anchorCtr="0">
            <a:normAutofit/>
          </a:bodyPr>
          <a:lstStyle>
            <a:lvl1pPr>
              <a:defRPr sz="4400" baseline="0"/>
            </a:lvl1pPr>
          </a:lstStyle>
          <a:p>
            <a:r>
              <a:rPr lang="it-IT" dirty="0"/>
              <a:t>Titolo della presentazione</a:t>
            </a:r>
          </a:p>
        </p:txBody>
      </p:sp>
      <p:sp>
        <p:nvSpPr>
          <p:cNvPr id="3" name="Sottotitolo 2"/>
          <p:cNvSpPr>
            <a:spLocks noGrp="1"/>
          </p:cNvSpPr>
          <p:nvPr>
            <p:ph type="subTitle" idx="1" hasCustomPrompt="1"/>
          </p:nvPr>
        </p:nvSpPr>
        <p:spPr>
          <a:xfrm>
            <a:off x="615404" y="3872446"/>
            <a:ext cx="8216900" cy="2138889"/>
          </a:xfrm>
        </p:spPr>
        <p:txBody>
          <a:bodyPr>
            <a:norm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a:t>
            </a:r>
          </a:p>
        </p:txBody>
      </p:sp>
      <p:sp>
        <p:nvSpPr>
          <p:cNvPr id="4" name="Segnaposto data 3"/>
          <p:cNvSpPr>
            <a:spLocks noGrp="1"/>
          </p:cNvSpPr>
          <p:nvPr>
            <p:ph type="dt" sz="half" idx="10"/>
          </p:nvPr>
        </p:nvSpPr>
        <p:spPr>
          <a:xfrm>
            <a:off x="609600" y="6356352"/>
            <a:ext cx="2844800" cy="365125"/>
          </a:xfrm>
        </p:spPr>
        <p:txBody>
          <a:bodyPr/>
          <a:lstStyle/>
          <a:p>
            <a:endParaRPr lang="it-IT"/>
          </a:p>
        </p:txBody>
      </p:sp>
      <p:pic>
        <p:nvPicPr>
          <p:cNvPr id="8" name="Immagine 7" descr="fnm_digital_positivo_colori.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2981" y="743544"/>
            <a:ext cx="1750611" cy="377214"/>
          </a:xfrm>
          <a:prstGeom prst="rect">
            <a:avLst/>
          </a:prstGeom>
        </p:spPr>
      </p:pic>
      <p:pic>
        <p:nvPicPr>
          <p:cNvPr id="9" name="Immagine 8" descr="texture.png"/>
          <p:cNvPicPr>
            <a:picLocks noChangeAspect="1"/>
          </p:cNvPicPr>
          <p:nvPr userDrawn="1"/>
        </p:nvPicPr>
        <p:blipFill rotWithShape="1">
          <a:blip r:embed="rId3" cstate="print">
            <a:extLst>
              <a:ext uri="{28A0092B-C50C-407E-A947-70E740481C1C}">
                <a14:useLocalDpi xmlns:a14="http://schemas.microsoft.com/office/drawing/2010/main"/>
              </a:ext>
            </a:extLst>
          </a:blip>
          <a:srcRect r="2195"/>
          <a:stretch/>
        </p:blipFill>
        <p:spPr>
          <a:xfrm>
            <a:off x="4676555" y="-51557"/>
            <a:ext cx="7515445" cy="6909557"/>
          </a:xfrm>
          <a:prstGeom prst="rect">
            <a:avLst/>
          </a:prstGeom>
        </p:spPr>
      </p:pic>
    </p:spTree>
    <p:extLst>
      <p:ext uri="{BB962C8B-B14F-4D97-AF65-F5344CB8AC3E}">
        <p14:creationId xmlns:p14="http://schemas.microsoft.com/office/powerpoint/2010/main" val="15531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visorio">
    <p:bg>
      <p:bgRef idx="1001">
        <a:schemeClr val="bg1"/>
      </p:bgRef>
    </p:bg>
    <p:spTree>
      <p:nvGrpSpPr>
        <p:cNvPr id="1" name=""/>
        <p:cNvGrpSpPr/>
        <p:nvPr/>
      </p:nvGrpSpPr>
      <p:grpSpPr>
        <a:xfrm>
          <a:off x="0" y="0"/>
          <a:ext cx="0" cy="0"/>
          <a:chOff x="0" y="0"/>
          <a:chExt cx="0" cy="0"/>
        </a:xfrm>
      </p:grpSpPr>
      <p:pic>
        <p:nvPicPr>
          <p:cNvPr id="7" name="Immagine 6" descr="Immagine che contiene treno, rotaie, esterni, trasporto&#10;&#10;Descrizione generata automaticamente">
            <a:extLst>
              <a:ext uri="{FF2B5EF4-FFF2-40B4-BE49-F238E27FC236}">
                <a16:creationId xmlns:a16="http://schemas.microsoft.com/office/drawing/2014/main" id="{A80363CF-431F-438B-B2DD-2D13AF1BAE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 t="6933" r="301" b="13107"/>
          <a:stretch/>
        </p:blipFill>
        <p:spPr>
          <a:xfrm>
            <a:off x="-88086" y="-103454"/>
            <a:ext cx="12280085" cy="7064908"/>
          </a:xfrm>
          <a:prstGeom prst="rect">
            <a:avLst/>
          </a:prstGeom>
        </p:spPr>
      </p:pic>
      <p:cxnSp>
        <p:nvCxnSpPr>
          <p:cNvPr id="12" name="Connettore 1 11"/>
          <p:cNvCxnSpPr/>
          <p:nvPr userDrawn="1"/>
        </p:nvCxnSpPr>
        <p:spPr>
          <a:xfrm>
            <a:off x="312789" y="6261624"/>
            <a:ext cx="1160861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Immagine 7" descr="fnm_bianco.png">
            <a:extLst>
              <a:ext uri="{FF2B5EF4-FFF2-40B4-BE49-F238E27FC236}">
                <a16:creationId xmlns:a16="http://schemas.microsoft.com/office/drawing/2014/main" id="{3A092506-C657-4256-8A72-119C9B53E30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35272" y="6481911"/>
            <a:ext cx="799680" cy="175876"/>
          </a:xfrm>
          <a:prstGeom prst="rect">
            <a:avLst/>
          </a:prstGeom>
        </p:spPr>
      </p:pic>
    </p:spTree>
    <p:extLst>
      <p:ext uri="{BB962C8B-B14F-4D97-AF65-F5344CB8AC3E}">
        <p14:creationId xmlns:p14="http://schemas.microsoft.com/office/powerpoint/2010/main" val="8342098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visorio">
    <p:bg>
      <p:bgPr>
        <a:solidFill>
          <a:schemeClr val="tx1"/>
        </a:solidFill>
        <a:effectLst/>
      </p:bgPr>
    </p:bg>
    <p:spTree>
      <p:nvGrpSpPr>
        <p:cNvPr id="1" name=""/>
        <p:cNvGrpSpPr/>
        <p:nvPr/>
      </p:nvGrpSpPr>
      <p:grpSpPr>
        <a:xfrm>
          <a:off x="0" y="0"/>
          <a:ext cx="0" cy="0"/>
          <a:chOff x="0" y="0"/>
          <a:chExt cx="0" cy="0"/>
        </a:xfrm>
      </p:grpSpPr>
      <p:pic>
        <p:nvPicPr>
          <p:cNvPr id="8" name="Immagine 7" descr="fnm_bianco.png">
            <a:extLst>
              <a:ext uri="{FF2B5EF4-FFF2-40B4-BE49-F238E27FC236}">
                <a16:creationId xmlns:a16="http://schemas.microsoft.com/office/drawing/2014/main" id="{3A092506-C657-4256-8A72-119C9B53E3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5272" y="6481911"/>
            <a:ext cx="799680" cy="175876"/>
          </a:xfrm>
          <a:prstGeom prst="rect">
            <a:avLst/>
          </a:prstGeom>
        </p:spPr>
      </p:pic>
      <p:pic>
        <p:nvPicPr>
          <p:cNvPr id="6" name="Immagine 5" descr="fnm_digital_positivo_colori.png">
            <a:extLst>
              <a:ext uri="{FF2B5EF4-FFF2-40B4-BE49-F238E27FC236}">
                <a16:creationId xmlns:a16="http://schemas.microsoft.com/office/drawing/2014/main" id="{B6AF411A-714C-41F1-9A7A-D0264B77FC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36560" y="6481911"/>
            <a:ext cx="796982" cy="166844"/>
          </a:xfrm>
          <a:prstGeom prst="rect">
            <a:avLst/>
          </a:prstGeom>
        </p:spPr>
      </p:pic>
      <p:pic>
        <p:nvPicPr>
          <p:cNvPr id="3" name="Immagine 2">
            <a:extLst>
              <a:ext uri="{FF2B5EF4-FFF2-40B4-BE49-F238E27FC236}">
                <a16:creationId xmlns:a16="http://schemas.microsoft.com/office/drawing/2014/main" id="{79D95837-4FB9-46E3-9A65-BCADFB7F6A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3525" y="0"/>
            <a:ext cx="8284950" cy="6858000"/>
          </a:xfrm>
          <a:prstGeom prst="rect">
            <a:avLst/>
          </a:prstGeom>
        </p:spPr>
      </p:pic>
    </p:spTree>
    <p:extLst>
      <p:ext uri="{BB962C8B-B14F-4D97-AF65-F5344CB8AC3E}">
        <p14:creationId xmlns:p14="http://schemas.microsoft.com/office/powerpoint/2010/main" val="227817715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09602" y="1319390"/>
            <a:ext cx="8216900" cy="2135011"/>
          </a:xfrm>
          <a:prstGeom prst="rect">
            <a:avLst/>
          </a:prstGeom>
        </p:spPr>
        <p:txBody>
          <a:bodyPr anchor="b" anchorCtr="0">
            <a:noAutofit/>
          </a:bodyPr>
          <a:lstStyle>
            <a:lvl1pPr>
              <a:defRPr sz="4400" baseline="0"/>
            </a:lvl1pPr>
          </a:lstStyle>
          <a:p>
            <a:r>
              <a:rPr lang="it-IT" dirty="0"/>
              <a:t>Titolo della presentazione</a:t>
            </a:r>
          </a:p>
        </p:txBody>
      </p:sp>
      <p:sp>
        <p:nvSpPr>
          <p:cNvPr id="3" name="Sottotitolo 2"/>
          <p:cNvSpPr>
            <a:spLocks noGrp="1"/>
          </p:cNvSpPr>
          <p:nvPr>
            <p:ph type="subTitle" idx="1" hasCustomPrompt="1"/>
          </p:nvPr>
        </p:nvSpPr>
        <p:spPr>
          <a:xfrm>
            <a:off x="609602" y="3872446"/>
            <a:ext cx="8216900" cy="2138889"/>
          </a:xfrm>
          <a:prstGeom prst="rect">
            <a:avLst/>
          </a:prstGeom>
        </p:spPr>
        <p:txBody>
          <a:bodyPr>
            <a:no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a:t>
            </a:r>
          </a:p>
        </p:txBody>
      </p:sp>
      <p:pic>
        <p:nvPicPr>
          <p:cNvPr id="8" name="Immagine 7" descr="fnm_digital_positivo_colori.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8965" y="741363"/>
            <a:ext cx="2303993" cy="377214"/>
          </a:xfrm>
          <a:prstGeom prst="rect">
            <a:avLst/>
          </a:prstGeom>
        </p:spPr>
      </p:pic>
      <p:pic>
        <p:nvPicPr>
          <p:cNvPr id="9" name="Immagine 8" descr="texture.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431268" y="1606375"/>
            <a:ext cx="5859509" cy="5325708"/>
          </a:xfrm>
          <a:prstGeom prst="rect">
            <a:avLst/>
          </a:prstGeom>
        </p:spPr>
      </p:pic>
      <p:sp>
        <p:nvSpPr>
          <p:cNvPr id="7" name="Segnaposto data 3"/>
          <p:cNvSpPr txBox="1">
            <a:spLocks/>
          </p:cNvSpPr>
          <p:nvPr userDrawn="1"/>
        </p:nvSpPr>
        <p:spPr>
          <a:xfrm>
            <a:off x="3259993" y="6356352"/>
            <a:ext cx="3171275" cy="365125"/>
          </a:xfrm>
          <a:prstGeom prst="rect">
            <a:avLst/>
          </a:prstGeom>
        </p:spPr>
        <p:txBody>
          <a:bodyPr anchor="ctr">
            <a:noAutofit/>
          </a:bodyPr>
          <a:lstStyle>
            <a:defPPr>
              <a:defRPr lang="it-IT"/>
            </a:defPPr>
            <a:lvl1pPr algn="l" rtl="0" fontAlgn="base">
              <a:spcBef>
                <a:spcPct val="0"/>
              </a:spcBef>
              <a:spcAft>
                <a:spcPct val="0"/>
              </a:spcAft>
              <a:defRPr sz="1400" b="0" i="0" u="none" kern="1200">
                <a:solidFill>
                  <a:schemeClr val="tx1"/>
                </a:solidFill>
                <a:latin typeface="+mn-lt"/>
                <a:ea typeface="+mn-ea"/>
                <a:cs typeface="Arial" charset="0"/>
              </a:defRPr>
            </a:lvl1pPr>
            <a:lvl2pPr marL="457200" algn="l" rtl="0" fontAlgn="base">
              <a:spcBef>
                <a:spcPct val="0"/>
              </a:spcBef>
              <a:spcAft>
                <a:spcPct val="0"/>
              </a:spcAft>
              <a:defRPr sz="1400" b="1" i="1" u="sng" kern="1200">
                <a:solidFill>
                  <a:schemeClr val="bg1"/>
                </a:solidFill>
                <a:latin typeface="Arial" charset="0"/>
                <a:ea typeface="+mn-ea"/>
                <a:cs typeface="Arial" charset="0"/>
              </a:defRPr>
            </a:lvl2pPr>
            <a:lvl3pPr marL="914400" algn="l" rtl="0" fontAlgn="base">
              <a:spcBef>
                <a:spcPct val="0"/>
              </a:spcBef>
              <a:spcAft>
                <a:spcPct val="0"/>
              </a:spcAft>
              <a:defRPr sz="1400" b="1" i="1" u="sng" kern="1200">
                <a:solidFill>
                  <a:schemeClr val="bg1"/>
                </a:solidFill>
                <a:latin typeface="Arial" charset="0"/>
                <a:ea typeface="+mn-ea"/>
                <a:cs typeface="Arial" charset="0"/>
              </a:defRPr>
            </a:lvl3pPr>
            <a:lvl4pPr marL="1371600" algn="l" rtl="0" fontAlgn="base">
              <a:spcBef>
                <a:spcPct val="0"/>
              </a:spcBef>
              <a:spcAft>
                <a:spcPct val="0"/>
              </a:spcAft>
              <a:defRPr sz="1400" b="1" i="1" u="sng" kern="1200">
                <a:solidFill>
                  <a:schemeClr val="bg1"/>
                </a:solidFill>
                <a:latin typeface="Arial" charset="0"/>
                <a:ea typeface="+mn-ea"/>
                <a:cs typeface="Arial" charset="0"/>
              </a:defRPr>
            </a:lvl4pPr>
            <a:lvl5pPr marL="1828800" algn="l" rtl="0" fontAlgn="base">
              <a:spcBef>
                <a:spcPct val="0"/>
              </a:spcBef>
              <a:spcAft>
                <a:spcPct val="0"/>
              </a:spcAft>
              <a:defRPr sz="1400" b="1" i="1" u="sng" kern="1200">
                <a:solidFill>
                  <a:schemeClr val="bg1"/>
                </a:solidFill>
                <a:latin typeface="Arial" charset="0"/>
                <a:ea typeface="+mn-ea"/>
                <a:cs typeface="Arial" charset="0"/>
              </a:defRPr>
            </a:lvl5pPr>
            <a:lvl6pPr marL="2286000" algn="l" defTabSz="914400" rtl="0" eaLnBrk="1" latinLnBrk="0" hangingPunct="1">
              <a:defRPr sz="1400" b="1" i="1" u="sng" kern="1200">
                <a:solidFill>
                  <a:schemeClr val="bg1"/>
                </a:solidFill>
                <a:latin typeface="Arial" charset="0"/>
                <a:ea typeface="+mn-ea"/>
                <a:cs typeface="Arial" charset="0"/>
              </a:defRPr>
            </a:lvl6pPr>
            <a:lvl7pPr marL="2743200" algn="l" defTabSz="914400" rtl="0" eaLnBrk="1" latinLnBrk="0" hangingPunct="1">
              <a:defRPr sz="1400" b="1" i="1" u="sng" kern="1200">
                <a:solidFill>
                  <a:schemeClr val="bg1"/>
                </a:solidFill>
                <a:latin typeface="Arial" charset="0"/>
                <a:ea typeface="+mn-ea"/>
                <a:cs typeface="Arial" charset="0"/>
              </a:defRPr>
            </a:lvl7pPr>
            <a:lvl8pPr marL="3200400" algn="l" defTabSz="914400" rtl="0" eaLnBrk="1" latinLnBrk="0" hangingPunct="1">
              <a:defRPr sz="1400" b="1" i="1" u="sng" kern="1200">
                <a:solidFill>
                  <a:schemeClr val="bg1"/>
                </a:solidFill>
                <a:latin typeface="Arial" charset="0"/>
                <a:ea typeface="+mn-ea"/>
                <a:cs typeface="Arial" charset="0"/>
              </a:defRPr>
            </a:lvl8pPr>
            <a:lvl9pPr marL="3657600" algn="l" defTabSz="914400" rtl="0" eaLnBrk="1" latinLnBrk="0" hangingPunct="1">
              <a:defRPr sz="1400" b="1" i="1" u="sng" kern="1200">
                <a:solidFill>
                  <a:schemeClr val="bg1"/>
                </a:solidFill>
                <a:latin typeface="Arial" charset="0"/>
                <a:ea typeface="+mn-ea"/>
                <a:cs typeface="Arial" charset="0"/>
              </a:defRPr>
            </a:lvl9pPr>
          </a:lstStyle>
          <a:p>
            <a:r>
              <a:rPr lang="it-IT" sz="1000" b="1" dirty="0"/>
              <a:t>RISERVATO</a:t>
            </a:r>
            <a:r>
              <a:rPr lang="it-IT" sz="1000" b="1" baseline="0" dirty="0"/>
              <a:t> E CONFIDENZIALE</a:t>
            </a:r>
            <a:endParaRPr lang="it-IT" sz="1000" b="1" dirty="0"/>
          </a:p>
        </p:txBody>
      </p:sp>
      <p:sp>
        <p:nvSpPr>
          <p:cNvPr id="15" name="Segnaposto testo 14"/>
          <p:cNvSpPr>
            <a:spLocks noGrp="1"/>
          </p:cNvSpPr>
          <p:nvPr>
            <p:ph type="body" sz="quarter" idx="10" hasCustomPrompt="1"/>
          </p:nvPr>
        </p:nvSpPr>
        <p:spPr>
          <a:xfrm>
            <a:off x="609600" y="6356352"/>
            <a:ext cx="2473142" cy="365125"/>
          </a:xfrm>
          <a:prstGeom prst="rect">
            <a:avLst/>
          </a:prstGeom>
        </p:spPr>
        <p:txBody>
          <a:bodyPr anchor="ct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it-IT" dirty="0"/>
              <a:t>GG mese AAAA</a:t>
            </a:r>
          </a:p>
        </p:txBody>
      </p:sp>
      <p:sp>
        <p:nvSpPr>
          <p:cNvPr id="4" name="Rectangle 3"/>
          <p:cNvSpPr/>
          <p:nvPr userDrawn="1"/>
        </p:nvSpPr>
        <p:spPr>
          <a:xfrm>
            <a:off x="10615887" y="356332"/>
            <a:ext cx="1240753"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i="0" u="none" dirty="0">
                <a:solidFill>
                  <a:srgbClr val="0666A1"/>
                </a:solidFill>
              </a:rPr>
              <a:t>DRAFT</a:t>
            </a:r>
          </a:p>
        </p:txBody>
      </p:sp>
    </p:spTree>
    <p:extLst>
      <p:ext uri="{BB962C8B-B14F-4D97-AF65-F5344CB8AC3E}">
        <p14:creationId xmlns:p14="http://schemas.microsoft.com/office/powerpoint/2010/main" val="33147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sorio">
    <p:bg>
      <p:bgRef idx="1001">
        <a:schemeClr val="bg1"/>
      </p:bgRef>
    </p:bg>
    <p:spTree>
      <p:nvGrpSpPr>
        <p:cNvPr id="1" name=""/>
        <p:cNvGrpSpPr/>
        <p:nvPr/>
      </p:nvGrpSpPr>
      <p:grpSpPr>
        <a:xfrm>
          <a:off x="0" y="0"/>
          <a:ext cx="0" cy="0"/>
          <a:chOff x="0" y="0"/>
          <a:chExt cx="0" cy="0"/>
        </a:xfrm>
      </p:grpSpPr>
      <p:pic>
        <p:nvPicPr>
          <p:cNvPr id="10" name="Immagine 9" descr="fnm_bianco.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5272" y="6481911"/>
            <a:ext cx="799680" cy="175876"/>
          </a:xfrm>
          <a:prstGeom prst="rect">
            <a:avLst/>
          </a:prstGeom>
        </p:spPr>
      </p:pic>
      <p:pic>
        <p:nvPicPr>
          <p:cNvPr id="7" name="Immagine 6" descr="texture.png">
            <a:extLst>
              <a:ext uri="{FF2B5EF4-FFF2-40B4-BE49-F238E27FC236}">
                <a16:creationId xmlns:a16="http://schemas.microsoft.com/office/drawing/2014/main" id="{7DCEDFE5-FD78-4E18-A2CC-C72F789D4D7E}"/>
              </a:ext>
            </a:extLst>
          </p:cNvPr>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r="2195"/>
          <a:stretch/>
        </p:blipFill>
        <p:spPr>
          <a:xfrm>
            <a:off x="5303912" y="-67599"/>
            <a:ext cx="6888088" cy="6332777"/>
          </a:xfrm>
          <a:prstGeom prst="rect">
            <a:avLst/>
          </a:prstGeom>
        </p:spPr>
      </p:pic>
      <p:cxnSp>
        <p:nvCxnSpPr>
          <p:cNvPr id="12" name="Connettore 1 11"/>
          <p:cNvCxnSpPr/>
          <p:nvPr userDrawn="1"/>
        </p:nvCxnSpPr>
        <p:spPr>
          <a:xfrm>
            <a:off x="312789" y="6261624"/>
            <a:ext cx="1160861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1907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35593"/>
      </p:ext>
    </p:extLst>
  </p:cSld>
  <p:clrMap bg1="lt1" tx1="dk1" bg2="lt2" tx2="dk2" accent1="accent1" accent2="accent2" accent3="accent3" accent4="accent4" accent5="accent5" accent6="accent6" hlink="hlink" folHlink="folHlink"/>
  <p:sldLayoutIdLst>
    <p:sldLayoutId id="2147483717" r:id="rId1"/>
    <p:sldLayoutId id="2147483720" r:id="rId2"/>
    <p:sldLayoutId id="2147483721" r:id="rId3"/>
    <p:sldLayoutId id="2147483722" r:id="rId4"/>
    <p:sldLayoutId id="2147483723" r:id="rId5"/>
    <p:sldLayoutId id="2147483727" r:id="rId6"/>
    <p:sldLayoutId id="2147483730" r:id="rId7"/>
  </p:sldLayoutIdLst>
  <p:hf hdr="0" ftr="0" dt="0"/>
  <p:txStyles>
    <p:titleStyle>
      <a:lvl1pPr algn="l" defTabSz="457200" rtl="0" eaLnBrk="1" latinLnBrk="0" hangingPunct="1">
        <a:spcBef>
          <a:spcPct val="0"/>
        </a:spcBef>
        <a:buNone/>
        <a:defRPr sz="3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600" kern="1200" baseline="0">
          <a:solidFill>
            <a:schemeClr val="accent6"/>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8193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2" r:id="rId8"/>
  </p:sldLayoutIdLst>
  <p:hf hdr="0" ftr="0" dt="0"/>
  <p:txStyles>
    <p:titleStyle>
      <a:lvl1pPr algn="l" defTabSz="457200" rtl="0" eaLnBrk="1" latinLnBrk="0" hangingPunct="1">
        <a:spcBef>
          <a:spcPct val="0"/>
        </a:spcBef>
        <a:buNone/>
        <a:defRPr sz="3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600" kern="1200" baseline="0">
          <a:solidFill>
            <a:schemeClr val="accent6"/>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5.emf"/></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36.png"/><Relationship Id="rId7" Type="http://schemas.openxmlformats.org/officeDocument/2006/relationships/image" Target="../media/image59.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62.emf"/><Relationship Id="rId4" Type="http://schemas.openxmlformats.org/officeDocument/2006/relationships/image" Target="../media/image30.png"/><Relationship Id="rId9" Type="http://schemas.openxmlformats.org/officeDocument/2006/relationships/image" Target="../media/image61.emf"/></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3392" y="2801179"/>
            <a:ext cx="5975999" cy="1275893"/>
          </a:xfrm>
        </p:spPr>
        <p:txBody>
          <a:bodyPr>
            <a:normAutofit fontScale="90000"/>
          </a:bodyPr>
          <a:lstStyle/>
          <a:p>
            <a:r>
              <a:rPr lang="it-IT" b="1" dirty="0">
                <a:solidFill>
                  <a:srgbClr val="0065A3"/>
                </a:solidFill>
              </a:rPr>
              <a:t>FNM Group</a:t>
            </a:r>
            <a:br>
              <a:rPr lang="it-IT" b="1" dirty="0">
                <a:solidFill>
                  <a:srgbClr val="0065A3"/>
                </a:solidFill>
              </a:rPr>
            </a:br>
            <a:r>
              <a:rPr lang="it-IT" b="1" dirty="0">
                <a:solidFill>
                  <a:srgbClr val="0065A3"/>
                </a:solidFill>
              </a:rPr>
              <a:t>FY 2021 RESULTS</a:t>
            </a:r>
          </a:p>
        </p:txBody>
      </p:sp>
      <p:sp>
        <p:nvSpPr>
          <p:cNvPr id="3" name="Sottotitolo 2"/>
          <p:cNvSpPr>
            <a:spLocks noGrp="1"/>
          </p:cNvSpPr>
          <p:nvPr>
            <p:ph type="subTitle" idx="1"/>
          </p:nvPr>
        </p:nvSpPr>
        <p:spPr>
          <a:xfrm>
            <a:off x="623392" y="4186835"/>
            <a:ext cx="5975999" cy="466301"/>
          </a:xfrm>
        </p:spPr>
        <p:txBody>
          <a:bodyPr/>
          <a:lstStyle/>
          <a:p>
            <a:r>
              <a:rPr lang="it-IT" dirty="0"/>
              <a:t>March 21, 2021</a:t>
            </a:r>
          </a:p>
        </p:txBody>
      </p:sp>
    </p:spTree>
    <p:extLst>
      <p:ext uri="{BB962C8B-B14F-4D97-AF65-F5344CB8AC3E}">
        <p14:creationId xmlns:p14="http://schemas.microsoft.com/office/powerpoint/2010/main" val="315499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772B4B07-EEB4-4327-9DCC-4DA3FABFE322}"/>
              </a:ext>
            </a:extLst>
          </p:cNvPr>
          <p:cNvSpPr txBox="1"/>
          <p:nvPr/>
        </p:nvSpPr>
        <p:spPr>
          <a:xfrm>
            <a:off x="282819" y="1277646"/>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a:t>
            </a:r>
            <a:r>
              <a:rPr lang="en-GB" sz="2400" i="0" u="none" dirty="0">
                <a:solidFill>
                  <a:srgbClr val="005996"/>
                </a:solidFill>
              </a:rPr>
              <a:t> </a:t>
            </a:r>
            <a:r>
              <a:rPr lang="en-GB" sz="2400" i="0" u="none" dirty="0" err="1"/>
              <a:t>Trenord</a:t>
            </a:r>
            <a:r>
              <a:rPr lang="en-GB" sz="2400" i="0" u="none" dirty="0"/>
              <a:t>: FY 2021 highlights</a:t>
            </a:r>
            <a:endParaRPr lang="en-GB" sz="2400" i="0" u="none" baseline="30000" dirty="0">
              <a:solidFill>
                <a:srgbClr val="005996"/>
              </a:solidFill>
            </a:endParaRPr>
          </a:p>
        </p:txBody>
      </p:sp>
      <p:sp>
        <p:nvSpPr>
          <p:cNvPr id="70" name="Rectangle 123">
            <a:extLst>
              <a:ext uri="{FF2B5EF4-FFF2-40B4-BE49-F238E27FC236}">
                <a16:creationId xmlns:a16="http://schemas.microsoft.com/office/drawing/2014/main" id="{85C06422-C39D-4E2D-9108-52CF32ECDD3F}"/>
              </a:ext>
            </a:extLst>
          </p:cNvPr>
          <p:cNvSpPr/>
          <p:nvPr/>
        </p:nvSpPr>
        <p:spPr>
          <a:xfrm>
            <a:off x="695400" y="1827572"/>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10</a:t>
            </a:fld>
            <a:endParaRPr lang="it-IT" dirty="0"/>
          </a:p>
        </p:txBody>
      </p:sp>
      <p:sp>
        <p:nvSpPr>
          <p:cNvPr id="9" name="Segnaposto testo 3">
            <a:extLst>
              <a:ext uri="{FF2B5EF4-FFF2-40B4-BE49-F238E27FC236}">
                <a16:creationId xmlns:a16="http://schemas.microsoft.com/office/drawing/2014/main" id="{E57E7037-8B50-449F-A8D4-AF154059EA2E}"/>
              </a:ext>
            </a:extLst>
          </p:cNvPr>
          <p:cNvSpPr txBox="1">
            <a:spLocks/>
          </p:cNvSpPr>
          <p:nvPr/>
        </p:nvSpPr>
        <p:spPr>
          <a:xfrm>
            <a:off x="356575" y="692696"/>
            <a:ext cx="11303930"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Improving performance thanks to Government support measures and traffic recovery; bottom line in break even</a:t>
            </a:r>
            <a:endParaRPr lang="en-GB" b="0" i="0" u="none" baseline="30000" dirty="0"/>
          </a:p>
        </p:txBody>
      </p:sp>
      <p:sp>
        <p:nvSpPr>
          <p:cNvPr id="10" name="Rettangolo 9">
            <a:extLst>
              <a:ext uri="{FF2B5EF4-FFF2-40B4-BE49-F238E27FC236}">
                <a16:creationId xmlns:a16="http://schemas.microsoft.com/office/drawing/2014/main" id="{5DB053C4-1A54-4DC0-A84B-634BA83593C5}"/>
              </a:ext>
            </a:extLst>
          </p:cNvPr>
          <p:cNvSpPr/>
          <p:nvPr/>
        </p:nvSpPr>
        <p:spPr>
          <a:xfrm>
            <a:off x="695400" y="1364179"/>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Revenues and EBITDA</a:t>
            </a:r>
          </a:p>
        </p:txBody>
      </p:sp>
      <p:graphicFrame>
        <p:nvGraphicFramePr>
          <p:cNvPr id="7" name="Grafico 6">
            <a:extLst>
              <a:ext uri="{FF2B5EF4-FFF2-40B4-BE49-F238E27FC236}">
                <a16:creationId xmlns:a16="http://schemas.microsoft.com/office/drawing/2014/main" id="{AF873628-B3D1-47EC-87C4-3C2E3C9C9EF9}"/>
              </a:ext>
            </a:extLst>
          </p:cNvPr>
          <p:cNvGraphicFramePr/>
          <p:nvPr>
            <p:extLst>
              <p:ext uri="{D42A27DB-BD31-4B8C-83A1-F6EECF244321}">
                <p14:modId xmlns:p14="http://schemas.microsoft.com/office/powerpoint/2010/main" val="3500385742"/>
              </p:ext>
            </p:extLst>
          </p:nvPr>
        </p:nvGraphicFramePr>
        <p:xfrm>
          <a:off x="1263887" y="1904137"/>
          <a:ext cx="3672408" cy="2467806"/>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e 13">
            <a:extLst>
              <a:ext uri="{FF2B5EF4-FFF2-40B4-BE49-F238E27FC236}">
                <a16:creationId xmlns:a16="http://schemas.microsoft.com/office/drawing/2014/main" id="{47883F95-9550-404E-9385-32D5CAD4021C}"/>
              </a:ext>
            </a:extLst>
          </p:cNvPr>
          <p:cNvSpPr/>
          <p:nvPr/>
        </p:nvSpPr>
        <p:spPr>
          <a:xfrm>
            <a:off x="4007768" y="1845612"/>
            <a:ext cx="807242" cy="333476"/>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50000"/>
                    <a:lumOff val="50000"/>
                  </a:schemeClr>
                </a:solidFill>
              </a:rPr>
              <a:t>+8,1%</a:t>
            </a:r>
          </a:p>
        </p:txBody>
      </p:sp>
      <p:sp>
        <p:nvSpPr>
          <p:cNvPr id="16" name="Ovale 15">
            <a:extLst>
              <a:ext uri="{FF2B5EF4-FFF2-40B4-BE49-F238E27FC236}">
                <a16:creationId xmlns:a16="http://schemas.microsoft.com/office/drawing/2014/main" id="{2F52AE69-2304-4FF9-9E07-FC31C55054AD}"/>
              </a:ext>
            </a:extLst>
          </p:cNvPr>
          <p:cNvSpPr/>
          <p:nvPr/>
        </p:nvSpPr>
        <p:spPr>
          <a:xfrm>
            <a:off x="4411389" y="3153952"/>
            <a:ext cx="807242" cy="333476"/>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50000"/>
                    <a:lumOff val="50000"/>
                  </a:schemeClr>
                </a:solidFill>
              </a:rPr>
              <a:t>4,8%</a:t>
            </a:r>
          </a:p>
        </p:txBody>
      </p:sp>
      <p:sp>
        <p:nvSpPr>
          <p:cNvPr id="17" name="Rettangolo 16">
            <a:extLst>
              <a:ext uri="{FF2B5EF4-FFF2-40B4-BE49-F238E27FC236}">
                <a16:creationId xmlns:a16="http://schemas.microsoft.com/office/drawing/2014/main" id="{1F73CC06-205C-47BE-84FF-19109A43B654}"/>
              </a:ext>
            </a:extLst>
          </p:cNvPr>
          <p:cNvSpPr/>
          <p:nvPr/>
        </p:nvSpPr>
        <p:spPr>
          <a:xfrm>
            <a:off x="6429936" y="1358780"/>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EBIT and Net result</a:t>
            </a:r>
          </a:p>
        </p:txBody>
      </p:sp>
      <p:graphicFrame>
        <p:nvGraphicFramePr>
          <p:cNvPr id="18" name="Grafico 17">
            <a:extLst>
              <a:ext uri="{FF2B5EF4-FFF2-40B4-BE49-F238E27FC236}">
                <a16:creationId xmlns:a16="http://schemas.microsoft.com/office/drawing/2014/main" id="{79338245-FB96-4953-A079-A269DB0329E4}"/>
              </a:ext>
            </a:extLst>
          </p:cNvPr>
          <p:cNvGraphicFramePr/>
          <p:nvPr>
            <p:extLst>
              <p:ext uri="{D42A27DB-BD31-4B8C-83A1-F6EECF244321}">
                <p14:modId xmlns:p14="http://schemas.microsoft.com/office/powerpoint/2010/main" val="972910518"/>
              </p:ext>
            </p:extLst>
          </p:nvPr>
        </p:nvGraphicFramePr>
        <p:xfrm>
          <a:off x="7255707" y="1867438"/>
          <a:ext cx="3672408" cy="2467806"/>
        </p:xfrm>
        <a:graphic>
          <a:graphicData uri="http://schemas.openxmlformats.org/drawingml/2006/chart">
            <c:chart xmlns:c="http://schemas.openxmlformats.org/drawingml/2006/chart" xmlns:r="http://schemas.openxmlformats.org/officeDocument/2006/relationships" r:id="rId4"/>
          </a:graphicData>
        </a:graphic>
      </p:graphicFrame>
      <p:sp>
        <p:nvSpPr>
          <p:cNvPr id="19" name="CasellaDiTesto 18">
            <a:extLst>
              <a:ext uri="{FF2B5EF4-FFF2-40B4-BE49-F238E27FC236}">
                <a16:creationId xmlns:a16="http://schemas.microsoft.com/office/drawing/2014/main" id="{D5E4F30D-A418-4BA4-B9DB-1C6B1C6A4AD1}"/>
              </a:ext>
            </a:extLst>
          </p:cNvPr>
          <p:cNvSpPr txBox="1"/>
          <p:nvPr/>
        </p:nvSpPr>
        <p:spPr>
          <a:xfrm>
            <a:off x="767408" y="4610468"/>
            <a:ext cx="10729192" cy="1194796"/>
          </a:xfrm>
          <a:prstGeom prst="rect">
            <a:avLst/>
          </a:prstGeom>
        </p:spPr>
        <p:txBody>
          <a:bodyPr wrap="square" rtlCol="0" anchor="ctr">
            <a:noAutofit/>
          </a:bodyPr>
          <a:lstStyle/>
          <a:p>
            <a:pPr>
              <a:spcBef>
                <a:spcPts val="600"/>
              </a:spcBef>
            </a:pPr>
            <a:r>
              <a:rPr lang="en-GB" sz="1200" b="0" i="0" u="none" dirty="0">
                <a:solidFill>
                  <a:schemeClr val="accent6">
                    <a:lumMod val="75000"/>
                    <a:lumOff val="25000"/>
                  </a:schemeClr>
                </a:solidFill>
                <a:latin typeface="+mn-lt"/>
              </a:rPr>
              <a:t>Revenues up 57.2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thanks to higher revenues from Public contracts and grants thanks to Government support measures compensating for lower ticketing revenues for 98.3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(80.4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in 2020). Ticketing revenues increasing to 193.1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(+38.3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a:t>
            </a:r>
            <a:r>
              <a:rPr lang="en-GB" sz="1200" b="0" i="0" u="none" dirty="0" err="1">
                <a:solidFill>
                  <a:schemeClr val="accent6">
                    <a:lumMod val="75000"/>
                    <a:lumOff val="25000"/>
                  </a:schemeClr>
                </a:solidFill>
                <a:latin typeface="+mn-lt"/>
              </a:rPr>
              <a:t>yoy</a:t>
            </a:r>
            <a:r>
              <a:rPr lang="en-GB" sz="1200" b="0" i="0" u="none" dirty="0">
                <a:solidFill>
                  <a:schemeClr val="accent6">
                    <a:lumMod val="75000"/>
                    <a:lumOff val="25000"/>
                  </a:schemeClr>
                </a:solidFill>
                <a:latin typeface="+mn-lt"/>
              </a:rPr>
              <a:t>) thanks to higher LPT demand.</a:t>
            </a:r>
          </a:p>
          <a:p>
            <a:pPr>
              <a:spcBef>
                <a:spcPts val="600"/>
              </a:spcBef>
            </a:pPr>
            <a:r>
              <a:rPr lang="en-GB" sz="1200" b="0" i="0" u="none" dirty="0">
                <a:solidFill>
                  <a:schemeClr val="accent6">
                    <a:lumMod val="75000"/>
                    <a:lumOff val="25000"/>
                  </a:schemeClr>
                </a:solidFill>
                <a:latin typeface="+mn-lt"/>
              </a:rPr>
              <a:t>EBITDA down 7.4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due to higher cost of personnel (+65 FTE) and higher operating costs in relation to increased production </a:t>
            </a:r>
            <a:r>
              <a:rPr lang="en-GB" sz="1200" b="0" i="0" u="none" dirty="0" err="1">
                <a:solidFill>
                  <a:schemeClr val="accent6">
                    <a:lumMod val="75000"/>
                    <a:lumOff val="25000"/>
                  </a:schemeClr>
                </a:solidFill>
                <a:latin typeface="+mn-lt"/>
              </a:rPr>
              <a:t>yoy</a:t>
            </a:r>
            <a:r>
              <a:rPr lang="en-GB" sz="1200" b="0" i="0" u="none" dirty="0">
                <a:solidFill>
                  <a:schemeClr val="accent6">
                    <a:lumMod val="75000"/>
                    <a:lumOff val="25000"/>
                  </a:schemeClr>
                </a:solidFill>
                <a:latin typeface="+mn-lt"/>
              </a:rPr>
              <a:t>.</a:t>
            </a:r>
          </a:p>
          <a:p>
            <a:pPr>
              <a:spcBef>
                <a:spcPts val="600"/>
              </a:spcBef>
            </a:pPr>
            <a:r>
              <a:rPr lang="en-GB" sz="1200" b="0" i="0" u="none" dirty="0" err="1">
                <a:solidFill>
                  <a:schemeClr val="accent6">
                    <a:lumMod val="75000"/>
                    <a:lumOff val="25000"/>
                  </a:schemeClr>
                </a:solidFill>
                <a:latin typeface="+mn-lt"/>
              </a:rPr>
              <a:t>Trenord</a:t>
            </a:r>
            <a:r>
              <a:rPr lang="en-GB" sz="1200" b="0" i="0" u="none" dirty="0">
                <a:solidFill>
                  <a:schemeClr val="accent6">
                    <a:lumMod val="75000"/>
                    <a:lumOff val="25000"/>
                  </a:schemeClr>
                </a:solidFill>
                <a:latin typeface="+mn-lt"/>
              </a:rPr>
              <a:t> closes 2021 in break even thanks to lower D&amp;A and deferred taxes in line with 2020.</a:t>
            </a:r>
          </a:p>
          <a:p>
            <a:endParaRPr lang="en-GB" sz="1200" b="0" i="0" u="none" dirty="0">
              <a:solidFill>
                <a:schemeClr val="accent6">
                  <a:lumMod val="75000"/>
                  <a:lumOff val="25000"/>
                </a:schemeClr>
              </a:solidFill>
              <a:latin typeface="+mn-lt"/>
            </a:endParaRPr>
          </a:p>
          <a:p>
            <a:endParaRPr lang="en-GB" sz="1200" b="0" i="0" u="none" dirty="0">
              <a:solidFill>
                <a:schemeClr val="accent6">
                  <a:lumMod val="75000"/>
                  <a:lumOff val="25000"/>
                </a:schemeClr>
              </a:solidFill>
              <a:latin typeface="+mn-lt"/>
            </a:endParaRPr>
          </a:p>
        </p:txBody>
      </p:sp>
    </p:spTree>
    <p:extLst>
      <p:ext uri="{BB962C8B-B14F-4D97-AF65-F5344CB8AC3E}">
        <p14:creationId xmlns:p14="http://schemas.microsoft.com/office/powerpoint/2010/main" val="114141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772B4B07-EEB4-4327-9DCC-4DA3FABFE322}"/>
              </a:ext>
            </a:extLst>
          </p:cNvPr>
          <p:cNvSpPr txBox="1"/>
          <p:nvPr/>
        </p:nvSpPr>
        <p:spPr>
          <a:xfrm>
            <a:off x="282819" y="1277646"/>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a:t>
            </a:r>
            <a:r>
              <a:rPr lang="en-GB" sz="2400" i="0" u="none" dirty="0">
                <a:solidFill>
                  <a:srgbClr val="005996"/>
                </a:solidFill>
              </a:rPr>
              <a:t> </a:t>
            </a:r>
            <a:r>
              <a:rPr lang="en-GB" sz="2400" i="0" u="none" dirty="0"/>
              <a:t>APL: FY 2021 highlights</a:t>
            </a:r>
            <a:endParaRPr lang="en-GB" sz="2400" i="0" u="none" baseline="30000" dirty="0">
              <a:solidFill>
                <a:srgbClr val="005996"/>
              </a:solidFill>
            </a:endParaRPr>
          </a:p>
        </p:txBody>
      </p:sp>
      <p:sp>
        <p:nvSpPr>
          <p:cNvPr id="70" name="Rectangle 123">
            <a:extLst>
              <a:ext uri="{FF2B5EF4-FFF2-40B4-BE49-F238E27FC236}">
                <a16:creationId xmlns:a16="http://schemas.microsoft.com/office/drawing/2014/main" id="{85C06422-C39D-4E2D-9108-52CF32ECDD3F}"/>
              </a:ext>
            </a:extLst>
          </p:cNvPr>
          <p:cNvSpPr/>
          <p:nvPr/>
        </p:nvSpPr>
        <p:spPr>
          <a:xfrm>
            <a:off x="695400" y="1827572"/>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11</a:t>
            </a:fld>
            <a:endParaRPr lang="it-IT" dirty="0"/>
          </a:p>
        </p:txBody>
      </p:sp>
      <p:sp>
        <p:nvSpPr>
          <p:cNvPr id="9" name="Segnaposto testo 3">
            <a:extLst>
              <a:ext uri="{FF2B5EF4-FFF2-40B4-BE49-F238E27FC236}">
                <a16:creationId xmlns:a16="http://schemas.microsoft.com/office/drawing/2014/main" id="{E57E7037-8B50-449F-A8D4-AF154059EA2E}"/>
              </a:ext>
            </a:extLst>
          </p:cNvPr>
          <p:cNvSpPr txBox="1">
            <a:spLocks/>
          </p:cNvSpPr>
          <p:nvPr/>
        </p:nvSpPr>
        <p:spPr>
          <a:xfrm>
            <a:off x="356575" y="692696"/>
            <a:ext cx="11303930"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Positive impact of traffic recovery</a:t>
            </a:r>
            <a:endParaRPr lang="en-GB" b="0" i="0" u="none" baseline="30000" dirty="0"/>
          </a:p>
        </p:txBody>
      </p:sp>
      <p:sp>
        <p:nvSpPr>
          <p:cNvPr id="10" name="Rettangolo 9">
            <a:extLst>
              <a:ext uri="{FF2B5EF4-FFF2-40B4-BE49-F238E27FC236}">
                <a16:creationId xmlns:a16="http://schemas.microsoft.com/office/drawing/2014/main" id="{5DB053C4-1A54-4DC0-A84B-634BA83593C5}"/>
              </a:ext>
            </a:extLst>
          </p:cNvPr>
          <p:cNvSpPr/>
          <p:nvPr/>
        </p:nvSpPr>
        <p:spPr>
          <a:xfrm>
            <a:off x="695400" y="1364179"/>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Revenues and EBITDA</a:t>
            </a:r>
          </a:p>
        </p:txBody>
      </p:sp>
      <p:graphicFrame>
        <p:nvGraphicFramePr>
          <p:cNvPr id="7" name="Grafico 6">
            <a:extLst>
              <a:ext uri="{FF2B5EF4-FFF2-40B4-BE49-F238E27FC236}">
                <a16:creationId xmlns:a16="http://schemas.microsoft.com/office/drawing/2014/main" id="{AF873628-B3D1-47EC-87C4-3C2E3C9C9EF9}"/>
              </a:ext>
            </a:extLst>
          </p:cNvPr>
          <p:cNvGraphicFramePr/>
          <p:nvPr>
            <p:extLst>
              <p:ext uri="{D42A27DB-BD31-4B8C-83A1-F6EECF244321}">
                <p14:modId xmlns:p14="http://schemas.microsoft.com/office/powerpoint/2010/main" val="2727265161"/>
              </p:ext>
            </p:extLst>
          </p:nvPr>
        </p:nvGraphicFramePr>
        <p:xfrm>
          <a:off x="1263887" y="1904137"/>
          <a:ext cx="3672408" cy="2467806"/>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e 13">
            <a:extLst>
              <a:ext uri="{FF2B5EF4-FFF2-40B4-BE49-F238E27FC236}">
                <a16:creationId xmlns:a16="http://schemas.microsoft.com/office/drawing/2014/main" id="{47883F95-9550-404E-9385-32D5CAD4021C}"/>
              </a:ext>
            </a:extLst>
          </p:cNvPr>
          <p:cNvSpPr/>
          <p:nvPr/>
        </p:nvSpPr>
        <p:spPr>
          <a:xfrm>
            <a:off x="4007768" y="1845612"/>
            <a:ext cx="807242" cy="333476"/>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50000"/>
                    <a:lumOff val="50000"/>
                  </a:schemeClr>
                </a:solidFill>
              </a:rPr>
              <a:t>+26.8%</a:t>
            </a:r>
          </a:p>
        </p:txBody>
      </p:sp>
      <p:sp>
        <p:nvSpPr>
          <p:cNvPr id="16" name="Ovale 15">
            <a:extLst>
              <a:ext uri="{FF2B5EF4-FFF2-40B4-BE49-F238E27FC236}">
                <a16:creationId xmlns:a16="http://schemas.microsoft.com/office/drawing/2014/main" id="{2F52AE69-2304-4FF9-9E07-FC31C55054AD}"/>
              </a:ext>
            </a:extLst>
          </p:cNvPr>
          <p:cNvSpPr/>
          <p:nvPr/>
        </p:nvSpPr>
        <p:spPr>
          <a:xfrm>
            <a:off x="4411389" y="3153952"/>
            <a:ext cx="807242" cy="333476"/>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50000"/>
                    <a:lumOff val="50000"/>
                  </a:schemeClr>
                </a:solidFill>
              </a:rPr>
              <a:t>+61.6%</a:t>
            </a:r>
          </a:p>
        </p:txBody>
      </p:sp>
      <p:sp>
        <p:nvSpPr>
          <p:cNvPr id="17" name="Rettangolo 16">
            <a:extLst>
              <a:ext uri="{FF2B5EF4-FFF2-40B4-BE49-F238E27FC236}">
                <a16:creationId xmlns:a16="http://schemas.microsoft.com/office/drawing/2014/main" id="{1F73CC06-205C-47BE-84FF-19109A43B654}"/>
              </a:ext>
            </a:extLst>
          </p:cNvPr>
          <p:cNvSpPr/>
          <p:nvPr/>
        </p:nvSpPr>
        <p:spPr>
          <a:xfrm>
            <a:off x="6429936" y="1358780"/>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EBIT and Net result</a:t>
            </a:r>
          </a:p>
        </p:txBody>
      </p:sp>
      <p:graphicFrame>
        <p:nvGraphicFramePr>
          <p:cNvPr id="18" name="Grafico 17">
            <a:extLst>
              <a:ext uri="{FF2B5EF4-FFF2-40B4-BE49-F238E27FC236}">
                <a16:creationId xmlns:a16="http://schemas.microsoft.com/office/drawing/2014/main" id="{79338245-FB96-4953-A079-A269DB0329E4}"/>
              </a:ext>
            </a:extLst>
          </p:cNvPr>
          <p:cNvGraphicFramePr/>
          <p:nvPr>
            <p:extLst>
              <p:ext uri="{D42A27DB-BD31-4B8C-83A1-F6EECF244321}">
                <p14:modId xmlns:p14="http://schemas.microsoft.com/office/powerpoint/2010/main" val="3787082681"/>
              </p:ext>
            </p:extLst>
          </p:nvPr>
        </p:nvGraphicFramePr>
        <p:xfrm>
          <a:off x="7215616" y="1830922"/>
          <a:ext cx="3672408" cy="2467806"/>
        </p:xfrm>
        <a:graphic>
          <a:graphicData uri="http://schemas.openxmlformats.org/drawingml/2006/chart">
            <c:chart xmlns:c="http://schemas.openxmlformats.org/drawingml/2006/chart" xmlns:r="http://schemas.openxmlformats.org/officeDocument/2006/relationships" r:id="rId4"/>
          </a:graphicData>
        </a:graphic>
      </p:graphicFrame>
      <p:sp>
        <p:nvSpPr>
          <p:cNvPr id="19" name="CasellaDiTesto 18">
            <a:extLst>
              <a:ext uri="{FF2B5EF4-FFF2-40B4-BE49-F238E27FC236}">
                <a16:creationId xmlns:a16="http://schemas.microsoft.com/office/drawing/2014/main" id="{D5E4F30D-A418-4BA4-B9DB-1C6B1C6A4AD1}"/>
              </a:ext>
            </a:extLst>
          </p:cNvPr>
          <p:cNvSpPr txBox="1"/>
          <p:nvPr/>
        </p:nvSpPr>
        <p:spPr>
          <a:xfrm>
            <a:off x="767408" y="4610468"/>
            <a:ext cx="10729192" cy="1194796"/>
          </a:xfrm>
          <a:prstGeom prst="rect">
            <a:avLst/>
          </a:prstGeom>
        </p:spPr>
        <p:txBody>
          <a:bodyPr wrap="square" rtlCol="0" anchor="ctr">
            <a:noAutofit/>
          </a:bodyPr>
          <a:lstStyle/>
          <a:p>
            <a:pPr>
              <a:spcBef>
                <a:spcPts val="600"/>
              </a:spcBef>
            </a:pPr>
            <a:r>
              <a:rPr lang="en-GB" sz="1200" b="0" i="0" u="none" dirty="0">
                <a:solidFill>
                  <a:schemeClr val="accent6">
                    <a:lumMod val="75000"/>
                    <a:lumOff val="25000"/>
                  </a:schemeClr>
                </a:solidFill>
                <a:latin typeface="+mn-lt"/>
              </a:rPr>
              <a:t>Revenues increase by 7.7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thanks to traffic recovery.</a:t>
            </a:r>
          </a:p>
          <a:p>
            <a:pPr>
              <a:spcBef>
                <a:spcPts val="600"/>
              </a:spcBef>
            </a:pPr>
            <a:r>
              <a:rPr lang="en-GB" sz="1200" b="0" i="0" u="none" dirty="0">
                <a:solidFill>
                  <a:schemeClr val="accent6">
                    <a:lumMod val="75000"/>
                    <a:lumOff val="25000"/>
                  </a:schemeClr>
                </a:solidFill>
                <a:latin typeface="+mn-lt"/>
              </a:rPr>
              <a:t>EBITDA up 6.7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thanks to higher revenues, partly compensated by higher operating cost and cost of personnel.</a:t>
            </a:r>
          </a:p>
          <a:p>
            <a:pPr>
              <a:spcBef>
                <a:spcPts val="600"/>
              </a:spcBef>
            </a:pPr>
            <a:r>
              <a:rPr lang="en-GB" sz="1200" b="0" i="0" u="none" dirty="0">
                <a:solidFill>
                  <a:schemeClr val="accent6">
                    <a:lumMod val="75000"/>
                    <a:lumOff val="25000"/>
                  </a:schemeClr>
                </a:solidFill>
                <a:latin typeface="+mn-lt"/>
              </a:rPr>
              <a:t>Net loss to 2.0 from 4.7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as a result of higher financial expenses (higher interest rate on Bridge </a:t>
            </a:r>
            <a:r>
              <a:rPr lang="en-GB" sz="1200" b="0" i="0" u="none" dirty="0" err="1">
                <a:solidFill>
                  <a:schemeClr val="accent6">
                    <a:lumMod val="75000"/>
                    <a:lumOff val="25000"/>
                  </a:schemeClr>
                </a:solidFill>
                <a:latin typeface="+mn-lt"/>
              </a:rPr>
              <a:t>Financiang</a:t>
            </a:r>
            <a:r>
              <a:rPr lang="en-GB" sz="1200" b="0" i="0" u="none" dirty="0">
                <a:solidFill>
                  <a:schemeClr val="accent6">
                    <a:lumMod val="75000"/>
                    <a:lumOff val="25000"/>
                  </a:schemeClr>
                </a:solidFill>
                <a:latin typeface="+mn-lt"/>
              </a:rPr>
              <a:t> Bis and financial expenses in  relation to Senior 1 Financing granted in August for the construction of tranche B2 and C of APL infrastructure).</a:t>
            </a:r>
          </a:p>
          <a:p>
            <a:pPr>
              <a:spcBef>
                <a:spcPts val="600"/>
              </a:spcBef>
            </a:pPr>
            <a:endParaRPr lang="en-GB" sz="1200" b="0" i="0" u="none" dirty="0">
              <a:solidFill>
                <a:schemeClr val="accent6">
                  <a:lumMod val="75000"/>
                  <a:lumOff val="25000"/>
                </a:schemeClr>
              </a:solidFill>
              <a:latin typeface="+mn-lt"/>
            </a:endParaRPr>
          </a:p>
          <a:p>
            <a:endParaRPr lang="en-GB" sz="1200" b="0" i="0" u="none" dirty="0">
              <a:solidFill>
                <a:schemeClr val="accent6">
                  <a:lumMod val="75000"/>
                  <a:lumOff val="25000"/>
                </a:schemeClr>
              </a:solidFill>
              <a:latin typeface="+mn-lt"/>
            </a:endParaRPr>
          </a:p>
        </p:txBody>
      </p:sp>
    </p:spTree>
    <p:extLst>
      <p:ext uri="{BB962C8B-B14F-4D97-AF65-F5344CB8AC3E}">
        <p14:creationId xmlns:p14="http://schemas.microsoft.com/office/powerpoint/2010/main" val="365118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B0440251-DAE0-44F8-9152-92F88C65667C}"/>
              </a:ext>
            </a:extLst>
          </p:cNvPr>
          <p:cNvPicPr>
            <a:picLocks noChangeAspect="1"/>
          </p:cNvPicPr>
          <p:nvPr/>
        </p:nvPicPr>
        <p:blipFill>
          <a:blip r:embed="rId3"/>
          <a:stretch>
            <a:fillRect/>
          </a:stretch>
        </p:blipFill>
        <p:spPr>
          <a:xfrm>
            <a:off x="1567005" y="902728"/>
            <a:ext cx="9744094" cy="3261643"/>
          </a:xfrm>
          <a:prstGeom prst="rect">
            <a:avLst/>
          </a:prstGeom>
        </p:spPr>
      </p:pic>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a:t>
            </a:r>
            <a:r>
              <a:rPr lang="en-GB" sz="2400" i="0" u="none" dirty="0">
                <a:solidFill>
                  <a:schemeClr val="bg2"/>
                </a:solidFill>
              </a:rPr>
              <a:t>|</a:t>
            </a:r>
            <a:r>
              <a:rPr lang="en-GB" sz="2400" i="0" u="none" dirty="0"/>
              <a:t> From EBITDA to Net Result – PRO FORMA</a:t>
            </a:r>
            <a:endParaRPr lang="en-GB" sz="2400" i="0" u="none" dirty="0">
              <a:solidFill>
                <a:srgbClr val="005996"/>
              </a:solidFill>
            </a:endParaRPr>
          </a:p>
        </p:txBody>
      </p:sp>
      <p:sp>
        <p:nvSpPr>
          <p:cNvPr id="104" name="CasellaDiTesto 103">
            <a:extLst>
              <a:ext uri="{FF2B5EF4-FFF2-40B4-BE49-F238E27FC236}">
                <a16:creationId xmlns:a16="http://schemas.microsoft.com/office/drawing/2014/main" id="{EE280358-597E-4FFF-ADC9-FA5538245839}"/>
              </a:ext>
            </a:extLst>
          </p:cNvPr>
          <p:cNvSpPr txBox="1"/>
          <p:nvPr/>
        </p:nvSpPr>
        <p:spPr>
          <a:xfrm rot="16200000">
            <a:off x="-700409" y="2331965"/>
            <a:ext cx="2501022" cy="402874"/>
          </a:xfrm>
          <a:prstGeom prst="rect">
            <a:avLst/>
          </a:prstGeom>
          <a:noFill/>
          <a:ln w="12700" cap="flat">
            <a:noFill/>
            <a:miter lim="400000"/>
          </a:ln>
          <a:effectLst/>
          <a:sp3d/>
        </p:spPr>
        <p:txBody>
          <a:bodyPr rot="0" spcFirstLastPara="1" vertOverflow="overflow" horzOverflow="overflow" vert="horz" wrap="square" lIns="31849" tIns="31849" rIns="31849" bIns="31849" numCol="1" spcCol="23885" rtlCol="0" anchor="ctr">
            <a:spAutoFit/>
          </a:bodyPr>
          <a:lstStyle/>
          <a:p>
            <a:pPr algn="ctr" defTabSz="366264" fontAlgn="auto" hangingPunct="0">
              <a:spcBef>
                <a:spcPts val="0"/>
              </a:spcBef>
              <a:spcAft>
                <a:spcPts val="0"/>
              </a:spcAft>
              <a:defRPr/>
            </a:pPr>
            <a:r>
              <a:rPr lang="it-IT" sz="2200" i="0" u="none" kern="0" dirty="0">
                <a:solidFill>
                  <a:srgbClr val="005996"/>
                </a:solidFill>
                <a:latin typeface="Calibri"/>
                <a:cs typeface="+mn-cs"/>
                <a:sym typeface="Gill Sans"/>
              </a:rPr>
              <a:t>FY 2021</a:t>
            </a:r>
          </a:p>
        </p:txBody>
      </p:sp>
      <p:sp>
        <p:nvSpPr>
          <p:cNvPr id="6" name="CasellaDiTesto 5">
            <a:extLst>
              <a:ext uri="{FF2B5EF4-FFF2-40B4-BE49-F238E27FC236}">
                <a16:creationId xmlns:a16="http://schemas.microsoft.com/office/drawing/2014/main" id="{D7888491-CAA7-485E-B5C1-898C7BC14943}"/>
              </a:ext>
            </a:extLst>
          </p:cNvPr>
          <p:cNvSpPr txBox="1"/>
          <p:nvPr/>
        </p:nvSpPr>
        <p:spPr>
          <a:xfrm rot="16200000">
            <a:off x="-713714" y="4922196"/>
            <a:ext cx="2501022" cy="402874"/>
          </a:xfrm>
          <a:prstGeom prst="rect">
            <a:avLst/>
          </a:prstGeom>
          <a:noFill/>
          <a:ln w="12700" cap="flat">
            <a:noFill/>
            <a:miter lim="400000"/>
          </a:ln>
          <a:effectLst/>
          <a:sp3d/>
        </p:spPr>
        <p:txBody>
          <a:bodyPr rot="0" spcFirstLastPara="1" vertOverflow="overflow" horzOverflow="overflow" vert="horz" wrap="square" lIns="31849" tIns="31849" rIns="31849" bIns="31849" numCol="1" spcCol="23885" rtlCol="0" anchor="ctr">
            <a:spAutoFit/>
          </a:bodyPr>
          <a:lstStyle/>
          <a:p>
            <a:pPr algn="ctr" defTabSz="366264" fontAlgn="auto" hangingPunct="0">
              <a:spcBef>
                <a:spcPts val="0"/>
              </a:spcBef>
              <a:spcAft>
                <a:spcPts val="0"/>
              </a:spcAft>
              <a:defRPr/>
            </a:pPr>
            <a:r>
              <a:rPr lang="it-IT" sz="2200" b="0" i="0" u="none" kern="0" dirty="0">
                <a:solidFill>
                  <a:schemeClr val="tx1"/>
                </a:solidFill>
                <a:latin typeface="Calibri"/>
                <a:cs typeface="+mn-cs"/>
                <a:sym typeface="Gill Sans"/>
              </a:rPr>
              <a:t>FY 2020</a:t>
            </a:r>
          </a:p>
        </p:txBody>
      </p:sp>
      <p:sp>
        <p:nvSpPr>
          <p:cNvPr id="16" name="Rectangle 123">
            <a:extLst>
              <a:ext uri="{FF2B5EF4-FFF2-40B4-BE49-F238E27FC236}">
                <a16:creationId xmlns:a16="http://schemas.microsoft.com/office/drawing/2014/main" id="{2D2EE9A7-E5D9-4BB6-A677-A2F8517EE6D0}"/>
              </a:ext>
            </a:extLst>
          </p:cNvPr>
          <p:cNvSpPr/>
          <p:nvPr/>
        </p:nvSpPr>
        <p:spPr>
          <a:xfrm>
            <a:off x="311117" y="1072222"/>
            <a:ext cx="744323" cy="2106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4" name="Segnaposto numero diapositiva 3">
            <a:extLst>
              <a:ext uri="{FF2B5EF4-FFF2-40B4-BE49-F238E27FC236}">
                <a16:creationId xmlns:a16="http://schemas.microsoft.com/office/drawing/2014/main" id="{E3B5854E-0B9F-4A77-8215-E52FFD0399D5}"/>
              </a:ext>
            </a:extLst>
          </p:cNvPr>
          <p:cNvSpPr>
            <a:spLocks noGrp="1"/>
          </p:cNvSpPr>
          <p:nvPr>
            <p:ph type="sldNum" sz="quarter" idx="12"/>
          </p:nvPr>
        </p:nvSpPr>
        <p:spPr>
          <a:xfrm>
            <a:off x="10449004" y="6489129"/>
            <a:ext cx="432758" cy="365125"/>
          </a:xfrm>
        </p:spPr>
        <p:txBody>
          <a:bodyPr/>
          <a:lstStyle/>
          <a:p>
            <a:fld id="{D1D8300E-DD55-E64C-8282-B510600AD611}" type="slidenum">
              <a:rPr lang="it-IT" smtClean="0"/>
              <a:pPr/>
              <a:t>12</a:t>
            </a:fld>
            <a:endParaRPr lang="it-IT" dirty="0"/>
          </a:p>
        </p:txBody>
      </p:sp>
      <p:sp>
        <p:nvSpPr>
          <p:cNvPr id="18" name="Rettangolo 17">
            <a:extLst>
              <a:ext uri="{FF2B5EF4-FFF2-40B4-BE49-F238E27FC236}">
                <a16:creationId xmlns:a16="http://schemas.microsoft.com/office/drawing/2014/main" id="{E5A68CCB-01E3-4440-A873-6D3C89A7BC22}"/>
              </a:ext>
            </a:extLst>
          </p:cNvPr>
          <p:cNvSpPr/>
          <p:nvPr/>
        </p:nvSpPr>
        <p:spPr>
          <a:xfrm>
            <a:off x="294419" y="6159657"/>
            <a:ext cx="1036077" cy="257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v</a:t>
            </a:r>
          </a:p>
        </p:txBody>
      </p:sp>
      <p:sp>
        <p:nvSpPr>
          <p:cNvPr id="22" name="Callout: linea 21">
            <a:extLst>
              <a:ext uri="{FF2B5EF4-FFF2-40B4-BE49-F238E27FC236}">
                <a16:creationId xmlns:a16="http://schemas.microsoft.com/office/drawing/2014/main" id="{6541C3E6-E3B8-41C6-BD57-D0CFBCB2BE59}"/>
              </a:ext>
            </a:extLst>
          </p:cNvPr>
          <p:cNvSpPr/>
          <p:nvPr/>
        </p:nvSpPr>
        <p:spPr>
          <a:xfrm>
            <a:off x="6816080" y="1231860"/>
            <a:ext cx="2160240" cy="642834"/>
          </a:xfrm>
          <a:prstGeom prst="borderCallout1">
            <a:avLst>
              <a:gd name="adj1" fmla="val 47282"/>
              <a:gd name="adj2" fmla="val -940"/>
              <a:gd name="adj3" fmla="val 119903"/>
              <a:gd name="adj4" fmla="val -12570"/>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0" i="0" u="none" dirty="0">
                <a:solidFill>
                  <a:srgbClr val="575756"/>
                </a:solidFill>
                <a:latin typeface="+mn-lt"/>
              </a:rPr>
              <a:t>Increase due to net financial expense on Bridge Loan for 14.8 </a:t>
            </a:r>
            <a:r>
              <a:rPr lang="en-GB" sz="1000" b="0" i="0" u="none" dirty="0" err="1">
                <a:solidFill>
                  <a:srgbClr val="575756"/>
                </a:solidFill>
                <a:latin typeface="+mn-lt"/>
              </a:rPr>
              <a:t>mln</a:t>
            </a:r>
            <a:r>
              <a:rPr lang="en-GB" sz="1000" b="0" i="0" u="none" dirty="0">
                <a:solidFill>
                  <a:srgbClr val="575756"/>
                </a:solidFill>
                <a:latin typeface="+mn-lt"/>
              </a:rPr>
              <a:t> euros (o/w non recurring upfront fees and other commissions for 8.6 </a:t>
            </a:r>
            <a:r>
              <a:rPr lang="en-GB" sz="1000" b="0" i="0" u="none" dirty="0" err="1">
                <a:solidFill>
                  <a:srgbClr val="575756"/>
                </a:solidFill>
                <a:latin typeface="+mn-lt"/>
              </a:rPr>
              <a:t>mln</a:t>
            </a:r>
            <a:r>
              <a:rPr lang="en-GB" sz="1000" b="0" i="0" u="none" dirty="0">
                <a:solidFill>
                  <a:srgbClr val="575756"/>
                </a:solidFill>
                <a:latin typeface="+mn-lt"/>
              </a:rPr>
              <a:t> euros)</a:t>
            </a:r>
            <a:endParaRPr lang="it-IT" sz="1000" dirty="0"/>
          </a:p>
        </p:txBody>
      </p:sp>
      <p:sp>
        <p:nvSpPr>
          <p:cNvPr id="19" name="Segnaposto testo 3">
            <a:extLst>
              <a:ext uri="{FF2B5EF4-FFF2-40B4-BE49-F238E27FC236}">
                <a16:creationId xmlns:a16="http://schemas.microsoft.com/office/drawing/2014/main" id="{FDDC5492-EC02-4467-AF40-41BC6C798491}"/>
              </a:ext>
            </a:extLst>
          </p:cNvPr>
          <p:cNvSpPr txBox="1">
            <a:spLocks/>
          </p:cNvSpPr>
          <p:nvPr/>
        </p:nvSpPr>
        <p:spPr>
          <a:xfrm>
            <a:off x="356575" y="692696"/>
            <a:ext cx="9431338"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Bottom line recovery despite non recurring fees on bridge loan</a:t>
            </a:r>
            <a:endParaRPr lang="en-GB" b="0" i="0" u="none" baseline="30000" dirty="0"/>
          </a:p>
        </p:txBody>
      </p:sp>
      <p:sp>
        <p:nvSpPr>
          <p:cNvPr id="21" name="Rettangolo 20">
            <a:extLst>
              <a:ext uri="{FF2B5EF4-FFF2-40B4-BE49-F238E27FC236}">
                <a16:creationId xmlns:a16="http://schemas.microsoft.com/office/drawing/2014/main" id="{D68C0CCE-0083-45DC-AF66-F65A9D23270B}"/>
              </a:ext>
            </a:extLst>
          </p:cNvPr>
          <p:cNvSpPr/>
          <p:nvPr/>
        </p:nvSpPr>
        <p:spPr>
          <a:xfrm>
            <a:off x="11360073" y="6159656"/>
            <a:ext cx="683249" cy="214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F9B6E684-4021-4B1C-9002-B0B017B1DCAC}"/>
              </a:ext>
            </a:extLst>
          </p:cNvPr>
          <p:cNvSpPr/>
          <p:nvPr/>
        </p:nvSpPr>
        <p:spPr>
          <a:xfrm>
            <a:off x="883756" y="6094833"/>
            <a:ext cx="683249" cy="214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55A8B4E2-9E7B-44C8-A823-50381A935AFB}"/>
              </a:ext>
            </a:extLst>
          </p:cNvPr>
          <p:cNvPicPr>
            <a:picLocks noChangeAspect="1"/>
          </p:cNvPicPr>
          <p:nvPr/>
        </p:nvPicPr>
        <p:blipFill>
          <a:blip r:embed="rId4"/>
          <a:stretch>
            <a:fillRect/>
          </a:stretch>
        </p:blipFill>
        <p:spPr>
          <a:xfrm>
            <a:off x="1413516" y="3689212"/>
            <a:ext cx="9954525" cy="3145809"/>
          </a:xfrm>
          <a:prstGeom prst="rect">
            <a:avLst/>
          </a:prstGeom>
        </p:spPr>
      </p:pic>
      <p:sp>
        <p:nvSpPr>
          <p:cNvPr id="13" name="Rettangolo 12">
            <a:extLst>
              <a:ext uri="{FF2B5EF4-FFF2-40B4-BE49-F238E27FC236}">
                <a16:creationId xmlns:a16="http://schemas.microsoft.com/office/drawing/2014/main" id="{C5E65C65-D7E5-4D2B-85BF-7417A52FCBB1}"/>
              </a:ext>
            </a:extLst>
          </p:cNvPr>
          <p:cNvSpPr/>
          <p:nvPr/>
        </p:nvSpPr>
        <p:spPr>
          <a:xfrm>
            <a:off x="1160728" y="1090837"/>
            <a:ext cx="10407880" cy="2693076"/>
          </a:xfrm>
          <a:prstGeom prst="rect">
            <a:avLst/>
          </a:prstGeom>
          <a:noFill/>
          <a:ln w="19050">
            <a:solidFill>
              <a:srgbClr val="0065A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Segnaposto testo 7">
            <a:extLst>
              <a:ext uri="{FF2B5EF4-FFF2-40B4-BE49-F238E27FC236}">
                <a16:creationId xmlns:a16="http://schemas.microsoft.com/office/drawing/2014/main" id="{F26B90C2-1DCF-4C6F-950C-B7BEBC786641}"/>
              </a:ext>
            </a:extLst>
          </p:cNvPr>
          <p:cNvSpPr>
            <a:spLocks noGrp="1"/>
          </p:cNvSpPr>
          <p:nvPr>
            <p:ph type="body" sz="quarter" idx="11"/>
          </p:nvPr>
        </p:nvSpPr>
        <p:spPr>
          <a:xfrm>
            <a:off x="322194" y="6618394"/>
            <a:ext cx="9129009" cy="246221"/>
          </a:xfrm>
        </p:spPr>
        <p:txBody>
          <a:bodyPr/>
          <a:lstStyle/>
          <a:p>
            <a:r>
              <a:rPr lang="en-GB" sz="800" dirty="0">
                <a:solidFill>
                  <a:schemeClr val="accent6">
                    <a:lumMod val="75000"/>
                    <a:lumOff val="25000"/>
                  </a:schemeClr>
                </a:solidFill>
              </a:rPr>
              <a:t>* Adjusted Net Result: Net Result before profit (loss) of companies consolidated at equity</a:t>
            </a:r>
          </a:p>
        </p:txBody>
      </p:sp>
      <p:sp>
        <p:nvSpPr>
          <p:cNvPr id="24" name="Callout: linea 23">
            <a:extLst>
              <a:ext uri="{FF2B5EF4-FFF2-40B4-BE49-F238E27FC236}">
                <a16:creationId xmlns:a16="http://schemas.microsoft.com/office/drawing/2014/main" id="{8155A07B-A1D4-46CF-943D-4231B59072A3}"/>
              </a:ext>
            </a:extLst>
          </p:cNvPr>
          <p:cNvSpPr/>
          <p:nvPr/>
        </p:nvSpPr>
        <p:spPr>
          <a:xfrm>
            <a:off x="7002931" y="4029097"/>
            <a:ext cx="2981502" cy="768055"/>
          </a:xfrm>
          <a:prstGeom prst="borderCallout1">
            <a:avLst>
              <a:gd name="adj1" fmla="val 47282"/>
              <a:gd name="adj2" fmla="val -940"/>
              <a:gd name="adj3" fmla="val 115324"/>
              <a:gd name="adj4" fmla="val -18569"/>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0" i="0" u="none" dirty="0">
                <a:solidFill>
                  <a:schemeClr val="accent6">
                    <a:lumMod val="75000"/>
                    <a:lumOff val="25000"/>
                  </a:schemeClr>
                </a:solidFill>
              </a:rPr>
              <a:t>Including financial expense of 52 </a:t>
            </a:r>
            <a:r>
              <a:rPr lang="en-GB" sz="1000" b="0" i="0" u="none" dirty="0" err="1">
                <a:solidFill>
                  <a:schemeClr val="accent6">
                    <a:lumMod val="75000"/>
                    <a:lumOff val="25000"/>
                  </a:schemeClr>
                </a:solidFill>
              </a:rPr>
              <a:t>mln</a:t>
            </a:r>
            <a:r>
              <a:rPr lang="en-GB" sz="1000" b="0" i="0" u="none" dirty="0">
                <a:solidFill>
                  <a:schemeClr val="accent6">
                    <a:lumMod val="75000"/>
                    <a:lumOff val="25000"/>
                  </a:schemeClr>
                </a:solidFill>
              </a:rPr>
              <a:t> euros </a:t>
            </a:r>
            <a:r>
              <a:rPr lang="en-GB" sz="1000" b="0" i="0" u="none" dirty="0">
                <a:solidFill>
                  <a:schemeClr val="accent6">
                    <a:lumMod val="75000"/>
                    <a:lumOff val="25000"/>
                  </a:schemeClr>
                </a:solidFill>
                <a:effectLst/>
                <a:ea typeface="Arial" panose="020B0604020202020204" pitchFamily="34" charset="0"/>
                <a:cs typeface="Arial" panose="020B0604020202020204" pitchFamily="34" charset="0"/>
              </a:rPr>
              <a:t>from the rescheduling of expected repayment flows from the financial activity related to the  shareholders' loan granted by MISE to APL </a:t>
            </a:r>
            <a:r>
              <a:rPr lang="en-GB" sz="1000" b="0" i="0" u="none" dirty="0">
                <a:solidFill>
                  <a:schemeClr val="accent6">
                    <a:lumMod val="75000"/>
                    <a:lumOff val="25000"/>
                  </a:schemeClr>
                </a:solidFill>
              </a:rPr>
              <a:t>and extraordinary gain from the sale of </a:t>
            </a:r>
            <a:r>
              <a:rPr lang="en-GB" sz="1000" b="0" i="0" u="none" dirty="0" err="1">
                <a:solidFill>
                  <a:schemeClr val="accent6">
                    <a:lumMod val="75000"/>
                    <a:lumOff val="25000"/>
                  </a:schemeClr>
                </a:solidFill>
              </a:rPr>
              <a:t>Locoitalia</a:t>
            </a:r>
            <a:r>
              <a:rPr lang="en-GB" sz="1000" b="0" i="0" u="none" dirty="0">
                <a:solidFill>
                  <a:schemeClr val="accent6">
                    <a:lumMod val="75000"/>
                    <a:lumOff val="25000"/>
                  </a:schemeClr>
                </a:solidFill>
              </a:rPr>
              <a:t> for 1.1 </a:t>
            </a:r>
            <a:r>
              <a:rPr lang="en-GB" sz="1000" b="0" i="0" u="none" dirty="0" err="1">
                <a:solidFill>
                  <a:schemeClr val="accent6">
                    <a:lumMod val="75000"/>
                    <a:lumOff val="25000"/>
                  </a:schemeClr>
                </a:solidFill>
              </a:rPr>
              <a:t>mln</a:t>
            </a:r>
            <a:r>
              <a:rPr lang="en-GB" sz="1000" b="0" i="0" u="none" dirty="0">
                <a:solidFill>
                  <a:schemeClr val="accent6">
                    <a:lumMod val="75000"/>
                    <a:lumOff val="25000"/>
                  </a:schemeClr>
                </a:solidFill>
              </a:rPr>
              <a:t> euros</a:t>
            </a:r>
            <a:endParaRPr lang="it-IT" sz="1000" b="0" i="0" u="none" dirty="0">
              <a:solidFill>
                <a:schemeClr val="accent6">
                  <a:lumMod val="75000"/>
                  <a:lumOff val="25000"/>
                </a:schemeClr>
              </a:solidFill>
            </a:endParaRPr>
          </a:p>
        </p:txBody>
      </p:sp>
    </p:spTree>
    <p:extLst>
      <p:ext uri="{BB962C8B-B14F-4D97-AF65-F5344CB8AC3E}">
        <p14:creationId xmlns:p14="http://schemas.microsoft.com/office/powerpoint/2010/main" val="337197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7131EB3-0363-4A70-8602-2BC551AF4E43}"/>
              </a:ext>
            </a:extLst>
          </p:cNvPr>
          <p:cNvPicPr>
            <a:picLocks noChangeAspect="1"/>
          </p:cNvPicPr>
          <p:nvPr/>
        </p:nvPicPr>
        <p:blipFill>
          <a:blip r:embed="rId3"/>
          <a:stretch>
            <a:fillRect/>
          </a:stretch>
        </p:blipFill>
        <p:spPr>
          <a:xfrm>
            <a:off x="1847528" y="1177454"/>
            <a:ext cx="7123862" cy="4096985"/>
          </a:xfrm>
          <a:prstGeom prst="rect">
            <a:avLst/>
          </a:prstGeom>
        </p:spPr>
      </p:pic>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a:t>
            </a:r>
            <a:r>
              <a:rPr lang="en-GB" sz="2400" i="0" u="none" dirty="0">
                <a:solidFill>
                  <a:srgbClr val="005996"/>
                </a:solidFill>
              </a:rPr>
              <a:t> FY 2021 Capex analysis</a:t>
            </a:r>
            <a:endParaRPr lang="en-GB" sz="2400" i="0" u="none" baseline="30000" dirty="0">
              <a:solidFill>
                <a:srgbClr val="005996"/>
              </a:solidFill>
            </a:endParaRPr>
          </a:p>
        </p:txBody>
      </p:sp>
      <p:sp>
        <p:nvSpPr>
          <p:cNvPr id="70" name="Rectangle 123">
            <a:extLst>
              <a:ext uri="{FF2B5EF4-FFF2-40B4-BE49-F238E27FC236}">
                <a16:creationId xmlns:a16="http://schemas.microsoft.com/office/drawing/2014/main" id="{85C06422-C39D-4E2D-9108-52CF32ECDD3F}"/>
              </a:ext>
            </a:extLst>
          </p:cNvPr>
          <p:cNvSpPr/>
          <p:nvPr/>
        </p:nvSpPr>
        <p:spPr>
          <a:xfrm>
            <a:off x="356575" y="1119161"/>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13</a:t>
            </a:fld>
            <a:endParaRPr lang="it-IT" dirty="0"/>
          </a:p>
        </p:txBody>
      </p:sp>
      <p:grpSp>
        <p:nvGrpSpPr>
          <p:cNvPr id="5" name="Gruppo 4">
            <a:extLst>
              <a:ext uri="{FF2B5EF4-FFF2-40B4-BE49-F238E27FC236}">
                <a16:creationId xmlns:a16="http://schemas.microsoft.com/office/drawing/2014/main" id="{38A96C87-58CE-4FCE-AD87-968BBF8AFCD2}"/>
              </a:ext>
            </a:extLst>
          </p:cNvPr>
          <p:cNvGrpSpPr/>
          <p:nvPr/>
        </p:nvGrpSpPr>
        <p:grpSpPr>
          <a:xfrm>
            <a:off x="2450142" y="5329256"/>
            <a:ext cx="8636491" cy="764040"/>
            <a:chOff x="2450142" y="5329256"/>
            <a:chExt cx="8636491" cy="764040"/>
          </a:xfrm>
        </p:grpSpPr>
        <p:sp>
          <p:nvSpPr>
            <p:cNvPr id="15" name="Rettangolo 14">
              <a:extLst>
                <a:ext uri="{FF2B5EF4-FFF2-40B4-BE49-F238E27FC236}">
                  <a16:creationId xmlns:a16="http://schemas.microsoft.com/office/drawing/2014/main" id="{9E3A9D16-F92E-4723-B100-331114891DDD}"/>
                </a:ext>
              </a:extLst>
            </p:cNvPr>
            <p:cNvSpPr/>
            <p:nvPr/>
          </p:nvSpPr>
          <p:spPr>
            <a:xfrm>
              <a:off x="2693529" y="5870323"/>
              <a:ext cx="83809" cy="87878"/>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ttangolo 18">
              <a:extLst>
                <a:ext uri="{FF2B5EF4-FFF2-40B4-BE49-F238E27FC236}">
                  <a16:creationId xmlns:a16="http://schemas.microsoft.com/office/drawing/2014/main" id="{80D41625-DEFA-45E6-B27B-E8F57E875983}"/>
                </a:ext>
              </a:extLst>
            </p:cNvPr>
            <p:cNvSpPr/>
            <p:nvPr/>
          </p:nvSpPr>
          <p:spPr>
            <a:xfrm>
              <a:off x="5132027" y="5639397"/>
              <a:ext cx="83809" cy="87878"/>
            </a:xfrm>
            <a:prstGeom prst="rect">
              <a:avLst/>
            </a:prstGeom>
            <a:solidFill>
              <a:srgbClr val="67A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ttangolo 19">
              <a:extLst>
                <a:ext uri="{FF2B5EF4-FFF2-40B4-BE49-F238E27FC236}">
                  <a16:creationId xmlns:a16="http://schemas.microsoft.com/office/drawing/2014/main" id="{78C8D0B7-6F07-4509-B675-C71ED9DF19B2}"/>
                </a:ext>
              </a:extLst>
            </p:cNvPr>
            <p:cNvSpPr/>
            <p:nvPr/>
          </p:nvSpPr>
          <p:spPr>
            <a:xfrm>
              <a:off x="5132027" y="5870323"/>
              <a:ext cx="83809" cy="87878"/>
            </a:xfrm>
            <a:prstGeom prst="rect">
              <a:avLst/>
            </a:prstGeom>
            <a:solidFill>
              <a:srgbClr val="80C8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ttangolo 20">
              <a:extLst>
                <a:ext uri="{FF2B5EF4-FFF2-40B4-BE49-F238E27FC236}">
                  <a16:creationId xmlns:a16="http://schemas.microsoft.com/office/drawing/2014/main" id="{E74EECC7-894C-4E96-9F12-1BCE10DA729D}"/>
                </a:ext>
              </a:extLst>
            </p:cNvPr>
            <p:cNvSpPr/>
            <p:nvPr/>
          </p:nvSpPr>
          <p:spPr>
            <a:xfrm>
              <a:off x="2701569" y="5639397"/>
              <a:ext cx="83809" cy="87878"/>
            </a:xfrm>
            <a:prstGeom prst="rect">
              <a:avLst/>
            </a:prstGeom>
            <a:solidFill>
              <a:srgbClr val="0093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ttangolo 21">
              <a:extLst>
                <a:ext uri="{FF2B5EF4-FFF2-40B4-BE49-F238E27FC236}">
                  <a16:creationId xmlns:a16="http://schemas.microsoft.com/office/drawing/2014/main" id="{A60414F9-E576-4F7C-B592-3EA979C82762}"/>
                </a:ext>
              </a:extLst>
            </p:cNvPr>
            <p:cNvSpPr/>
            <p:nvPr/>
          </p:nvSpPr>
          <p:spPr>
            <a:xfrm>
              <a:off x="7176120" y="5639397"/>
              <a:ext cx="83809" cy="8787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ttangolo 22">
              <a:extLst>
                <a:ext uri="{FF2B5EF4-FFF2-40B4-BE49-F238E27FC236}">
                  <a16:creationId xmlns:a16="http://schemas.microsoft.com/office/drawing/2014/main" id="{4572A7F4-6CA8-49F1-A5C8-B23F7B37AF37}"/>
                </a:ext>
              </a:extLst>
            </p:cNvPr>
            <p:cNvSpPr/>
            <p:nvPr/>
          </p:nvSpPr>
          <p:spPr>
            <a:xfrm>
              <a:off x="7180421" y="5870323"/>
              <a:ext cx="83809" cy="87878"/>
            </a:xfrm>
            <a:prstGeom prst="rect">
              <a:avLst/>
            </a:prstGeom>
            <a:noFill/>
            <a:ln w="25400">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asellaDiTesto 16">
              <a:extLst>
                <a:ext uri="{FF2B5EF4-FFF2-40B4-BE49-F238E27FC236}">
                  <a16:creationId xmlns:a16="http://schemas.microsoft.com/office/drawing/2014/main" id="{4EE45FF1-8FCF-4921-8E58-862377E40D5E}"/>
                </a:ext>
              </a:extLst>
            </p:cNvPr>
            <p:cNvSpPr txBox="1"/>
            <p:nvPr/>
          </p:nvSpPr>
          <p:spPr>
            <a:xfrm>
              <a:off x="2743473" y="5572649"/>
              <a:ext cx="2346649" cy="216024"/>
            </a:xfrm>
            <a:prstGeom prst="rect">
              <a:avLst/>
            </a:prstGeom>
          </p:spPr>
          <p:txBody>
            <a:bodyPr wrap="square" rtlCol="0" anchor="ctr">
              <a:noAutofit/>
            </a:bodyPr>
            <a:lstStyle/>
            <a:p>
              <a:r>
                <a:rPr lang="en-GB" sz="1100" b="0" i="0" u="none" dirty="0">
                  <a:solidFill>
                    <a:schemeClr val="accent6">
                      <a:lumMod val="50000"/>
                      <a:lumOff val="50000"/>
                    </a:schemeClr>
                  </a:solidFill>
                  <a:latin typeface="+mn-lt"/>
                </a:rPr>
                <a:t>Railway infrastructure </a:t>
              </a:r>
            </a:p>
          </p:txBody>
        </p:sp>
        <p:sp>
          <p:nvSpPr>
            <p:cNvPr id="26" name="CasellaDiTesto 25">
              <a:extLst>
                <a:ext uri="{FF2B5EF4-FFF2-40B4-BE49-F238E27FC236}">
                  <a16:creationId xmlns:a16="http://schemas.microsoft.com/office/drawing/2014/main" id="{E60E1BB0-4D07-47BE-86FC-5ABBD7155804}"/>
                </a:ext>
              </a:extLst>
            </p:cNvPr>
            <p:cNvSpPr txBox="1"/>
            <p:nvPr/>
          </p:nvSpPr>
          <p:spPr>
            <a:xfrm>
              <a:off x="2750891" y="5805264"/>
              <a:ext cx="2346649" cy="216024"/>
            </a:xfrm>
            <a:prstGeom prst="rect">
              <a:avLst/>
            </a:prstGeom>
          </p:spPr>
          <p:txBody>
            <a:bodyPr wrap="square" rtlCol="0" anchor="ctr">
              <a:noAutofit/>
            </a:bodyPr>
            <a:lstStyle/>
            <a:p>
              <a:r>
                <a:rPr lang="en-GB" sz="1100" b="0" i="0" u="none">
                  <a:solidFill>
                    <a:schemeClr val="accent6">
                      <a:lumMod val="50000"/>
                      <a:lumOff val="50000"/>
                    </a:schemeClr>
                  </a:solidFill>
                  <a:latin typeface="+mn-lt"/>
                </a:rPr>
                <a:t>RoSCo &amp; Services</a:t>
              </a:r>
            </a:p>
          </p:txBody>
        </p:sp>
        <p:sp>
          <p:nvSpPr>
            <p:cNvPr id="27" name="CasellaDiTesto 26">
              <a:extLst>
                <a:ext uri="{FF2B5EF4-FFF2-40B4-BE49-F238E27FC236}">
                  <a16:creationId xmlns:a16="http://schemas.microsoft.com/office/drawing/2014/main" id="{22C9BFA1-CBE7-470E-A541-93850E672431}"/>
                </a:ext>
              </a:extLst>
            </p:cNvPr>
            <p:cNvSpPr txBox="1"/>
            <p:nvPr/>
          </p:nvSpPr>
          <p:spPr>
            <a:xfrm>
              <a:off x="5209415" y="5572649"/>
              <a:ext cx="2346649" cy="216024"/>
            </a:xfrm>
            <a:prstGeom prst="rect">
              <a:avLst/>
            </a:prstGeom>
          </p:spPr>
          <p:txBody>
            <a:bodyPr wrap="square" rtlCol="0" anchor="ctr">
              <a:noAutofit/>
            </a:bodyPr>
            <a:lstStyle/>
            <a:p>
              <a:r>
                <a:rPr lang="en-GB" sz="1100" b="0" i="0" u="none" dirty="0">
                  <a:solidFill>
                    <a:schemeClr val="accent6">
                      <a:lumMod val="50000"/>
                      <a:lumOff val="50000"/>
                    </a:schemeClr>
                  </a:solidFill>
                  <a:latin typeface="+mn-lt"/>
                </a:rPr>
                <a:t>Motorways</a:t>
              </a:r>
            </a:p>
          </p:txBody>
        </p:sp>
        <p:sp>
          <p:nvSpPr>
            <p:cNvPr id="28" name="CasellaDiTesto 27">
              <a:extLst>
                <a:ext uri="{FF2B5EF4-FFF2-40B4-BE49-F238E27FC236}">
                  <a16:creationId xmlns:a16="http://schemas.microsoft.com/office/drawing/2014/main" id="{39F44867-C067-41EA-9757-908AA5D8A53C}"/>
                </a:ext>
              </a:extLst>
            </p:cNvPr>
            <p:cNvSpPr txBox="1"/>
            <p:nvPr/>
          </p:nvSpPr>
          <p:spPr>
            <a:xfrm>
              <a:off x="5216832" y="5805264"/>
              <a:ext cx="2346649" cy="216024"/>
            </a:xfrm>
            <a:prstGeom prst="rect">
              <a:avLst/>
            </a:prstGeom>
          </p:spPr>
          <p:txBody>
            <a:bodyPr wrap="square" rtlCol="0" anchor="ctr">
              <a:noAutofit/>
            </a:bodyPr>
            <a:lstStyle/>
            <a:p>
              <a:r>
                <a:rPr lang="en-GB" sz="1100" b="0" i="0" u="none">
                  <a:solidFill>
                    <a:schemeClr val="accent6">
                      <a:lumMod val="50000"/>
                      <a:lumOff val="50000"/>
                    </a:schemeClr>
                  </a:solidFill>
                  <a:latin typeface="+mn-lt"/>
                </a:rPr>
                <a:t>Road transport mobility</a:t>
              </a:r>
            </a:p>
          </p:txBody>
        </p:sp>
        <p:sp>
          <p:nvSpPr>
            <p:cNvPr id="29" name="CasellaDiTesto 28">
              <a:extLst>
                <a:ext uri="{FF2B5EF4-FFF2-40B4-BE49-F238E27FC236}">
                  <a16:creationId xmlns:a16="http://schemas.microsoft.com/office/drawing/2014/main" id="{EFE2C3DF-B566-4523-922B-015C12A1D374}"/>
                </a:ext>
              </a:extLst>
            </p:cNvPr>
            <p:cNvSpPr txBox="1"/>
            <p:nvPr/>
          </p:nvSpPr>
          <p:spPr>
            <a:xfrm>
              <a:off x="7287279" y="5589240"/>
              <a:ext cx="3799354" cy="216024"/>
            </a:xfrm>
            <a:prstGeom prst="rect">
              <a:avLst/>
            </a:prstGeom>
          </p:spPr>
          <p:txBody>
            <a:bodyPr wrap="square" rtlCol="0" anchor="ctr">
              <a:noAutofit/>
            </a:bodyPr>
            <a:lstStyle/>
            <a:p>
              <a:r>
                <a:rPr lang="en-GB" sz="1100" b="0" i="0" u="none" dirty="0">
                  <a:solidFill>
                    <a:schemeClr val="accent6">
                      <a:lumMod val="50000"/>
                      <a:lumOff val="50000"/>
                    </a:schemeClr>
                  </a:solidFill>
                  <a:latin typeface="+mn-lt"/>
                </a:rPr>
                <a:t>Railway infrastructure capex financed by </a:t>
              </a:r>
              <a:r>
                <a:rPr lang="en-GB" sz="1100" b="0" i="0" u="none" dirty="0" err="1">
                  <a:solidFill>
                    <a:schemeClr val="accent6">
                      <a:lumMod val="50000"/>
                      <a:lumOff val="50000"/>
                    </a:schemeClr>
                  </a:solidFill>
                  <a:latin typeface="+mn-lt"/>
                </a:rPr>
                <a:t>Regione</a:t>
              </a:r>
              <a:r>
                <a:rPr lang="en-GB" sz="1100" b="0" i="0" u="none" dirty="0">
                  <a:solidFill>
                    <a:schemeClr val="accent6">
                      <a:lumMod val="50000"/>
                      <a:lumOff val="50000"/>
                    </a:schemeClr>
                  </a:solidFill>
                  <a:latin typeface="+mn-lt"/>
                </a:rPr>
                <a:t> </a:t>
              </a:r>
              <a:r>
                <a:rPr lang="en-GB" sz="1100" b="0" i="0" u="none" dirty="0" err="1">
                  <a:solidFill>
                    <a:schemeClr val="accent6">
                      <a:lumMod val="50000"/>
                      <a:lumOff val="50000"/>
                    </a:schemeClr>
                  </a:solidFill>
                  <a:latin typeface="+mn-lt"/>
                </a:rPr>
                <a:t>Lombardia</a:t>
              </a:r>
              <a:endParaRPr lang="en-GB" sz="1100" b="0" i="0" u="none" dirty="0">
                <a:solidFill>
                  <a:schemeClr val="accent6">
                    <a:lumMod val="50000"/>
                    <a:lumOff val="50000"/>
                  </a:schemeClr>
                </a:solidFill>
                <a:latin typeface="+mn-lt"/>
              </a:endParaRPr>
            </a:p>
          </p:txBody>
        </p:sp>
        <p:sp>
          <p:nvSpPr>
            <p:cNvPr id="31" name="CasellaDiTesto 30">
              <a:extLst>
                <a:ext uri="{FF2B5EF4-FFF2-40B4-BE49-F238E27FC236}">
                  <a16:creationId xmlns:a16="http://schemas.microsoft.com/office/drawing/2014/main" id="{7B4A1A73-3732-4F2E-908C-0BB8C520421F}"/>
                </a:ext>
              </a:extLst>
            </p:cNvPr>
            <p:cNvSpPr txBox="1"/>
            <p:nvPr/>
          </p:nvSpPr>
          <p:spPr>
            <a:xfrm>
              <a:off x="7287277" y="5815924"/>
              <a:ext cx="3799354" cy="216024"/>
            </a:xfrm>
            <a:prstGeom prst="rect">
              <a:avLst/>
            </a:prstGeom>
          </p:spPr>
          <p:txBody>
            <a:bodyPr wrap="square" rtlCol="0" anchor="ctr">
              <a:noAutofit/>
            </a:bodyPr>
            <a:lstStyle/>
            <a:p>
              <a:r>
                <a:rPr lang="en-GB" sz="1100" b="0" i="0" u="none" dirty="0">
                  <a:solidFill>
                    <a:schemeClr val="accent6">
                      <a:lumMod val="50000"/>
                      <a:lumOff val="50000"/>
                    </a:schemeClr>
                  </a:solidFill>
                  <a:latin typeface="+mn-lt"/>
                </a:rPr>
                <a:t>Rolling stock capex financed by </a:t>
              </a:r>
              <a:r>
                <a:rPr lang="en-GB" sz="1100" b="0" i="0" u="none" dirty="0" err="1">
                  <a:solidFill>
                    <a:schemeClr val="accent6">
                      <a:lumMod val="50000"/>
                      <a:lumOff val="50000"/>
                    </a:schemeClr>
                  </a:solidFill>
                  <a:latin typeface="+mn-lt"/>
                </a:rPr>
                <a:t>Regione</a:t>
              </a:r>
              <a:r>
                <a:rPr lang="en-GB" sz="1100" b="0" i="0" u="none" dirty="0">
                  <a:solidFill>
                    <a:schemeClr val="accent6">
                      <a:lumMod val="50000"/>
                      <a:lumOff val="50000"/>
                    </a:schemeClr>
                  </a:solidFill>
                  <a:latin typeface="+mn-lt"/>
                </a:rPr>
                <a:t> </a:t>
              </a:r>
              <a:r>
                <a:rPr lang="en-GB" sz="1100" b="0" i="0" u="none" dirty="0" err="1">
                  <a:solidFill>
                    <a:schemeClr val="accent6">
                      <a:lumMod val="50000"/>
                      <a:lumOff val="50000"/>
                    </a:schemeClr>
                  </a:solidFill>
                  <a:latin typeface="+mn-lt"/>
                </a:rPr>
                <a:t>Lombardia</a:t>
              </a:r>
              <a:endParaRPr lang="en-GB" sz="1100" b="0" i="0" u="none" dirty="0">
                <a:solidFill>
                  <a:schemeClr val="accent6">
                    <a:lumMod val="50000"/>
                    <a:lumOff val="50000"/>
                  </a:schemeClr>
                </a:solidFill>
                <a:latin typeface="+mn-lt"/>
              </a:endParaRPr>
            </a:p>
          </p:txBody>
        </p:sp>
        <p:sp>
          <p:nvSpPr>
            <p:cNvPr id="18" name="Rettangolo 17">
              <a:extLst>
                <a:ext uri="{FF2B5EF4-FFF2-40B4-BE49-F238E27FC236}">
                  <a16:creationId xmlns:a16="http://schemas.microsoft.com/office/drawing/2014/main" id="{97AFEB2A-C4A4-4532-99A7-55693CD78550}"/>
                </a:ext>
              </a:extLst>
            </p:cNvPr>
            <p:cNvSpPr/>
            <p:nvPr/>
          </p:nvSpPr>
          <p:spPr>
            <a:xfrm>
              <a:off x="2450142" y="5422646"/>
              <a:ext cx="4509954" cy="67065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CasellaDiTesto 23">
              <a:extLst>
                <a:ext uri="{FF2B5EF4-FFF2-40B4-BE49-F238E27FC236}">
                  <a16:creationId xmlns:a16="http://schemas.microsoft.com/office/drawing/2014/main" id="{128055CD-5F25-4E6E-9859-EA19DEADB581}"/>
                </a:ext>
              </a:extLst>
            </p:cNvPr>
            <p:cNvSpPr txBox="1"/>
            <p:nvPr/>
          </p:nvSpPr>
          <p:spPr>
            <a:xfrm>
              <a:off x="3787928" y="5329256"/>
              <a:ext cx="2346649" cy="216024"/>
            </a:xfrm>
            <a:prstGeom prst="rect">
              <a:avLst/>
            </a:prstGeom>
            <a:solidFill>
              <a:schemeClr val="bg1"/>
            </a:solidFill>
          </p:spPr>
          <p:txBody>
            <a:bodyPr wrap="square" rtlCol="0" anchor="ctr">
              <a:noAutofit/>
            </a:bodyPr>
            <a:lstStyle/>
            <a:p>
              <a:pPr algn="ctr"/>
              <a:r>
                <a:rPr lang="en-GB" sz="1100" i="0" u="none" dirty="0">
                  <a:solidFill>
                    <a:schemeClr val="tx1"/>
                  </a:solidFill>
                  <a:latin typeface="+mn-lt"/>
                </a:rPr>
                <a:t>Capex financed by FNM Group</a:t>
              </a:r>
            </a:p>
          </p:txBody>
        </p:sp>
      </p:grpSp>
      <p:sp>
        <p:nvSpPr>
          <p:cNvPr id="25" name="CasellaDiTesto 24">
            <a:extLst>
              <a:ext uri="{FF2B5EF4-FFF2-40B4-BE49-F238E27FC236}">
                <a16:creationId xmlns:a16="http://schemas.microsoft.com/office/drawing/2014/main" id="{FE0CB398-F558-47CE-A70D-13152E526769}"/>
              </a:ext>
            </a:extLst>
          </p:cNvPr>
          <p:cNvSpPr txBox="1"/>
          <p:nvPr/>
        </p:nvSpPr>
        <p:spPr>
          <a:xfrm>
            <a:off x="3672710" y="1275315"/>
            <a:ext cx="535784" cy="173076"/>
          </a:xfrm>
          <a:prstGeom prst="rect">
            <a:avLst/>
          </a:prstGeom>
        </p:spPr>
        <p:txBody>
          <a:bodyPr wrap="square" rtlCol="0" anchor="ctr">
            <a:noAutofit/>
          </a:bodyPr>
          <a:lstStyle/>
          <a:p>
            <a:pPr algn="ctr"/>
            <a:r>
              <a:rPr lang="it-IT" sz="1100" i="0" u="none" dirty="0">
                <a:solidFill>
                  <a:schemeClr val="accent6">
                    <a:lumMod val="50000"/>
                    <a:lumOff val="50000"/>
                  </a:schemeClr>
                </a:solidFill>
                <a:latin typeface="+mn-lt"/>
              </a:rPr>
              <a:t>417.9</a:t>
            </a:r>
          </a:p>
        </p:txBody>
      </p:sp>
      <p:sp>
        <p:nvSpPr>
          <p:cNvPr id="37" name="CasellaDiTesto 36">
            <a:extLst>
              <a:ext uri="{FF2B5EF4-FFF2-40B4-BE49-F238E27FC236}">
                <a16:creationId xmlns:a16="http://schemas.microsoft.com/office/drawing/2014/main" id="{E74228B1-6DC8-4805-8432-1F925057E2B3}"/>
              </a:ext>
            </a:extLst>
          </p:cNvPr>
          <p:cNvSpPr txBox="1"/>
          <p:nvPr/>
        </p:nvSpPr>
        <p:spPr>
          <a:xfrm>
            <a:off x="6928368" y="2678917"/>
            <a:ext cx="535784" cy="173076"/>
          </a:xfrm>
          <a:prstGeom prst="rect">
            <a:avLst/>
          </a:prstGeom>
        </p:spPr>
        <p:txBody>
          <a:bodyPr wrap="square" rtlCol="0" anchor="ctr">
            <a:noAutofit/>
          </a:bodyPr>
          <a:lstStyle/>
          <a:p>
            <a:pPr algn="ctr"/>
            <a:r>
              <a:rPr lang="it-IT" sz="1100" i="0" u="none" dirty="0">
                <a:solidFill>
                  <a:schemeClr val="accent6">
                    <a:lumMod val="50000"/>
                    <a:lumOff val="50000"/>
                  </a:schemeClr>
                </a:solidFill>
                <a:latin typeface="+mn-lt"/>
              </a:rPr>
              <a:t>218.2</a:t>
            </a:r>
          </a:p>
        </p:txBody>
      </p:sp>
      <p:sp>
        <p:nvSpPr>
          <p:cNvPr id="42" name="CasellaDiTesto 41">
            <a:extLst>
              <a:ext uri="{FF2B5EF4-FFF2-40B4-BE49-F238E27FC236}">
                <a16:creationId xmlns:a16="http://schemas.microsoft.com/office/drawing/2014/main" id="{1B6F8C6F-2970-453C-9436-43048524194B}"/>
              </a:ext>
            </a:extLst>
          </p:cNvPr>
          <p:cNvSpPr txBox="1"/>
          <p:nvPr/>
        </p:nvSpPr>
        <p:spPr>
          <a:xfrm>
            <a:off x="8338680" y="3941848"/>
            <a:ext cx="1187503" cy="283688"/>
          </a:xfrm>
          <a:prstGeom prst="rect">
            <a:avLst/>
          </a:prstGeom>
        </p:spPr>
        <p:txBody>
          <a:bodyPr wrap="square" rtlCol="0" anchor="ctr">
            <a:noAutofit/>
          </a:bodyPr>
          <a:lstStyle/>
          <a:p>
            <a:pPr algn="ctr"/>
            <a:r>
              <a:rPr lang="it-IT" sz="1100" i="0" u="none" dirty="0">
                <a:solidFill>
                  <a:schemeClr val="accent6">
                    <a:lumMod val="50000"/>
                    <a:lumOff val="50000"/>
                  </a:schemeClr>
                </a:solidFill>
                <a:latin typeface="+mn-lt"/>
              </a:rPr>
              <a:t>106.0 mln in cash flow</a:t>
            </a:r>
          </a:p>
        </p:txBody>
      </p:sp>
      <p:sp>
        <p:nvSpPr>
          <p:cNvPr id="43" name="CasellaDiTesto 42">
            <a:extLst>
              <a:ext uri="{FF2B5EF4-FFF2-40B4-BE49-F238E27FC236}">
                <a16:creationId xmlns:a16="http://schemas.microsoft.com/office/drawing/2014/main" id="{EB3ED80A-A212-465C-A53D-304899EF04BB}"/>
              </a:ext>
            </a:extLst>
          </p:cNvPr>
          <p:cNvSpPr txBox="1"/>
          <p:nvPr/>
        </p:nvSpPr>
        <p:spPr>
          <a:xfrm>
            <a:off x="8275353" y="4547629"/>
            <a:ext cx="1346004" cy="173076"/>
          </a:xfrm>
          <a:prstGeom prst="rect">
            <a:avLst/>
          </a:prstGeom>
        </p:spPr>
        <p:txBody>
          <a:bodyPr wrap="square" rtlCol="0" anchor="ctr">
            <a:noAutofit/>
          </a:bodyPr>
          <a:lstStyle/>
          <a:p>
            <a:pPr algn="ctr"/>
            <a:r>
              <a:rPr lang="it-IT" sz="1100" i="0" u="none" dirty="0">
                <a:solidFill>
                  <a:srgbClr val="0065A3"/>
                </a:solidFill>
                <a:latin typeface="+mn-lt"/>
              </a:rPr>
              <a:t>o/w 96.4 mln </a:t>
            </a:r>
            <a:r>
              <a:rPr lang="it-IT" sz="1100" i="0" u="none" dirty="0" err="1">
                <a:solidFill>
                  <a:srgbClr val="0065A3"/>
                </a:solidFill>
                <a:latin typeface="+mn-lt"/>
              </a:rPr>
              <a:t>financed</a:t>
            </a:r>
            <a:r>
              <a:rPr lang="it-IT" sz="1100" i="0" u="none" dirty="0">
                <a:solidFill>
                  <a:srgbClr val="0065A3"/>
                </a:solidFill>
                <a:latin typeface="+mn-lt"/>
              </a:rPr>
              <a:t> by FNM Group</a:t>
            </a:r>
          </a:p>
        </p:txBody>
      </p:sp>
      <p:sp>
        <p:nvSpPr>
          <p:cNvPr id="33" name="Parentesi quadra chiusa 32">
            <a:extLst>
              <a:ext uri="{FF2B5EF4-FFF2-40B4-BE49-F238E27FC236}">
                <a16:creationId xmlns:a16="http://schemas.microsoft.com/office/drawing/2014/main" id="{F3CE52A3-C693-46D7-A47B-49B4E979283B}"/>
              </a:ext>
            </a:extLst>
          </p:cNvPr>
          <p:cNvSpPr/>
          <p:nvPr/>
        </p:nvSpPr>
        <p:spPr>
          <a:xfrm>
            <a:off x="8040216" y="4225536"/>
            <a:ext cx="55158" cy="697388"/>
          </a:xfrm>
          <a:prstGeom prst="rightBracket">
            <a:avLst/>
          </a:prstGeom>
          <a:ln w="19050">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5" name="Parentesi quadra chiusa 44">
            <a:extLst>
              <a:ext uri="{FF2B5EF4-FFF2-40B4-BE49-F238E27FC236}">
                <a16:creationId xmlns:a16="http://schemas.microsoft.com/office/drawing/2014/main" id="{DC312CB3-631B-4DFE-8779-0656FF7092A4}"/>
              </a:ext>
            </a:extLst>
          </p:cNvPr>
          <p:cNvSpPr/>
          <p:nvPr/>
        </p:nvSpPr>
        <p:spPr>
          <a:xfrm>
            <a:off x="8229633" y="3941848"/>
            <a:ext cx="45719" cy="988809"/>
          </a:xfrm>
          <a:prstGeom prst="rightBracket">
            <a:avLst/>
          </a:prstGeom>
          <a:ln w="19050">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1" name="CasellaDiTesto 50">
            <a:extLst>
              <a:ext uri="{FF2B5EF4-FFF2-40B4-BE49-F238E27FC236}">
                <a16:creationId xmlns:a16="http://schemas.microsoft.com/office/drawing/2014/main" id="{80FB13DF-A3FB-4296-AC0A-CF38347CDD6A}"/>
              </a:ext>
            </a:extLst>
          </p:cNvPr>
          <p:cNvSpPr txBox="1"/>
          <p:nvPr/>
        </p:nvSpPr>
        <p:spPr>
          <a:xfrm>
            <a:off x="4769114" y="4087241"/>
            <a:ext cx="534798" cy="173076"/>
          </a:xfrm>
          <a:prstGeom prst="rect">
            <a:avLst/>
          </a:prstGeom>
        </p:spPr>
        <p:txBody>
          <a:bodyPr wrap="square" rtlCol="0" anchor="ctr">
            <a:noAutofit/>
          </a:bodyPr>
          <a:lstStyle/>
          <a:p>
            <a:pPr algn="ctr"/>
            <a:r>
              <a:rPr lang="it-IT" sz="1100" i="0" u="none" dirty="0">
                <a:solidFill>
                  <a:srgbClr val="0065A3"/>
                </a:solidFill>
                <a:latin typeface="+mn-lt"/>
              </a:rPr>
              <a:t>99.1</a:t>
            </a:r>
          </a:p>
        </p:txBody>
      </p:sp>
      <p:sp>
        <p:nvSpPr>
          <p:cNvPr id="30" name="Segnaposto testo 3">
            <a:extLst>
              <a:ext uri="{FF2B5EF4-FFF2-40B4-BE49-F238E27FC236}">
                <a16:creationId xmlns:a16="http://schemas.microsoft.com/office/drawing/2014/main" id="{98FDD373-B78D-459A-90AC-5FA6510F315E}"/>
              </a:ext>
            </a:extLst>
          </p:cNvPr>
          <p:cNvSpPr txBox="1">
            <a:spLocks/>
          </p:cNvSpPr>
          <p:nvPr/>
        </p:nvSpPr>
        <p:spPr>
          <a:xfrm>
            <a:off x="382702" y="738349"/>
            <a:ext cx="9431338" cy="359261"/>
          </a:xfrm>
          <a:prstGeom prst="rect">
            <a:avLst/>
          </a:prstGeom>
          <a:solidFill>
            <a:schemeClr val="bg1"/>
          </a:solid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FY 2021 capex mainly related to the purchase of new rolling stock and motorway infrastructure</a:t>
            </a:r>
          </a:p>
        </p:txBody>
      </p:sp>
    </p:spTree>
    <p:extLst>
      <p:ext uri="{BB962C8B-B14F-4D97-AF65-F5344CB8AC3E}">
        <p14:creationId xmlns:p14="http://schemas.microsoft.com/office/powerpoint/2010/main" val="218504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07053B4-BE16-4C1D-A3DD-A961F549A1A7}"/>
              </a:ext>
            </a:extLst>
          </p:cNvPr>
          <p:cNvPicPr>
            <a:picLocks noChangeAspect="1"/>
          </p:cNvPicPr>
          <p:nvPr/>
        </p:nvPicPr>
        <p:blipFill>
          <a:blip r:embed="rId3"/>
          <a:stretch>
            <a:fillRect/>
          </a:stretch>
        </p:blipFill>
        <p:spPr>
          <a:xfrm>
            <a:off x="839416" y="1312707"/>
            <a:ext cx="10521363" cy="4986960"/>
          </a:xfrm>
          <a:prstGeom prst="rect">
            <a:avLst/>
          </a:prstGeom>
        </p:spPr>
      </p:pic>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a:solidFill>
                  <a:srgbClr val="005996"/>
                </a:solidFill>
              </a:rPr>
              <a:t>FNM Group</a:t>
            </a:r>
            <a:r>
              <a:rPr lang="en-GB" sz="2400" i="0" u="none">
                <a:solidFill>
                  <a:schemeClr val="bg2"/>
                </a:solidFill>
              </a:rPr>
              <a:t>|</a:t>
            </a:r>
            <a:r>
              <a:rPr lang="en-GB" sz="2400" i="0" u="none"/>
              <a:t> Consolidated Cash Flow</a:t>
            </a:r>
            <a:endParaRPr lang="en-GB" sz="2400" i="0" u="none">
              <a:solidFill>
                <a:srgbClr val="005996"/>
              </a:solidFill>
            </a:endParaRPr>
          </a:p>
        </p:txBody>
      </p:sp>
      <p:sp>
        <p:nvSpPr>
          <p:cNvPr id="27" name="Rettangolo 26">
            <a:extLst>
              <a:ext uri="{FF2B5EF4-FFF2-40B4-BE49-F238E27FC236}">
                <a16:creationId xmlns:a16="http://schemas.microsoft.com/office/drawing/2014/main" id="{9DE184E6-7AAD-41DA-BBE1-93F743DDDCE1}"/>
              </a:ext>
            </a:extLst>
          </p:cNvPr>
          <p:cNvSpPr/>
          <p:nvPr/>
        </p:nvSpPr>
        <p:spPr>
          <a:xfrm>
            <a:off x="4540632" y="1384826"/>
            <a:ext cx="835288" cy="307777"/>
          </a:xfrm>
          <a:prstGeom prst="rect">
            <a:avLst/>
          </a:prstGeom>
          <a:solidFill>
            <a:schemeClr val="bg1"/>
          </a:solidFill>
        </p:spPr>
        <p:txBody>
          <a:bodyPr wrap="none" rtlCol="0" anchor="ctr">
            <a:noAutofit/>
          </a:bodyPr>
          <a:lstStyle/>
          <a:p>
            <a:pPr algn="ctr"/>
            <a:r>
              <a:rPr lang="it-IT" sz="1100" b="0" i="0" u="none" dirty="0">
                <a:solidFill>
                  <a:srgbClr val="575756"/>
                </a:solidFill>
                <a:latin typeface="+mn-lt"/>
                <a:cs typeface="Arial" charset="0"/>
              </a:rPr>
              <a:t>Taxes</a:t>
            </a:r>
          </a:p>
        </p:txBody>
      </p:sp>
      <p:sp>
        <p:nvSpPr>
          <p:cNvPr id="53" name="CasellaDiTesto 52">
            <a:extLst>
              <a:ext uri="{FF2B5EF4-FFF2-40B4-BE49-F238E27FC236}">
                <a16:creationId xmlns:a16="http://schemas.microsoft.com/office/drawing/2014/main" id="{C85B99F1-2D7F-4B3A-A235-B109022E973A}"/>
              </a:ext>
            </a:extLst>
          </p:cNvPr>
          <p:cNvSpPr txBox="1"/>
          <p:nvPr/>
        </p:nvSpPr>
        <p:spPr>
          <a:xfrm>
            <a:off x="1010644" y="1418931"/>
            <a:ext cx="1052908" cy="307775"/>
          </a:xfrm>
          <a:prstGeom prst="rect">
            <a:avLst/>
          </a:prstGeom>
          <a:solidFill>
            <a:schemeClr val="bg1"/>
          </a:solidFill>
        </p:spPr>
        <p:txBody>
          <a:bodyPr wrap="none" rtlCol="0" anchor="ctr">
            <a:noAutofit/>
          </a:bodyPr>
          <a:lstStyle/>
          <a:p>
            <a:pPr algn="ctr"/>
            <a:r>
              <a:rPr lang="en-GB" sz="1100" b="0" i="0" u="none" dirty="0">
                <a:solidFill>
                  <a:srgbClr val="575756"/>
                </a:solidFill>
                <a:latin typeface="+mn-lt"/>
              </a:rPr>
              <a:t>Reported EBITDA</a:t>
            </a:r>
          </a:p>
        </p:txBody>
      </p:sp>
      <p:sp>
        <p:nvSpPr>
          <p:cNvPr id="54" name="CasellaDiTesto 53">
            <a:extLst>
              <a:ext uri="{FF2B5EF4-FFF2-40B4-BE49-F238E27FC236}">
                <a16:creationId xmlns:a16="http://schemas.microsoft.com/office/drawing/2014/main" id="{7DF15AB2-A415-44DB-B2A5-C54B6608B6DA}"/>
              </a:ext>
            </a:extLst>
          </p:cNvPr>
          <p:cNvSpPr txBox="1"/>
          <p:nvPr/>
        </p:nvSpPr>
        <p:spPr>
          <a:xfrm>
            <a:off x="2098959" y="1322518"/>
            <a:ext cx="1293452" cy="307775"/>
          </a:xfrm>
          <a:prstGeom prst="rect">
            <a:avLst/>
          </a:prstGeom>
          <a:solidFill>
            <a:schemeClr val="bg1"/>
          </a:solidFill>
        </p:spPr>
        <p:txBody>
          <a:bodyPr wrap="square" rtlCol="0" anchor="ctr">
            <a:noAutofit/>
          </a:bodyPr>
          <a:lstStyle>
            <a:defPPr>
              <a:defRPr lang="it-IT"/>
            </a:defPPr>
            <a:lvl1pPr algn="ctr">
              <a:defRPr sz="1100" b="0" i="0" u="none">
                <a:solidFill>
                  <a:srgbClr val="575756"/>
                </a:solidFill>
                <a:latin typeface="+mn-lt"/>
              </a:defRPr>
            </a:lvl1pPr>
          </a:lstStyle>
          <a:p>
            <a:endParaRPr lang="en-GB" dirty="0"/>
          </a:p>
          <a:p>
            <a:r>
              <a:rPr lang="en-GB" dirty="0"/>
              <a:t>Changes in NWC</a:t>
            </a:r>
          </a:p>
        </p:txBody>
      </p:sp>
      <p:sp>
        <p:nvSpPr>
          <p:cNvPr id="56" name="CasellaDiTesto 55">
            <a:extLst>
              <a:ext uri="{FF2B5EF4-FFF2-40B4-BE49-F238E27FC236}">
                <a16:creationId xmlns:a16="http://schemas.microsoft.com/office/drawing/2014/main" id="{2C0E3242-907A-44DA-9826-D3677F61246B}"/>
              </a:ext>
            </a:extLst>
          </p:cNvPr>
          <p:cNvSpPr txBox="1"/>
          <p:nvPr/>
        </p:nvSpPr>
        <p:spPr>
          <a:xfrm>
            <a:off x="3236959" y="1422647"/>
            <a:ext cx="1136321" cy="307775"/>
          </a:xfrm>
          <a:prstGeom prst="rect">
            <a:avLst/>
          </a:prstGeom>
          <a:solidFill>
            <a:schemeClr val="bg1"/>
          </a:solidFill>
        </p:spPr>
        <p:txBody>
          <a:bodyPr wrap="square" rtlCol="0" anchor="ctr">
            <a:noAutofit/>
          </a:bodyPr>
          <a:lstStyle/>
          <a:p>
            <a:pPr algn="ctr"/>
            <a:r>
              <a:rPr lang="en-GB" sz="1100" b="0" i="0" u="none" dirty="0">
                <a:solidFill>
                  <a:srgbClr val="575756"/>
                </a:solidFill>
                <a:latin typeface="+mn-lt"/>
              </a:rPr>
              <a:t>Financial expenses</a:t>
            </a:r>
          </a:p>
        </p:txBody>
      </p:sp>
      <p:sp>
        <p:nvSpPr>
          <p:cNvPr id="61" name="CasellaDiTesto 60">
            <a:extLst>
              <a:ext uri="{FF2B5EF4-FFF2-40B4-BE49-F238E27FC236}">
                <a16:creationId xmlns:a16="http://schemas.microsoft.com/office/drawing/2014/main" id="{4934C7B5-AE5A-43D4-85A7-1965CB4FDCAF}"/>
              </a:ext>
            </a:extLst>
          </p:cNvPr>
          <p:cNvSpPr txBox="1"/>
          <p:nvPr/>
        </p:nvSpPr>
        <p:spPr>
          <a:xfrm>
            <a:off x="5443270" y="1314323"/>
            <a:ext cx="1372810" cy="524423"/>
          </a:xfrm>
          <a:prstGeom prst="rect">
            <a:avLst/>
          </a:prstGeom>
          <a:solidFill>
            <a:schemeClr val="bg1"/>
          </a:solidFill>
        </p:spPr>
        <p:txBody>
          <a:bodyPr wrap="square" rtlCol="0" anchor="ctr">
            <a:noAutofit/>
          </a:bodyPr>
          <a:lstStyle/>
          <a:p>
            <a:pPr algn="ctr"/>
            <a:r>
              <a:rPr lang="en-GB" sz="1100" b="0" i="0" u="none" dirty="0">
                <a:solidFill>
                  <a:srgbClr val="575756"/>
                </a:solidFill>
                <a:latin typeface="+mn-lt"/>
              </a:rPr>
              <a:t>Investments paid (net of contributions)</a:t>
            </a:r>
          </a:p>
        </p:txBody>
      </p:sp>
      <p:sp>
        <p:nvSpPr>
          <p:cNvPr id="65" name="Rettangolo 64">
            <a:extLst>
              <a:ext uri="{FF2B5EF4-FFF2-40B4-BE49-F238E27FC236}">
                <a16:creationId xmlns:a16="http://schemas.microsoft.com/office/drawing/2014/main" id="{47821F50-0F3C-438C-8841-6E226E912ADF}"/>
              </a:ext>
            </a:extLst>
          </p:cNvPr>
          <p:cNvSpPr/>
          <p:nvPr/>
        </p:nvSpPr>
        <p:spPr>
          <a:xfrm>
            <a:off x="8324285" y="1741114"/>
            <a:ext cx="987924" cy="307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524E1BF8-39EA-46BB-B4E8-FC13611042D7}"/>
              </a:ext>
            </a:extLst>
          </p:cNvPr>
          <p:cNvSpPr/>
          <p:nvPr/>
        </p:nvSpPr>
        <p:spPr>
          <a:xfrm>
            <a:off x="10702522" y="1668398"/>
            <a:ext cx="987924" cy="307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 name="Gruppo 3">
            <a:extLst>
              <a:ext uri="{FF2B5EF4-FFF2-40B4-BE49-F238E27FC236}">
                <a16:creationId xmlns:a16="http://schemas.microsoft.com/office/drawing/2014/main" id="{112CE07D-E3CD-4276-BC38-126800E56298}"/>
              </a:ext>
            </a:extLst>
          </p:cNvPr>
          <p:cNvGrpSpPr/>
          <p:nvPr/>
        </p:nvGrpSpPr>
        <p:grpSpPr>
          <a:xfrm>
            <a:off x="1127451" y="4802477"/>
            <a:ext cx="4365973" cy="432048"/>
            <a:chOff x="2207568" y="5109024"/>
            <a:chExt cx="2736306" cy="432048"/>
          </a:xfrm>
        </p:grpSpPr>
        <p:cxnSp>
          <p:nvCxnSpPr>
            <p:cNvPr id="136" name="Connettore 1 6">
              <a:extLst>
                <a:ext uri="{FF2B5EF4-FFF2-40B4-BE49-F238E27FC236}">
                  <a16:creationId xmlns:a16="http://schemas.microsoft.com/office/drawing/2014/main" id="{65BA3277-BE77-48D9-9E71-0A8A568F8D79}"/>
                </a:ext>
              </a:extLst>
            </p:cNvPr>
            <p:cNvCxnSpPr>
              <a:cxnSpLocks/>
            </p:cNvCxnSpPr>
            <p:nvPr/>
          </p:nvCxnSpPr>
          <p:spPr>
            <a:xfrm flipH="1" flipV="1">
              <a:off x="4943872" y="5254357"/>
              <a:ext cx="2" cy="70691"/>
            </a:xfrm>
            <a:prstGeom prst="line">
              <a:avLst/>
            </a:prstGeom>
            <a:noFill/>
            <a:ln w="12700" cap="flat">
              <a:solidFill>
                <a:srgbClr val="585856"/>
              </a:solidFill>
              <a:prstDash val="solid"/>
              <a:miter lim="400000"/>
            </a:ln>
            <a:effectLst/>
            <a:sp3d/>
          </p:spPr>
        </p:cxnSp>
        <p:cxnSp>
          <p:nvCxnSpPr>
            <p:cNvPr id="137" name="Connettore 1 7">
              <a:extLst>
                <a:ext uri="{FF2B5EF4-FFF2-40B4-BE49-F238E27FC236}">
                  <a16:creationId xmlns:a16="http://schemas.microsoft.com/office/drawing/2014/main" id="{E44983A1-D027-43D7-AF6F-F28B06D88AE4}"/>
                </a:ext>
              </a:extLst>
            </p:cNvPr>
            <p:cNvCxnSpPr/>
            <p:nvPr/>
          </p:nvCxnSpPr>
          <p:spPr>
            <a:xfrm rot="5400000" flipH="1" flipV="1">
              <a:off x="2176972" y="5288097"/>
              <a:ext cx="70691" cy="0"/>
            </a:xfrm>
            <a:prstGeom prst="line">
              <a:avLst/>
            </a:prstGeom>
            <a:noFill/>
            <a:ln w="12700" cap="flat">
              <a:solidFill>
                <a:srgbClr val="585856"/>
              </a:solidFill>
              <a:prstDash val="solid"/>
              <a:miter lim="400000"/>
            </a:ln>
            <a:effectLst/>
            <a:sp3d/>
          </p:spPr>
        </p:cxnSp>
        <p:cxnSp>
          <p:nvCxnSpPr>
            <p:cNvPr id="135" name="Connettore 1 5">
              <a:extLst>
                <a:ext uri="{FF2B5EF4-FFF2-40B4-BE49-F238E27FC236}">
                  <a16:creationId xmlns:a16="http://schemas.microsoft.com/office/drawing/2014/main" id="{F8E63C23-6DA2-4DF7-BE68-9FF95FB754CF}"/>
                </a:ext>
              </a:extLst>
            </p:cNvPr>
            <p:cNvCxnSpPr>
              <a:cxnSpLocks/>
            </p:cNvCxnSpPr>
            <p:nvPr/>
          </p:nvCxnSpPr>
          <p:spPr>
            <a:xfrm flipH="1">
              <a:off x="2207568" y="5319333"/>
              <a:ext cx="2736304" cy="0"/>
            </a:xfrm>
            <a:prstGeom prst="line">
              <a:avLst/>
            </a:prstGeom>
            <a:noFill/>
            <a:ln w="12700" cap="flat">
              <a:solidFill>
                <a:srgbClr val="585856"/>
              </a:solidFill>
              <a:prstDash val="solid"/>
              <a:miter lim="400000"/>
            </a:ln>
            <a:effectLst/>
            <a:sp3d/>
          </p:spPr>
        </p:cxnSp>
        <p:sp>
          <p:nvSpPr>
            <p:cNvPr id="39" name="Rettangolo 38">
              <a:extLst>
                <a:ext uri="{FF2B5EF4-FFF2-40B4-BE49-F238E27FC236}">
                  <a16:creationId xmlns:a16="http://schemas.microsoft.com/office/drawing/2014/main" id="{B530268F-13D3-4CBF-8F05-AA7812257257}"/>
                </a:ext>
              </a:extLst>
            </p:cNvPr>
            <p:cNvSpPr/>
            <p:nvPr/>
          </p:nvSpPr>
          <p:spPr>
            <a:xfrm>
              <a:off x="2898199" y="5109024"/>
              <a:ext cx="1471021" cy="432048"/>
            </a:xfrm>
            <a:prstGeom prst="rect">
              <a:avLst/>
            </a:prstGeom>
            <a:solidFill>
              <a:schemeClr val="bg1"/>
            </a:solidFill>
            <a:ln>
              <a:solidFill>
                <a:srgbClr val="0065A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66246" fontAlgn="auto" hangingPunct="0">
                <a:spcBef>
                  <a:spcPts val="0"/>
                </a:spcBef>
                <a:spcAft>
                  <a:spcPts val="0"/>
                </a:spcAft>
                <a:defRPr/>
              </a:pPr>
              <a:r>
                <a:rPr lang="en-GB" sz="1100" u="none" kern="0" dirty="0">
                  <a:solidFill>
                    <a:srgbClr val="0065A3"/>
                  </a:solidFill>
                  <a:latin typeface="Calibri"/>
                  <a:sym typeface="Gill Sans"/>
                </a:rPr>
                <a:t>Cash Flow </a:t>
              </a:r>
              <a:r>
                <a:rPr lang="en-GB" sz="1100" i="0" u="none" kern="0" dirty="0">
                  <a:solidFill>
                    <a:srgbClr val="0065A3"/>
                  </a:solidFill>
                  <a:latin typeface="Calibri"/>
                  <a:sym typeface="Gill Sans"/>
                </a:rPr>
                <a:t>from </a:t>
              </a:r>
            </a:p>
            <a:p>
              <a:pPr algn="ctr" defTabSz="366246" fontAlgn="auto" hangingPunct="0">
                <a:spcBef>
                  <a:spcPts val="0"/>
                </a:spcBef>
                <a:spcAft>
                  <a:spcPts val="0"/>
                </a:spcAft>
                <a:defRPr/>
              </a:pPr>
              <a:r>
                <a:rPr lang="en-GB" sz="1100" i="0" u="none" kern="0" dirty="0">
                  <a:solidFill>
                    <a:srgbClr val="0065A3"/>
                  </a:solidFill>
                  <a:latin typeface="Calibri"/>
                  <a:sym typeface="Gill Sans"/>
                </a:rPr>
                <a:t>Operations +81.2</a:t>
              </a:r>
              <a:endParaRPr lang="en-GB" sz="1100" dirty="0"/>
            </a:p>
          </p:txBody>
        </p:sp>
      </p:grpSp>
      <p:grpSp>
        <p:nvGrpSpPr>
          <p:cNvPr id="6" name="Gruppo 5">
            <a:extLst>
              <a:ext uri="{FF2B5EF4-FFF2-40B4-BE49-F238E27FC236}">
                <a16:creationId xmlns:a16="http://schemas.microsoft.com/office/drawing/2014/main" id="{3B2EFFA4-4BFF-4D16-842A-68EBA3E11385}"/>
              </a:ext>
            </a:extLst>
          </p:cNvPr>
          <p:cNvGrpSpPr/>
          <p:nvPr/>
        </p:nvGrpSpPr>
        <p:grpSpPr>
          <a:xfrm>
            <a:off x="1055440" y="5495518"/>
            <a:ext cx="5539744" cy="372136"/>
            <a:chOff x="2241467" y="5734091"/>
            <a:chExt cx="3854533" cy="372136"/>
          </a:xfrm>
        </p:grpSpPr>
        <p:cxnSp>
          <p:nvCxnSpPr>
            <p:cNvPr id="138" name="Connettore 1 8">
              <a:extLst>
                <a:ext uri="{FF2B5EF4-FFF2-40B4-BE49-F238E27FC236}">
                  <a16:creationId xmlns:a16="http://schemas.microsoft.com/office/drawing/2014/main" id="{3B88DD37-3CE7-4234-B8BC-9B146E0E0AFB}"/>
                </a:ext>
              </a:extLst>
            </p:cNvPr>
            <p:cNvCxnSpPr>
              <a:cxnSpLocks/>
            </p:cNvCxnSpPr>
            <p:nvPr/>
          </p:nvCxnSpPr>
          <p:spPr>
            <a:xfrm flipH="1">
              <a:off x="2241467" y="5927794"/>
              <a:ext cx="3854533" cy="0"/>
            </a:xfrm>
            <a:prstGeom prst="line">
              <a:avLst/>
            </a:prstGeom>
            <a:noFill/>
            <a:ln w="12700" cap="flat">
              <a:solidFill>
                <a:srgbClr val="585856"/>
              </a:solidFill>
              <a:prstDash val="solid"/>
              <a:miter lim="400000"/>
            </a:ln>
            <a:effectLst/>
            <a:sp3d/>
          </p:spPr>
        </p:cxnSp>
        <p:cxnSp>
          <p:nvCxnSpPr>
            <p:cNvPr id="139" name="Connettore 1 9">
              <a:extLst>
                <a:ext uri="{FF2B5EF4-FFF2-40B4-BE49-F238E27FC236}">
                  <a16:creationId xmlns:a16="http://schemas.microsoft.com/office/drawing/2014/main" id="{20AE5173-4ED8-47DF-B714-8C3DB765180C}"/>
                </a:ext>
              </a:extLst>
            </p:cNvPr>
            <p:cNvCxnSpPr>
              <a:cxnSpLocks/>
            </p:cNvCxnSpPr>
            <p:nvPr/>
          </p:nvCxnSpPr>
          <p:spPr>
            <a:xfrm rot="5400000" flipH="1" flipV="1">
              <a:off x="6060654" y="5899534"/>
              <a:ext cx="70691" cy="0"/>
            </a:xfrm>
            <a:prstGeom prst="line">
              <a:avLst/>
            </a:prstGeom>
            <a:noFill/>
            <a:ln w="12700" cap="flat">
              <a:solidFill>
                <a:srgbClr val="585856"/>
              </a:solidFill>
              <a:prstDash val="solid"/>
              <a:miter lim="400000"/>
            </a:ln>
            <a:effectLst/>
            <a:sp3d/>
          </p:spPr>
        </p:cxnSp>
        <p:cxnSp>
          <p:nvCxnSpPr>
            <p:cNvPr id="140" name="Connettore 1 10">
              <a:extLst>
                <a:ext uri="{FF2B5EF4-FFF2-40B4-BE49-F238E27FC236}">
                  <a16:creationId xmlns:a16="http://schemas.microsoft.com/office/drawing/2014/main" id="{E406B03D-03E6-4CB6-A87A-B4189A115FA1}"/>
                </a:ext>
              </a:extLst>
            </p:cNvPr>
            <p:cNvCxnSpPr/>
            <p:nvPr/>
          </p:nvCxnSpPr>
          <p:spPr>
            <a:xfrm flipV="1">
              <a:off x="2248820" y="5860908"/>
              <a:ext cx="1" cy="70692"/>
            </a:xfrm>
            <a:prstGeom prst="line">
              <a:avLst/>
            </a:prstGeom>
            <a:noFill/>
            <a:ln w="12700" cap="flat">
              <a:solidFill>
                <a:srgbClr val="585856"/>
              </a:solidFill>
              <a:prstDash val="solid"/>
              <a:miter lim="400000"/>
            </a:ln>
            <a:effectLst/>
            <a:sp3d/>
          </p:spPr>
        </p:cxnSp>
        <p:sp>
          <p:nvSpPr>
            <p:cNvPr id="58" name="Rettangolo 57">
              <a:extLst>
                <a:ext uri="{FF2B5EF4-FFF2-40B4-BE49-F238E27FC236}">
                  <a16:creationId xmlns:a16="http://schemas.microsoft.com/office/drawing/2014/main" id="{F5DBE59A-75DE-4126-B0E0-F4790CE41C43}"/>
                </a:ext>
              </a:extLst>
            </p:cNvPr>
            <p:cNvSpPr/>
            <p:nvPr/>
          </p:nvSpPr>
          <p:spPr>
            <a:xfrm>
              <a:off x="3186341" y="5734091"/>
              <a:ext cx="1609931" cy="246221"/>
            </a:xfrm>
            <a:prstGeom prst="rect">
              <a:avLst/>
            </a:prstGeom>
          </p:spPr>
          <p:txBody>
            <a:bodyPr wrap="square">
              <a:spAutoFit/>
            </a:bodyPr>
            <a:lstStyle/>
            <a:p>
              <a:pPr algn="ctr" defTabSz="366246" fontAlgn="auto" hangingPunct="0">
                <a:spcBef>
                  <a:spcPts val="0"/>
                </a:spcBef>
                <a:spcAft>
                  <a:spcPts val="0"/>
                </a:spcAft>
                <a:defRPr/>
              </a:pPr>
              <a:endParaRPr lang="en-GB" sz="1000" i="0" u="none" kern="0">
                <a:solidFill>
                  <a:srgbClr val="0065A3"/>
                </a:solidFill>
                <a:latin typeface="Calibri"/>
                <a:sym typeface="Gill Sans"/>
              </a:endParaRPr>
            </a:p>
          </p:txBody>
        </p:sp>
        <p:sp>
          <p:nvSpPr>
            <p:cNvPr id="40" name="Rettangolo 39">
              <a:extLst>
                <a:ext uri="{FF2B5EF4-FFF2-40B4-BE49-F238E27FC236}">
                  <a16:creationId xmlns:a16="http://schemas.microsoft.com/office/drawing/2014/main" id="{4FEC9D23-72DD-44DB-B2EF-6528643279F9}"/>
                </a:ext>
              </a:extLst>
            </p:cNvPr>
            <p:cNvSpPr/>
            <p:nvPr/>
          </p:nvSpPr>
          <p:spPr>
            <a:xfrm>
              <a:off x="3548548" y="5749361"/>
              <a:ext cx="1471021" cy="356866"/>
            </a:xfrm>
            <a:prstGeom prst="rect">
              <a:avLst/>
            </a:prstGeom>
            <a:solidFill>
              <a:schemeClr val="bg1"/>
            </a:solidFill>
            <a:ln>
              <a:solidFill>
                <a:srgbClr val="0065A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66246" fontAlgn="auto" hangingPunct="0">
                <a:spcBef>
                  <a:spcPts val="0"/>
                </a:spcBef>
                <a:spcAft>
                  <a:spcPts val="0"/>
                </a:spcAft>
                <a:defRPr/>
              </a:pPr>
              <a:r>
                <a:rPr lang="en-GB" sz="1100" u="none" kern="0" dirty="0">
                  <a:solidFill>
                    <a:srgbClr val="0065A3"/>
                  </a:solidFill>
                  <a:latin typeface="Calibri"/>
                  <a:sym typeface="Gill Sans"/>
                </a:rPr>
                <a:t>Cash Flow Generation </a:t>
              </a:r>
              <a:r>
                <a:rPr lang="en-GB" sz="1100" i="0" u="none" kern="0" dirty="0">
                  <a:solidFill>
                    <a:srgbClr val="0065A3"/>
                  </a:solidFill>
                  <a:latin typeface="Calibri"/>
                  <a:sym typeface="Gill Sans"/>
                </a:rPr>
                <a:t>(24.8)</a:t>
              </a:r>
              <a:endParaRPr lang="en-GB" sz="1000" dirty="0"/>
            </a:p>
          </p:txBody>
        </p:sp>
      </p:grpSp>
      <p:sp>
        <p:nvSpPr>
          <p:cNvPr id="41" name="Callout: linea 40">
            <a:extLst>
              <a:ext uri="{FF2B5EF4-FFF2-40B4-BE49-F238E27FC236}">
                <a16:creationId xmlns:a16="http://schemas.microsoft.com/office/drawing/2014/main" id="{D2B61EC4-D74F-4022-B505-1838FE42862C}"/>
              </a:ext>
            </a:extLst>
          </p:cNvPr>
          <p:cNvSpPr/>
          <p:nvPr/>
        </p:nvSpPr>
        <p:spPr>
          <a:xfrm>
            <a:off x="1171255" y="3424772"/>
            <a:ext cx="2065704" cy="834513"/>
          </a:xfrm>
          <a:prstGeom prst="borderCallout1">
            <a:avLst>
              <a:gd name="adj1" fmla="val -6925"/>
              <a:gd name="adj2" fmla="val 52021"/>
              <a:gd name="adj3" fmla="val -58664"/>
              <a:gd name="adj4" fmla="val 69934"/>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0" i="0" u="none">
                <a:solidFill>
                  <a:schemeClr val="bg1">
                    <a:lumMod val="50000"/>
                  </a:schemeClr>
                </a:solidFill>
                <a:latin typeface="Calibri"/>
                <a:sym typeface="Calibri"/>
              </a:rPr>
              <a:t>Higher advances </a:t>
            </a:r>
            <a:r>
              <a:rPr lang="en-GB" sz="1000" b="0" i="0" u="none">
                <a:solidFill>
                  <a:schemeClr val="bg1">
                    <a:lumMod val="50000"/>
                  </a:schemeClr>
                </a:solidFill>
                <a:latin typeface="Calibri"/>
                <a:cs typeface="+mn-cs"/>
                <a:sym typeface="Calibri"/>
              </a:rPr>
              <a:t>to suppliers due to the progress of orders of rolling stock financed by Regione Lombardia</a:t>
            </a:r>
            <a:endParaRPr lang="en-GB" sz="1000">
              <a:solidFill>
                <a:schemeClr val="bg1">
                  <a:lumMod val="50000"/>
                </a:schemeClr>
              </a:solidFill>
            </a:endParaRPr>
          </a:p>
        </p:txBody>
      </p:sp>
      <p:sp>
        <p:nvSpPr>
          <p:cNvPr id="42" name="Callout: linea 41">
            <a:extLst>
              <a:ext uri="{FF2B5EF4-FFF2-40B4-BE49-F238E27FC236}">
                <a16:creationId xmlns:a16="http://schemas.microsoft.com/office/drawing/2014/main" id="{3ACFDD32-0665-4BFE-AE7C-BE9990F89294}"/>
              </a:ext>
            </a:extLst>
          </p:cNvPr>
          <p:cNvSpPr/>
          <p:nvPr/>
        </p:nvSpPr>
        <p:spPr>
          <a:xfrm>
            <a:off x="6006749" y="4031593"/>
            <a:ext cx="2741988" cy="1414227"/>
          </a:xfrm>
          <a:prstGeom prst="borderCallout1">
            <a:avLst>
              <a:gd name="adj1" fmla="val 37831"/>
              <a:gd name="adj2" fmla="val 101207"/>
              <a:gd name="adj3" fmla="val 26521"/>
              <a:gd name="adj4" fmla="val 109858"/>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b="0" i="0" u="none" dirty="0">
              <a:solidFill>
                <a:schemeClr val="bg1">
                  <a:lumMod val="50000"/>
                </a:schemeClr>
              </a:solidFill>
              <a:latin typeface="Calibri"/>
              <a:sym typeface="Calibri"/>
            </a:endParaRPr>
          </a:p>
          <a:p>
            <a:r>
              <a:rPr lang="en-GB" sz="1000" b="0" i="0" u="none" dirty="0">
                <a:solidFill>
                  <a:schemeClr val="bg1">
                    <a:lumMod val="50000"/>
                  </a:schemeClr>
                </a:solidFill>
                <a:latin typeface="Calibri"/>
                <a:sym typeface="Calibri"/>
              </a:rPr>
              <a:t>Payment of 82.4% of MISE:	519.2 </a:t>
            </a:r>
            <a:r>
              <a:rPr lang="en-GB" sz="1000" b="0" i="0" u="none" dirty="0" err="1">
                <a:solidFill>
                  <a:schemeClr val="bg1">
                    <a:lumMod val="50000"/>
                  </a:schemeClr>
                </a:solidFill>
                <a:latin typeface="Calibri"/>
                <a:sym typeface="Calibri"/>
              </a:rPr>
              <a:t>mln</a:t>
            </a:r>
            <a:endParaRPr lang="en-GB" sz="1000" b="0" i="0" u="none" dirty="0">
              <a:solidFill>
                <a:schemeClr val="bg1">
                  <a:lumMod val="50000"/>
                </a:schemeClr>
              </a:solidFill>
              <a:latin typeface="Calibri"/>
              <a:sym typeface="Calibri"/>
            </a:endParaRPr>
          </a:p>
          <a:p>
            <a:r>
              <a:rPr lang="en-GB" sz="1000" b="0" i="0" u="none" dirty="0">
                <a:solidFill>
                  <a:schemeClr val="bg1">
                    <a:lumMod val="50000"/>
                  </a:schemeClr>
                </a:solidFill>
                <a:latin typeface="Calibri"/>
                <a:sym typeface="Calibri"/>
              </a:rPr>
              <a:t>Second tranche to ASTM for</a:t>
            </a:r>
          </a:p>
          <a:p>
            <a:r>
              <a:rPr lang="en-GB" sz="1000" b="0" i="0" u="none" dirty="0">
                <a:solidFill>
                  <a:schemeClr val="bg1">
                    <a:lumMod val="50000"/>
                  </a:schemeClr>
                </a:solidFill>
                <a:latin typeface="Calibri"/>
                <a:sym typeface="Calibri"/>
              </a:rPr>
              <a:t>the 13.6% stake of MISE:	     7.3 </a:t>
            </a:r>
            <a:r>
              <a:rPr lang="en-GB" sz="1000" b="0" i="0" u="none" dirty="0" err="1">
                <a:solidFill>
                  <a:schemeClr val="bg1">
                    <a:lumMod val="50000"/>
                  </a:schemeClr>
                </a:solidFill>
                <a:latin typeface="Calibri"/>
                <a:sym typeface="Calibri"/>
              </a:rPr>
              <a:t>mln</a:t>
            </a:r>
            <a:r>
              <a:rPr lang="en-GB" sz="1000" b="0" i="0" u="none" dirty="0">
                <a:solidFill>
                  <a:schemeClr val="bg1">
                    <a:lumMod val="50000"/>
                  </a:schemeClr>
                </a:solidFill>
                <a:latin typeface="Calibri"/>
                <a:sym typeface="Calibri"/>
              </a:rPr>
              <a:t> </a:t>
            </a:r>
          </a:p>
          <a:p>
            <a:endParaRPr lang="en-GB" sz="1000" b="0" i="0" u="none" dirty="0">
              <a:solidFill>
                <a:schemeClr val="bg1">
                  <a:lumMod val="50000"/>
                </a:schemeClr>
              </a:solidFill>
              <a:latin typeface="Calibri"/>
              <a:sym typeface="Calibri"/>
            </a:endParaRPr>
          </a:p>
          <a:p>
            <a:r>
              <a:rPr lang="en-GB" sz="1000" b="0" i="0" u="none" dirty="0">
                <a:solidFill>
                  <a:schemeClr val="bg1">
                    <a:lumMod val="50000"/>
                  </a:schemeClr>
                </a:solidFill>
                <a:latin typeface="Calibri"/>
                <a:sym typeface="Calibri"/>
              </a:rPr>
              <a:t>Total cash out for MISE in IQ’21: 	526.5 </a:t>
            </a:r>
            <a:r>
              <a:rPr lang="en-GB" sz="1000" b="0" i="0" u="none" dirty="0" err="1">
                <a:solidFill>
                  <a:schemeClr val="bg1">
                    <a:lumMod val="50000"/>
                  </a:schemeClr>
                </a:solidFill>
                <a:latin typeface="Calibri"/>
                <a:sym typeface="Calibri"/>
              </a:rPr>
              <a:t>mln</a:t>
            </a:r>
            <a:endParaRPr lang="en-GB" sz="1000" b="0" i="0" u="none" dirty="0">
              <a:solidFill>
                <a:schemeClr val="bg1">
                  <a:lumMod val="50000"/>
                </a:schemeClr>
              </a:solidFill>
              <a:latin typeface="Calibri"/>
              <a:sym typeface="Calibri"/>
            </a:endParaRPr>
          </a:p>
          <a:p>
            <a:r>
              <a:rPr lang="en-GB" sz="1000" b="0" i="0" u="none" dirty="0">
                <a:solidFill>
                  <a:schemeClr val="bg1">
                    <a:lumMod val="50000"/>
                  </a:schemeClr>
                </a:solidFill>
                <a:latin typeface="Calibri"/>
                <a:sym typeface="Calibri"/>
              </a:rPr>
              <a:t>- MISE’s cash		162.9 </a:t>
            </a:r>
            <a:r>
              <a:rPr lang="en-GB" sz="1000" b="0" i="0" u="none" dirty="0" err="1">
                <a:solidFill>
                  <a:schemeClr val="bg1">
                    <a:lumMod val="50000"/>
                  </a:schemeClr>
                </a:solidFill>
                <a:latin typeface="Calibri"/>
                <a:sym typeface="Calibri"/>
              </a:rPr>
              <a:t>mln</a:t>
            </a:r>
            <a:endParaRPr lang="en-GB" sz="1000" b="0" i="0" u="none" dirty="0">
              <a:solidFill>
                <a:schemeClr val="bg1">
                  <a:lumMod val="50000"/>
                </a:schemeClr>
              </a:solidFill>
              <a:latin typeface="Calibri"/>
              <a:sym typeface="Calibri"/>
            </a:endParaRPr>
          </a:p>
          <a:p>
            <a:pPr marL="171450" indent="-171450">
              <a:buFontTx/>
              <a:buChar char="-"/>
            </a:pPr>
            <a:endParaRPr lang="en-GB" sz="1000" b="0" i="0" u="none" dirty="0">
              <a:solidFill>
                <a:schemeClr val="bg1">
                  <a:lumMod val="50000"/>
                </a:schemeClr>
              </a:solidFill>
              <a:latin typeface="Calibri"/>
              <a:sym typeface="Calibri"/>
            </a:endParaRPr>
          </a:p>
          <a:p>
            <a:r>
              <a:rPr lang="en-GB" sz="1000" b="0" i="0" u="none" dirty="0">
                <a:solidFill>
                  <a:schemeClr val="bg1">
                    <a:lumMod val="50000"/>
                  </a:schemeClr>
                </a:solidFill>
                <a:latin typeface="Calibri"/>
                <a:sym typeface="Calibri"/>
              </a:rPr>
              <a:t>Total impact		363.6 </a:t>
            </a:r>
            <a:r>
              <a:rPr lang="en-GB" sz="1000" b="0" i="0" u="none" dirty="0" err="1">
                <a:solidFill>
                  <a:schemeClr val="bg1">
                    <a:lumMod val="50000"/>
                  </a:schemeClr>
                </a:solidFill>
                <a:latin typeface="Calibri"/>
                <a:sym typeface="Calibri"/>
              </a:rPr>
              <a:t>mln</a:t>
            </a:r>
            <a:endParaRPr lang="en-GB" sz="1000" b="0" i="0" u="none" dirty="0">
              <a:solidFill>
                <a:schemeClr val="bg1">
                  <a:lumMod val="50000"/>
                </a:schemeClr>
              </a:solidFill>
              <a:latin typeface="Calibri"/>
              <a:sym typeface="Calibri"/>
            </a:endParaRPr>
          </a:p>
          <a:p>
            <a:endParaRPr lang="en-GB" sz="1000" b="0" i="0" u="none" dirty="0">
              <a:solidFill>
                <a:schemeClr val="bg1">
                  <a:lumMod val="50000"/>
                </a:schemeClr>
              </a:solidFill>
              <a:latin typeface="Calibri"/>
            </a:endParaRPr>
          </a:p>
        </p:txBody>
      </p:sp>
      <p:sp>
        <p:nvSpPr>
          <p:cNvPr id="44" name="Rectangle 123">
            <a:extLst>
              <a:ext uri="{FF2B5EF4-FFF2-40B4-BE49-F238E27FC236}">
                <a16:creationId xmlns:a16="http://schemas.microsoft.com/office/drawing/2014/main" id="{19525C26-982B-4633-80C8-EE8A8541E163}"/>
              </a:ext>
            </a:extLst>
          </p:cNvPr>
          <p:cNvSpPr/>
          <p:nvPr/>
        </p:nvSpPr>
        <p:spPr>
          <a:xfrm>
            <a:off x="405905" y="1169600"/>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D7AAC39E-9B6D-4118-9FE8-2D6C4A88AEBF}"/>
              </a:ext>
            </a:extLst>
          </p:cNvPr>
          <p:cNvSpPr>
            <a:spLocks noGrp="1"/>
          </p:cNvSpPr>
          <p:nvPr>
            <p:ph type="sldNum" sz="quarter" idx="12"/>
          </p:nvPr>
        </p:nvSpPr>
        <p:spPr/>
        <p:txBody>
          <a:bodyPr/>
          <a:lstStyle/>
          <a:p>
            <a:fld id="{D1D8300E-DD55-E64C-8282-B510600AD611}" type="slidenum">
              <a:rPr lang="it-IT" smtClean="0"/>
              <a:pPr/>
              <a:t>14</a:t>
            </a:fld>
            <a:endParaRPr lang="it-IT" dirty="0"/>
          </a:p>
        </p:txBody>
      </p:sp>
      <p:sp>
        <p:nvSpPr>
          <p:cNvPr id="67" name="CasellaDiTesto 66">
            <a:extLst>
              <a:ext uri="{FF2B5EF4-FFF2-40B4-BE49-F238E27FC236}">
                <a16:creationId xmlns:a16="http://schemas.microsoft.com/office/drawing/2014/main" id="{2FE7111E-FBE5-4365-95B8-8631F15A83A6}"/>
              </a:ext>
            </a:extLst>
          </p:cNvPr>
          <p:cNvSpPr txBox="1"/>
          <p:nvPr/>
        </p:nvSpPr>
        <p:spPr>
          <a:xfrm>
            <a:off x="10052477" y="1268760"/>
            <a:ext cx="1084083" cy="537520"/>
          </a:xfrm>
          <a:prstGeom prst="rect">
            <a:avLst/>
          </a:prstGeom>
          <a:solidFill>
            <a:schemeClr val="bg1"/>
          </a:solidFill>
        </p:spPr>
        <p:txBody>
          <a:bodyPr wrap="square" rtlCol="0" anchor="ctr">
            <a:noAutofit/>
          </a:bodyPr>
          <a:lstStyle/>
          <a:p>
            <a:pPr algn="ctr"/>
            <a:r>
              <a:rPr lang="en-GB" sz="1200" i="0" u="none" dirty="0">
                <a:solidFill>
                  <a:srgbClr val="0065A3"/>
                </a:solidFill>
                <a:latin typeface="+mn-lt"/>
              </a:rPr>
              <a:t>Cash flow of the period</a:t>
            </a:r>
          </a:p>
        </p:txBody>
      </p:sp>
      <p:sp>
        <p:nvSpPr>
          <p:cNvPr id="62" name="CasellaDiTesto 61">
            <a:extLst>
              <a:ext uri="{FF2B5EF4-FFF2-40B4-BE49-F238E27FC236}">
                <a16:creationId xmlns:a16="http://schemas.microsoft.com/office/drawing/2014/main" id="{BB43DC0E-28C6-42AA-9779-4221608F91E2}"/>
              </a:ext>
            </a:extLst>
          </p:cNvPr>
          <p:cNvSpPr txBox="1"/>
          <p:nvPr/>
        </p:nvSpPr>
        <p:spPr>
          <a:xfrm>
            <a:off x="8981450" y="1315626"/>
            <a:ext cx="1002982" cy="524423"/>
          </a:xfrm>
          <a:prstGeom prst="rect">
            <a:avLst/>
          </a:prstGeom>
          <a:solidFill>
            <a:schemeClr val="bg1"/>
          </a:solidFill>
        </p:spPr>
        <p:txBody>
          <a:bodyPr wrap="square" rtlCol="0" anchor="ctr">
            <a:noAutofit/>
          </a:bodyPr>
          <a:lstStyle/>
          <a:p>
            <a:pPr algn="ctr"/>
            <a:r>
              <a:rPr lang="en-GB" sz="1100" b="0" i="0" u="none" dirty="0">
                <a:solidFill>
                  <a:srgbClr val="575756"/>
                </a:solidFill>
                <a:latin typeface="+mn-lt"/>
              </a:rPr>
              <a:t>Acquisition of MISE, net of cash</a:t>
            </a:r>
          </a:p>
        </p:txBody>
      </p:sp>
      <p:sp>
        <p:nvSpPr>
          <p:cNvPr id="28" name="Segnaposto testo 3">
            <a:extLst>
              <a:ext uri="{FF2B5EF4-FFF2-40B4-BE49-F238E27FC236}">
                <a16:creationId xmlns:a16="http://schemas.microsoft.com/office/drawing/2014/main" id="{898FFA50-9DCA-45F3-BE49-A861534D425A}"/>
              </a:ext>
            </a:extLst>
          </p:cNvPr>
          <p:cNvSpPr txBox="1">
            <a:spLocks/>
          </p:cNvSpPr>
          <p:nvPr/>
        </p:nvSpPr>
        <p:spPr>
          <a:xfrm>
            <a:off x="382702" y="738349"/>
            <a:ext cx="9431338" cy="359261"/>
          </a:xfrm>
          <a:prstGeom prst="rect">
            <a:avLst/>
          </a:prstGeom>
          <a:solidFill>
            <a:schemeClr val="bg1"/>
          </a:solid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FY 2021 cash flow impacted by the acquisition of control stake in MISE</a:t>
            </a:r>
          </a:p>
        </p:txBody>
      </p:sp>
      <p:cxnSp>
        <p:nvCxnSpPr>
          <p:cNvPr id="5" name="Connettore diritto 4">
            <a:extLst>
              <a:ext uri="{FF2B5EF4-FFF2-40B4-BE49-F238E27FC236}">
                <a16:creationId xmlns:a16="http://schemas.microsoft.com/office/drawing/2014/main" id="{40A3AFEC-ECCE-4B0C-AE4F-62726DBB772D}"/>
              </a:ext>
            </a:extLst>
          </p:cNvPr>
          <p:cNvCxnSpPr/>
          <p:nvPr/>
        </p:nvCxnSpPr>
        <p:spPr>
          <a:xfrm>
            <a:off x="7589150" y="5121651"/>
            <a:ext cx="1049243" cy="0"/>
          </a:xfrm>
          <a:prstGeom prst="line">
            <a:avLst/>
          </a:prstGeom>
          <a:ln w="952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Connettore diritto 30">
            <a:extLst>
              <a:ext uri="{FF2B5EF4-FFF2-40B4-BE49-F238E27FC236}">
                <a16:creationId xmlns:a16="http://schemas.microsoft.com/office/drawing/2014/main" id="{351DBF5E-27D2-4A47-9709-0D870D66FA58}"/>
              </a:ext>
            </a:extLst>
          </p:cNvPr>
          <p:cNvCxnSpPr/>
          <p:nvPr/>
        </p:nvCxnSpPr>
        <p:spPr>
          <a:xfrm>
            <a:off x="7589152" y="4700865"/>
            <a:ext cx="1049243" cy="0"/>
          </a:xfrm>
          <a:prstGeom prst="line">
            <a:avLst/>
          </a:prstGeom>
          <a:ln w="952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CasellaDiTesto 33">
            <a:extLst>
              <a:ext uri="{FF2B5EF4-FFF2-40B4-BE49-F238E27FC236}">
                <a16:creationId xmlns:a16="http://schemas.microsoft.com/office/drawing/2014/main" id="{C833B828-C3E1-440E-AF8C-DB28F43CA06F}"/>
              </a:ext>
            </a:extLst>
          </p:cNvPr>
          <p:cNvSpPr txBox="1"/>
          <p:nvPr/>
        </p:nvSpPr>
        <p:spPr>
          <a:xfrm>
            <a:off x="6672064" y="1362382"/>
            <a:ext cx="1080130" cy="307775"/>
          </a:xfrm>
          <a:prstGeom prst="rect">
            <a:avLst/>
          </a:prstGeom>
          <a:solidFill>
            <a:schemeClr val="bg1"/>
          </a:solidFill>
        </p:spPr>
        <p:txBody>
          <a:bodyPr wrap="square" rtlCol="0" anchor="ctr">
            <a:noAutofit/>
          </a:bodyPr>
          <a:lstStyle>
            <a:defPPr>
              <a:defRPr lang="it-IT"/>
            </a:defPPr>
            <a:lvl1pPr algn="ctr">
              <a:defRPr sz="1100" b="0" i="0" u="none">
                <a:solidFill>
                  <a:srgbClr val="575756"/>
                </a:solidFill>
                <a:latin typeface="+mn-lt"/>
              </a:defRPr>
            </a:lvl1pPr>
          </a:lstStyle>
          <a:p>
            <a:r>
              <a:rPr lang="en-GB" dirty="0"/>
              <a:t>Dividends cashed in</a:t>
            </a:r>
          </a:p>
        </p:txBody>
      </p:sp>
      <p:sp>
        <p:nvSpPr>
          <p:cNvPr id="36" name="CasellaDiTesto 35">
            <a:extLst>
              <a:ext uri="{FF2B5EF4-FFF2-40B4-BE49-F238E27FC236}">
                <a16:creationId xmlns:a16="http://schemas.microsoft.com/office/drawing/2014/main" id="{D2E049E6-FC6F-44D5-8DE0-091CBE2277C0}"/>
              </a:ext>
            </a:extLst>
          </p:cNvPr>
          <p:cNvSpPr txBox="1"/>
          <p:nvPr/>
        </p:nvSpPr>
        <p:spPr>
          <a:xfrm>
            <a:off x="7708837" y="1401719"/>
            <a:ext cx="1195475" cy="307775"/>
          </a:xfrm>
          <a:prstGeom prst="rect">
            <a:avLst/>
          </a:prstGeom>
          <a:solidFill>
            <a:schemeClr val="bg1"/>
          </a:solidFill>
        </p:spPr>
        <p:txBody>
          <a:bodyPr wrap="square" rtlCol="0" anchor="ctr">
            <a:noAutofit/>
          </a:bodyPr>
          <a:lstStyle>
            <a:defPPr>
              <a:defRPr lang="it-IT"/>
            </a:defPPr>
            <a:lvl1pPr algn="ctr">
              <a:defRPr sz="1100" b="0" i="0" u="none">
                <a:solidFill>
                  <a:srgbClr val="575756"/>
                </a:solidFill>
                <a:latin typeface="+mn-lt"/>
              </a:defRPr>
            </a:lvl1pPr>
          </a:lstStyle>
          <a:p>
            <a:r>
              <a:rPr lang="en-GB" dirty="0"/>
              <a:t>Financial investments</a:t>
            </a:r>
          </a:p>
        </p:txBody>
      </p:sp>
    </p:spTree>
    <p:extLst>
      <p:ext uri="{BB962C8B-B14F-4D97-AF65-F5344CB8AC3E}">
        <p14:creationId xmlns:p14="http://schemas.microsoft.com/office/powerpoint/2010/main" val="389008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4B9FD42-A882-4D62-AE00-9D4DF4CAEBB7}"/>
              </a:ext>
            </a:extLst>
          </p:cNvPr>
          <p:cNvPicPr>
            <a:picLocks noChangeAspect="1"/>
          </p:cNvPicPr>
          <p:nvPr/>
        </p:nvPicPr>
        <p:blipFill>
          <a:blip r:embed="rId3"/>
          <a:stretch>
            <a:fillRect/>
          </a:stretch>
        </p:blipFill>
        <p:spPr>
          <a:xfrm>
            <a:off x="1702552" y="4040000"/>
            <a:ext cx="7994861" cy="2224292"/>
          </a:xfrm>
          <a:prstGeom prst="rect">
            <a:avLst/>
          </a:prstGeom>
        </p:spPr>
      </p:pic>
      <p:pic>
        <p:nvPicPr>
          <p:cNvPr id="5" name="Immagine 4">
            <a:extLst>
              <a:ext uri="{FF2B5EF4-FFF2-40B4-BE49-F238E27FC236}">
                <a16:creationId xmlns:a16="http://schemas.microsoft.com/office/drawing/2014/main" id="{3C4DDC26-619A-4193-80E3-9C59EE496873}"/>
              </a:ext>
            </a:extLst>
          </p:cNvPr>
          <p:cNvPicPr>
            <a:picLocks noChangeAspect="1"/>
          </p:cNvPicPr>
          <p:nvPr/>
        </p:nvPicPr>
        <p:blipFill>
          <a:blip r:embed="rId4"/>
          <a:stretch>
            <a:fillRect/>
          </a:stretch>
        </p:blipFill>
        <p:spPr>
          <a:xfrm>
            <a:off x="1161626" y="1063011"/>
            <a:ext cx="9287378" cy="2590805"/>
          </a:xfrm>
          <a:prstGeom prst="rect">
            <a:avLst/>
          </a:prstGeom>
        </p:spPr>
      </p:pic>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a:t>
            </a:r>
            <a:r>
              <a:rPr lang="en-GB" sz="2400" i="0" u="none" dirty="0">
                <a:solidFill>
                  <a:schemeClr val="bg2"/>
                </a:solidFill>
              </a:rPr>
              <a:t>|</a:t>
            </a:r>
            <a:r>
              <a:rPr lang="en-GB" sz="2400" i="0" u="none" dirty="0"/>
              <a:t> Net Financial Position evolution</a:t>
            </a:r>
            <a:endParaRPr lang="en-GB" sz="2400" i="0" u="none" dirty="0">
              <a:solidFill>
                <a:srgbClr val="005996"/>
              </a:solidFill>
            </a:endParaRPr>
          </a:p>
        </p:txBody>
      </p:sp>
      <p:sp>
        <p:nvSpPr>
          <p:cNvPr id="44" name="Rectangle 123">
            <a:extLst>
              <a:ext uri="{FF2B5EF4-FFF2-40B4-BE49-F238E27FC236}">
                <a16:creationId xmlns:a16="http://schemas.microsoft.com/office/drawing/2014/main" id="{19525C26-982B-4633-80C8-EE8A8541E163}"/>
              </a:ext>
            </a:extLst>
          </p:cNvPr>
          <p:cNvSpPr/>
          <p:nvPr/>
        </p:nvSpPr>
        <p:spPr>
          <a:xfrm>
            <a:off x="417303" y="1124744"/>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8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D7AAC39E-9B6D-4118-9FE8-2D6C4A88AEBF}"/>
              </a:ext>
            </a:extLst>
          </p:cNvPr>
          <p:cNvSpPr>
            <a:spLocks noGrp="1"/>
          </p:cNvSpPr>
          <p:nvPr>
            <p:ph type="sldNum" sz="quarter" idx="12"/>
          </p:nvPr>
        </p:nvSpPr>
        <p:spPr/>
        <p:txBody>
          <a:bodyPr/>
          <a:lstStyle/>
          <a:p>
            <a:fld id="{D1D8300E-DD55-E64C-8282-B510600AD611}" type="slidenum">
              <a:rPr lang="it-IT" smtClean="0"/>
              <a:pPr/>
              <a:t>15</a:t>
            </a:fld>
            <a:endParaRPr lang="it-IT" dirty="0"/>
          </a:p>
        </p:txBody>
      </p:sp>
      <p:sp>
        <p:nvSpPr>
          <p:cNvPr id="19" name="Segnaposto testo 3">
            <a:extLst>
              <a:ext uri="{FF2B5EF4-FFF2-40B4-BE49-F238E27FC236}">
                <a16:creationId xmlns:a16="http://schemas.microsoft.com/office/drawing/2014/main" id="{B87AFE1C-BEB0-403A-92FB-81024A5EB806}"/>
              </a:ext>
            </a:extLst>
          </p:cNvPr>
          <p:cNvSpPr txBox="1">
            <a:spLocks/>
          </p:cNvSpPr>
          <p:nvPr/>
        </p:nvSpPr>
        <p:spPr>
          <a:xfrm>
            <a:off x="382702" y="738349"/>
            <a:ext cx="9431338" cy="359261"/>
          </a:xfrm>
          <a:prstGeom prst="rect">
            <a:avLst/>
          </a:prstGeom>
          <a:solidFill>
            <a:schemeClr val="bg1"/>
          </a:solid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MISE acquisition: increase in NFP in line with expectations and within rating agencies requirements  </a:t>
            </a:r>
          </a:p>
        </p:txBody>
      </p:sp>
      <p:grpSp>
        <p:nvGrpSpPr>
          <p:cNvPr id="35" name="Gruppo 34">
            <a:extLst>
              <a:ext uri="{FF2B5EF4-FFF2-40B4-BE49-F238E27FC236}">
                <a16:creationId xmlns:a16="http://schemas.microsoft.com/office/drawing/2014/main" id="{E2101FA7-1C6E-42EC-A657-28E0D1E65DD0}"/>
              </a:ext>
            </a:extLst>
          </p:cNvPr>
          <p:cNvGrpSpPr/>
          <p:nvPr/>
        </p:nvGrpSpPr>
        <p:grpSpPr>
          <a:xfrm>
            <a:off x="2423592" y="3528061"/>
            <a:ext cx="4320479" cy="216024"/>
            <a:chOff x="983432" y="3835220"/>
            <a:chExt cx="2520280" cy="216024"/>
          </a:xfrm>
        </p:grpSpPr>
        <p:grpSp>
          <p:nvGrpSpPr>
            <p:cNvPr id="36" name="Gruppo 35">
              <a:extLst>
                <a:ext uri="{FF2B5EF4-FFF2-40B4-BE49-F238E27FC236}">
                  <a16:creationId xmlns:a16="http://schemas.microsoft.com/office/drawing/2014/main" id="{71831A9E-137A-4337-B36D-E7A49AFE7B20}"/>
                </a:ext>
              </a:extLst>
            </p:cNvPr>
            <p:cNvGrpSpPr/>
            <p:nvPr/>
          </p:nvGrpSpPr>
          <p:grpSpPr>
            <a:xfrm rot="10800000">
              <a:off x="983432" y="3895758"/>
              <a:ext cx="2520280" cy="74768"/>
              <a:chOff x="1991544" y="1192459"/>
              <a:chExt cx="5688632" cy="144982"/>
            </a:xfrm>
          </p:grpSpPr>
          <p:cxnSp>
            <p:nvCxnSpPr>
              <p:cNvPr id="45" name="Connettore diritto 44">
                <a:extLst>
                  <a:ext uri="{FF2B5EF4-FFF2-40B4-BE49-F238E27FC236}">
                    <a16:creationId xmlns:a16="http://schemas.microsoft.com/office/drawing/2014/main" id="{C8E8489F-2C9A-4E38-BE79-A1BE574F1D5A}"/>
                  </a:ext>
                </a:extLst>
              </p:cNvPr>
              <p:cNvCxnSpPr/>
              <p:nvPr/>
            </p:nvCxnSpPr>
            <p:spPr>
              <a:xfrm>
                <a:off x="1991544" y="1196752"/>
                <a:ext cx="5688632" cy="0"/>
              </a:xfrm>
              <a:prstGeom prst="line">
                <a:avLst/>
              </a:prstGeom>
              <a:ln w="9525">
                <a:solidFill>
                  <a:schemeClr val="accent6">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Connettore diritto 45">
                <a:extLst>
                  <a:ext uri="{FF2B5EF4-FFF2-40B4-BE49-F238E27FC236}">
                    <a16:creationId xmlns:a16="http://schemas.microsoft.com/office/drawing/2014/main" id="{5AFFDBCD-D4C5-45FE-A9B9-92FF3403ABD6}"/>
                  </a:ext>
                </a:extLst>
              </p:cNvPr>
              <p:cNvCxnSpPr>
                <a:cxnSpLocks/>
              </p:cNvCxnSpPr>
              <p:nvPr/>
            </p:nvCxnSpPr>
            <p:spPr>
              <a:xfrm flipV="1">
                <a:off x="1991544" y="1192459"/>
                <a:ext cx="0" cy="143568"/>
              </a:xfrm>
              <a:prstGeom prst="line">
                <a:avLst/>
              </a:prstGeom>
              <a:ln w="9525">
                <a:solidFill>
                  <a:schemeClr val="accent6">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Connettore diritto 46">
                <a:extLst>
                  <a:ext uri="{FF2B5EF4-FFF2-40B4-BE49-F238E27FC236}">
                    <a16:creationId xmlns:a16="http://schemas.microsoft.com/office/drawing/2014/main" id="{0D88FB34-16F3-4E21-8146-A58C46F723AA}"/>
                  </a:ext>
                </a:extLst>
              </p:cNvPr>
              <p:cNvCxnSpPr>
                <a:cxnSpLocks/>
              </p:cNvCxnSpPr>
              <p:nvPr/>
            </p:nvCxnSpPr>
            <p:spPr>
              <a:xfrm flipV="1">
                <a:off x="7680176" y="1193873"/>
                <a:ext cx="0" cy="143568"/>
              </a:xfrm>
              <a:prstGeom prst="line">
                <a:avLst/>
              </a:prstGeom>
              <a:ln w="9525">
                <a:solidFill>
                  <a:schemeClr val="accent6">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2" name="Rettangolo 41">
              <a:extLst>
                <a:ext uri="{FF2B5EF4-FFF2-40B4-BE49-F238E27FC236}">
                  <a16:creationId xmlns:a16="http://schemas.microsoft.com/office/drawing/2014/main" id="{56671CB6-A759-465E-BD21-73E50EA64B18}"/>
                </a:ext>
              </a:extLst>
            </p:cNvPr>
            <p:cNvSpPr/>
            <p:nvPr/>
          </p:nvSpPr>
          <p:spPr>
            <a:xfrm>
              <a:off x="1487488" y="3835220"/>
              <a:ext cx="1473710" cy="216024"/>
            </a:xfrm>
            <a:prstGeom prst="rect">
              <a:avLst/>
            </a:prstGeom>
            <a:solidFill>
              <a:schemeClr val="bg1"/>
            </a:solidFill>
            <a:ln>
              <a:solidFill>
                <a:srgbClr val="0065A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66246" fontAlgn="auto" hangingPunct="0">
                <a:spcBef>
                  <a:spcPts val="0"/>
                </a:spcBef>
                <a:spcAft>
                  <a:spcPts val="0"/>
                </a:spcAft>
                <a:defRPr/>
              </a:pPr>
              <a:r>
                <a:rPr lang="en-GB" sz="900" u="none" dirty="0">
                  <a:solidFill>
                    <a:schemeClr val="tx1"/>
                  </a:solidFill>
                </a:rPr>
                <a:t>Change in </a:t>
              </a:r>
              <a:r>
                <a:rPr lang="en-GB" sz="900" u="none" dirty="0" err="1">
                  <a:solidFill>
                    <a:schemeClr val="tx1"/>
                  </a:solidFill>
                </a:rPr>
                <a:t>Adj</a:t>
              </a:r>
              <a:r>
                <a:rPr lang="en-GB" sz="900" u="none" dirty="0">
                  <a:solidFill>
                    <a:schemeClr val="tx1"/>
                  </a:solidFill>
                </a:rPr>
                <a:t> NFP: +714.9</a:t>
              </a:r>
              <a:endParaRPr lang="en-GB" sz="900" dirty="0">
                <a:solidFill>
                  <a:schemeClr val="tx1"/>
                </a:solidFill>
              </a:endParaRPr>
            </a:p>
          </p:txBody>
        </p:sp>
      </p:grpSp>
      <p:sp>
        <p:nvSpPr>
          <p:cNvPr id="48" name="Freccia a destra 47">
            <a:extLst>
              <a:ext uri="{FF2B5EF4-FFF2-40B4-BE49-F238E27FC236}">
                <a16:creationId xmlns:a16="http://schemas.microsoft.com/office/drawing/2014/main" id="{BFE6C59D-2824-4CAC-A2F3-D28CA6E7F71C}"/>
              </a:ext>
            </a:extLst>
          </p:cNvPr>
          <p:cNvSpPr/>
          <p:nvPr/>
        </p:nvSpPr>
        <p:spPr>
          <a:xfrm rot="5400000">
            <a:off x="4518989" y="3538481"/>
            <a:ext cx="287784" cy="698993"/>
          </a:xfrm>
          <a:prstGeom prst="rightArrow">
            <a:avLst>
              <a:gd name="adj1" fmla="val 50000"/>
              <a:gd name="adj2" fmla="val 74209"/>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43B579E9-72D2-43BD-B63B-0A0FC182976F}"/>
              </a:ext>
            </a:extLst>
          </p:cNvPr>
          <p:cNvSpPr/>
          <p:nvPr/>
        </p:nvSpPr>
        <p:spPr>
          <a:xfrm>
            <a:off x="1487542" y="4005262"/>
            <a:ext cx="8424882" cy="2232025"/>
          </a:xfrm>
          <a:prstGeom prst="rect">
            <a:avLst/>
          </a:prstGeom>
          <a:noFill/>
          <a:ln w="19050">
            <a:solidFill>
              <a:srgbClr val="0065A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Callout: linea 48">
            <a:extLst>
              <a:ext uri="{FF2B5EF4-FFF2-40B4-BE49-F238E27FC236}">
                <a16:creationId xmlns:a16="http://schemas.microsoft.com/office/drawing/2014/main" id="{F1C3698F-7682-487D-AA16-4DBA3D3C2941}"/>
              </a:ext>
            </a:extLst>
          </p:cNvPr>
          <p:cNvSpPr/>
          <p:nvPr/>
        </p:nvSpPr>
        <p:spPr>
          <a:xfrm>
            <a:off x="5129402" y="4890305"/>
            <a:ext cx="1254630" cy="461938"/>
          </a:xfrm>
          <a:prstGeom prst="borderCallout1">
            <a:avLst>
              <a:gd name="adj1" fmla="val 1685"/>
              <a:gd name="adj2" fmla="val 50969"/>
              <a:gd name="adj3" fmla="val -46403"/>
              <a:gd name="adj4" fmla="val 51297"/>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800" b="0" i="0" u="none" dirty="0">
                <a:solidFill>
                  <a:schemeClr val="bg1">
                    <a:lumMod val="50000"/>
                  </a:schemeClr>
                </a:solidFill>
                <a:latin typeface="Calibri"/>
                <a:sym typeface="Calibri"/>
              </a:rPr>
              <a:t>Gross debt</a:t>
            </a:r>
            <a:r>
              <a:rPr lang="en-GB" sz="800" b="0" i="0" u="none" baseline="30000" dirty="0">
                <a:solidFill>
                  <a:schemeClr val="bg1">
                    <a:lumMod val="50000"/>
                  </a:schemeClr>
                </a:solidFill>
                <a:latin typeface="Calibri"/>
                <a:sym typeface="Calibri"/>
              </a:rPr>
              <a:t>1</a:t>
            </a:r>
            <a:r>
              <a:rPr lang="en-GB" sz="800" b="0" i="0" u="none" dirty="0">
                <a:solidFill>
                  <a:schemeClr val="bg1">
                    <a:lumMod val="50000"/>
                  </a:schemeClr>
                </a:solidFill>
                <a:latin typeface="Calibri"/>
                <a:sym typeface="Calibri"/>
              </a:rPr>
              <a:t>   318.2 </a:t>
            </a:r>
            <a:r>
              <a:rPr lang="en-GB" sz="800" b="0" i="0" u="none" dirty="0" err="1">
                <a:solidFill>
                  <a:schemeClr val="bg1">
                    <a:lumMod val="50000"/>
                  </a:schemeClr>
                </a:solidFill>
                <a:latin typeface="Calibri"/>
                <a:sym typeface="Calibri"/>
              </a:rPr>
              <a:t>mln</a:t>
            </a:r>
            <a:endParaRPr lang="en-GB" sz="800" b="0" i="0" u="none" dirty="0">
              <a:solidFill>
                <a:schemeClr val="bg1">
                  <a:lumMod val="50000"/>
                </a:schemeClr>
              </a:solidFill>
              <a:latin typeface="Calibri"/>
              <a:sym typeface="Calibri"/>
            </a:endParaRPr>
          </a:p>
          <a:p>
            <a:r>
              <a:rPr lang="en-GB" sz="800" b="0" i="0" u="none" dirty="0">
                <a:solidFill>
                  <a:schemeClr val="bg1">
                    <a:lumMod val="50000"/>
                  </a:schemeClr>
                </a:solidFill>
                <a:latin typeface="Calibri"/>
                <a:sym typeface="Calibri"/>
              </a:rPr>
              <a:t>- Cash              162.9 </a:t>
            </a:r>
            <a:r>
              <a:rPr lang="en-GB" sz="800" b="0" i="0" u="none" dirty="0" err="1">
                <a:solidFill>
                  <a:schemeClr val="bg1">
                    <a:lumMod val="50000"/>
                  </a:schemeClr>
                </a:solidFill>
                <a:latin typeface="Calibri"/>
                <a:sym typeface="Calibri"/>
              </a:rPr>
              <a:t>mln</a:t>
            </a:r>
            <a:endParaRPr lang="en-GB" sz="800" b="0" i="0" u="none" dirty="0">
              <a:solidFill>
                <a:schemeClr val="bg1">
                  <a:lumMod val="50000"/>
                </a:schemeClr>
              </a:solidFill>
              <a:latin typeface="Calibri"/>
              <a:sym typeface="Calibri"/>
            </a:endParaRPr>
          </a:p>
        </p:txBody>
      </p:sp>
      <p:sp>
        <p:nvSpPr>
          <p:cNvPr id="50" name="Ovale 49">
            <a:extLst>
              <a:ext uri="{FF2B5EF4-FFF2-40B4-BE49-F238E27FC236}">
                <a16:creationId xmlns:a16="http://schemas.microsoft.com/office/drawing/2014/main" id="{29D74997-4AD4-4E35-AA7E-CF7A077075FA}"/>
              </a:ext>
            </a:extLst>
          </p:cNvPr>
          <p:cNvSpPr/>
          <p:nvPr/>
        </p:nvSpPr>
        <p:spPr>
          <a:xfrm>
            <a:off x="8544272" y="4046579"/>
            <a:ext cx="664158" cy="400584"/>
          </a:xfrm>
          <a:prstGeom prst="ellipse">
            <a:avLst/>
          </a:prstGeom>
          <a:noFill/>
          <a:ln w="19050">
            <a:solidFill>
              <a:srgbClr val="999A9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51" name="Gruppo 50">
            <a:extLst>
              <a:ext uri="{FF2B5EF4-FFF2-40B4-BE49-F238E27FC236}">
                <a16:creationId xmlns:a16="http://schemas.microsoft.com/office/drawing/2014/main" id="{3B48DCF4-87FF-4984-A5B7-4014731367F6}"/>
              </a:ext>
            </a:extLst>
          </p:cNvPr>
          <p:cNvGrpSpPr/>
          <p:nvPr/>
        </p:nvGrpSpPr>
        <p:grpSpPr>
          <a:xfrm>
            <a:off x="3711509" y="4026330"/>
            <a:ext cx="2221632" cy="282620"/>
            <a:chOff x="2279576" y="4330268"/>
            <a:chExt cx="1869854" cy="216024"/>
          </a:xfrm>
        </p:grpSpPr>
        <p:grpSp>
          <p:nvGrpSpPr>
            <p:cNvPr id="52" name="Gruppo 51">
              <a:extLst>
                <a:ext uri="{FF2B5EF4-FFF2-40B4-BE49-F238E27FC236}">
                  <a16:creationId xmlns:a16="http://schemas.microsoft.com/office/drawing/2014/main" id="{3B1D4E16-E594-4924-9BA6-20A782D7EC48}"/>
                </a:ext>
              </a:extLst>
            </p:cNvPr>
            <p:cNvGrpSpPr/>
            <p:nvPr/>
          </p:nvGrpSpPr>
          <p:grpSpPr>
            <a:xfrm>
              <a:off x="2279576" y="4425642"/>
              <a:ext cx="1869854" cy="74768"/>
              <a:chOff x="1991544" y="1192459"/>
              <a:chExt cx="5688632" cy="144982"/>
            </a:xfrm>
          </p:grpSpPr>
          <p:cxnSp>
            <p:nvCxnSpPr>
              <p:cNvPr id="54" name="Connettore diritto 53">
                <a:extLst>
                  <a:ext uri="{FF2B5EF4-FFF2-40B4-BE49-F238E27FC236}">
                    <a16:creationId xmlns:a16="http://schemas.microsoft.com/office/drawing/2014/main" id="{5B62CA66-A0EA-47DA-A98F-082275713C3C}"/>
                  </a:ext>
                </a:extLst>
              </p:cNvPr>
              <p:cNvCxnSpPr/>
              <p:nvPr/>
            </p:nvCxnSpPr>
            <p:spPr>
              <a:xfrm>
                <a:off x="1991544" y="1196752"/>
                <a:ext cx="5688632" cy="0"/>
              </a:xfrm>
              <a:prstGeom prst="line">
                <a:avLst/>
              </a:prstGeom>
              <a:ln w="9525">
                <a:solidFill>
                  <a:srgbClr val="67AF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Connettore diritto 54">
                <a:extLst>
                  <a:ext uri="{FF2B5EF4-FFF2-40B4-BE49-F238E27FC236}">
                    <a16:creationId xmlns:a16="http://schemas.microsoft.com/office/drawing/2014/main" id="{A2570FE6-1CA7-4F01-A9AD-5F5A95958C5F}"/>
                  </a:ext>
                </a:extLst>
              </p:cNvPr>
              <p:cNvCxnSpPr>
                <a:cxnSpLocks/>
              </p:cNvCxnSpPr>
              <p:nvPr/>
            </p:nvCxnSpPr>
            <p:spPr>
              <a:xfrm flipV="1">
                <a:off x="1991544" y="1192459"/>
                <a:ext cx="0" cy="143568"/>
              </a:xfrm>
              <a:prstGeom prst="line">
                <a:avLst/>
              </a:prstGeom>
              <a:ln w="9525">
                <a:solidFill>
                  <a:srgbClr val="67AF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Connettore diritto 55">
                <a:extLst>
                  <a:ext uri="{FF2B5EF4-FFF2-40B4-BE49-F238E27FC236}">
                    <a16:creationId xmlns:a16="http://schemas.microsoft.com/office/drawing/2014/main" id="{F0AE3B7A-59FA-4198-A13E-3BD68A14F23A}"/>
                  </a:ext>
                </a:extLst>
              </p:cNvPr>
              <p:cNvCxnSpPr>
                <a:cxnSpLocks/>
              </p:cNvCxnSpPr>
              <p:nvPr/>
            </p:nvCxnSpPr>
            <p:spPr>
              <a:xfrm flipV="1">
                <a:off x="7680176" y="1193873"/>
                <a:ext cx="0" cy="143568"/>
              </a:xfrm>
              <a:prstGeom prst="line">
                <a:avLst/>
              </a:prstGeom>
              <a:ln w="9525">
                <a:solidFill>
                  <a:srgbClr val="67AF6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3" name="Rettangolo 52">
              <a:extLst>
                <a:ext uri="{FF2B5EF4-FFF2-40B4-BE49-F238E27FC236}">
                  <a16:creationId xmlns:a16="http://schemas.microsoft.com/office/drawing/2014/main" id="{DDC5B61A-0076-4D89-A76F-E45E40D98CC1}"/>
                </a:ext>
              </a:extLst>
            </p:cNvPr>
            <p:cNvSpPr/>
            <p:nvPr/>
          </p:nvSpPr>
          <p:spPr>
            <a:xfrm>
              <a:off x="2550608" y="4330268"/>
              <a:ext cx="1332939" cy="216024"/>
            </a:xfrm>
            <a:prstGeom prst="rect">
              <a:avLst/>
            </a:prstGeom>
            <a:solidFill>
              <a:schemeClr val="bg1"/>
            </a:solidFill>
            <a:ln>
              <a:solidFill>
                <a:srgbClr val="67AF6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66246" fontAlgn="auto" hangingPunct="0">
                <a:spcBef>
                  <a:spcPts val="0"/>
                </a:spcBef>
                <a:spcAft>
                  <a:spcPts val="0"/>
                </a:spcAft>
                <a:defRPr/>
              </a:pPr>
              <a:r>
                <a:rPr lang="en-GB" sz="900" u="none" dirty="0">
                  <a:solidFill>
                    <a:srgbClr val="67AF63"/>
                  </a:solidFill>
                </a:rPr>
                <a:t>MISE impact: +681.8</a:t>
              </a:r>
              <a:endParaRPr lang="en-GB" sz="900" dirty="0">
                <a:solidFill>
                  <a:srgbClr val="67AF63"/>
                </a:solidFill>
              </a:endParaRPr>
            </a:p>
          </p:txBody>
        </p:sp>
      </p:grpSp>
      <p:sp>
        <p:nvSpPr>
          <p:cNvPr id="24" name="Segnaposto testo 7">
            <a:extLst>
              <a:ext uri="{FF2B5EF4-FFF2-40B4-BE49-F238E27FC236}">
                <a16:creationId xmlns:a16="http://schemas.microsoft.com/office/drawing/2014/main" id="{FC0C44A4-F068-4C77-BAF6-31A44FF882D5}"/>
              </a:ext>
            </a:extLst>
          </p:cNvPr>
          <p:cNvSpPr>
            <a:spLocks noGrp="1"/>
          </p:cNvSpPr>
          <p:nvPr>
            <p:ph type="body" sz="quarter" idx="11"/>
          </p:nvPr>
        </p:nvSpPr>
        <p:spPr>
          <a:xfrm>
            <a:off x="322194" y="6364392"/>
            <a:ext cx="9129009" cy="246221"/>
          </a:xfrm>
        </p:spPr>
        <p:txBody>
          <a:bodyPr/>
          <a:lstStyle/>
          <a:p>
            <a:r>
              <a:rPr lang="en-GB" sz="800" dirty="0">
                <a:solidFill>
                  <a:schemeClr val="accent6">
                    <a:lumMod val="75000"/>
                    <a:lumOff val="25000"/>
                  </a:schemeClr>
                </a:solidFill>
              </a:rPr>
              <a:t>1 – including financial liabilities</a:t>
            </a:r>
          </a:p>
        </p:txBody>
      </p:sp>
    </p:spTree>
    <p:extLst>
      <p:ext uri="{BB962C8B-B14F-4D97-AF65-F5344CB8AC3E}">
        <p14:creationId xmlns:p14="http://schemas.microsoft.com/office/powerpoint/2010/main" val="53672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fico 22">
            <a:extLst>
              <a:ext uri="{FF2B5EF4-FFF2-40B4-BE49-F238E27FC236}">
                <a16:creationId xmlns:a16="http://schemas.microsoft.com/office/drawing/2014/main" id="{B0B4A2C5-E1C0-49A5-B20C-DDC253A71128}"/>
              </a:ext>
            </a:extLst>
          </p:cNvPr>
          <p:cNvGraphicFramePr/>
          <p:nvPr>
            <p:extLst>
              <p:ext uri="{D42A27DB-BD31-4B8C-83A1-F6EECF244321}">
                <p14:modId xmlns:p14="http://schemas.microsoft.com/office/powerpoint/2010/main" val="179627476"/>
              </p:ext>
            </p:extLst>
          </p:nvPr>
        </p:nvGraphicFramePr>
        <p:xfrm>
          <a:off x="6612861" y="2780928"/>
          <a:ext cx="4451691" cy="2073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Grafico 37">
            <a:extLst>
              <a:ext uri="{FF2B5EF4-FFF2-40B4-BE49-F238E27FC236}">
                <a16:creationId xmlns:a16="http://schemas.microsoft.com/office/drawing/2014/main" id="{904526D0-18E2-4223-9C3A-773E23AE4548}"/>
              </a:ext>
            </a:extLst>
          </p:cNvPr>
          <p:cNvGraphicFramePr/>
          <p:nvPr>
            <p:extLst>
              <p:ext uri="{D42A27DB-BD31-4B8C-83A1-F6EECF244321}">
                <p14:modId xmlns:p14="http://schemas.microsoft.com/office/powerpoint/2010/main" val="3712847645"/>
              </p:ext>
            </p:extLst>
          </p:nvPr>
        </p:nvGraphicFramePr>
        <p:xfrm>
          <a:off x="6600057" y="928079"/>
          <a:ext cx="4464496" cy="1886390"/>
        </p:xfrm>
        <a:graphic>
          <a:graphicData uri="http://schemas.openxmlformats.org/drawingml/2006/chart">
            <c:chart xmlns:c="http://schemas.openxmlformats.org/drawingml/2006/chart" xmlns:r="http://schemas.openxmlformats.org/officeDocument/2006/relationships" r:id="rId3"/>
          </a:graphicData>
        </a:graphic>
      </p:graphicFrame>
      <p:sp>
        <p:nvSpPr>
          <p:cNvPr id="48" name="Title 4">
            <a:extLst>
              <a:ext uri="{FF2B5EF4-FFF2-40B4-BE49-F238E27FC236}">
                <a16:creationId xmlns:a16="http://schemas.microsoft.com/office/drawing/2014/main" id="{87B69EE9-3229-48E0-8E48-F5AA26AAFD52}"/>
              </a:ext>
            </a:extLst>
          </p:cNvPr>
          <p:cNvSpPr txBox="1">
            <a:spLocks/>
          </p:cNvSpPr>
          <p:nvPr/>
        </p:nvSpPr>
        <p:spPr bwMode="white">
          <a:xfrm>
            <a:off x="336685" y="149987"/>
            <a:ext cx="10727867"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 </a:t>
            </a:r>
            <a:r>
              <a:rPr lang="en-GB" sz="2400" i="0" u="none" dirty="0">
                <a:solidFill>
                  <a:srgbClr val="005996"/>
                </a:solidFill>
              </a:rPr>
              <a:t>Gross debt composition as at 31 December 2021</a:t>
            </a:r>
          </a:p>
        </p:txBody>
      </p:sp>
      <p:sp>
        <p:nvSpPr>
          <p:cNvPr id="4" name="Segnaposto numero diapositiva 3">
            <a:extLst>
              <a:ext uri="{FF2B5EF4-FFF2-40B4-BE49-F238E27FC236}">
                <a16:creationId xmlns:a16="http://schemas.microsoft.com/office/drawing/2014/main" id="{3A5ABA86-61A1-4B61-BF1B-128133BFAAAF}"/>
              </a:ext>
            </a:extLst>
          </p:cNvPr>
          <p:cNvSpPr>
            <a:spLocks noGrp="1"/>
          </p:cNvSpPr>
          <p:nvPr>
            <p:ph type="sldNum" sz="quarter" idx="12"/>
          </p:nvPr>
        </p:nvSpPr>
        <p:spPr/>
        <p:txBody>
          <a:bodyPr/>
          <a:lstStyle/>
          <a:p>
            <a:fld id="{D1D8300E-DD55-E64C-8282-B510600AD611}" type="slidenum">
              <a:rPr lang="it-IT" smtClean="0"/>
              <a:pPr/>
              <a:t>16</a:t>
            </a:fld>
            <a:endParaRPr lang="it-IT" dirty="0"/>
          </a:p>
        </p:txBody>
      </p:sp>
      <p:sp>
        <p:nvSpPr>
          <p:cNvPr id="43" name="CasellaDiTesto 42">
            <a:extLst>
              <a:ext uri="{FF2B5EF4-FFF2-40B4-BE49-F238E27FC236}">
                <a16:creationId xmlns:a16="http://schemas.microsoft.com/office/drawing/2014/main" id="{2BA85F32-675E-4A3B-A0A6-6DDFD3BD03D9}"/>
              </a:ext>
            </a:extLst>
          </p:cNvPr>
          <p:cNvSpPr txBox="1"/>
          <p:nvPr/>
        </p:nvSpPr>
        <p:spPr>
          <a:xfrm>
            <a:off x="8071186" y="2640212"/>
            <a:ext cx="1296144" cy="432048"/>
          </a:xfrm>
          <a:prstGeom prst="rect">
            <a:avLst/>
          </a:prstGeom>
        </p:spPr>
        <p:txBody>
          <a:bodyPr wrap="square" rtlCol="0" anchor="ctr">
            <a:noAutofit/>
          </a:bodyPr>
          <a:lstStyle/>
          <a:p>
            <a:pPr algn="ctr"/>
            <a:r>
              <a:rPr lang="it-IT" sz="1000" i="0" u="none" dirty="0">
                <a:solidFill>
                  <a:schemeClr val="accent6">
                    <a:lumMod val="50000"/>
                    <a:lumOff val="50000"/>
                  </a:schemeClr>
                </a:solidFill>
                <a:latin typeface="+mn-lt"/>
              </a:rPr>
              <a:t>Gross </a:t>
            </a:r>
            <a:r>
              <a:rPr lang="it-IT" sz="1000" i="0" u="none" dirty="0" err="1">
                <a:solidFill>
                  <a:schemeClr val="accent6">
                    <a:lumMod val="50000"/>
                    <a:lumOff val="50000"/>
                  </a:schemeClr>
                </a:solidFill>
                <a:latin typeface="+mn-lt"/>
              </a:rPr>
              <a:t>debt</a:t>
            </a:r>
            <a:endParaRPr lang="it-IT" sz="1000" i="0" u="none" dirty="0">
              <a:solidFill>
                <a:schemeClr val="accent6">
                  <a:lumMod val="50000"/>
                  <a:lumOff val="50000"/>
                </a:schemeClr>
              </a:solidFill>
              <a:latin typeface="+mn-lt"/>
            </a:endParaRPr>
          </a:p>
          <a:p>
            <a:pPr algn="ctr"/>
            <a:r>
              <a:rPr lang="it-IT" sz="1000" i="0" u="none" dirty="0">
                <a:solidFill>
                  <a:schemeClr val="accent6">
                    <a:lumMod val="50000"/>
                    <a:lumOff val="50000"/>
                  </a:schemeClr>
                </a:solidFill>
                <a:latin typeface="+mn-lt"/>
              </a:rPr>
              <a:t>1,000 mln euros</a:t>
            </a:r>
            <a:r>
              <a:rPr lang="it-IT" sz="1000" i="0" u="none" baseline="30000" dirty="0">
                <a:solidFill>
                  <a:schemeClr val="accent6">
                    <a:lumMod val="50000"/>
                    <a:lumOff val="50000"/>
                  </a:schemeClr>
                </a:solidFill>
                <a:latin typeface="+mn-lt"/>
              </a:rPr>
              <a:t>1</a:t>
            </a:r>
            <a:r>
              <a:rPr lang="it-IT" sz="1000" i="0" u="none" dirty="0">
                <a:solidFill>
                  <a:schemeClr val="accent6">
                    <a:lumMod val="50000"/>
                    <a:lumOff val="50000"/>
                  </a:schemeClr>
                </a:solidFill>
                <a:latin typeface="+mn-lt"/>
              </a:rPr>
              <a:t> </a:t>
            </a:r>
          </a:p>
        </p:txBody>
      </p:sp>
      <p:graphicFrame>
        <p:nvGraphicFramePr>
          <p:cNvPr id="6" name="Grafico 5">
            <a:extLst>
              <a:ext uri="{FF2B5EF4-FFF2-40B4-BE49-F238E27FC236}">
                <a16:creationId xmlns:a16="http://schemas.microsoft.com/office/drawing/2014/main" id="{09159B64-5B7A-410A-A7D4-4E535CA1A31A}"/>
              </a:ext>
            </a:extLst>
          </p:cNvPr>
          <p:cNvGraphicFramePr/>
          <p:nvPr>
            <p:extLst>
              <p:ext uri="{D42A27DB-BD31-4B8C-83A1-F6EECF244321}">
                <p14:modId xmlns:p14="http://schemas.microsoft.com/office/powerpoint/2010/main" val="283561086"/>
              </p:ext>
            </p:extLst>
          </p:nvPr>
        </p:nvGraphicFramePr>
        <p:xfrm>
          <a:off x="767408" y="1383028"/>
          <a:ext cx="5832648" cy="3029603"/>
        </p:xfrm>
        <a:graphic>
          <a:graphicData uri="http://schemas.openxmlformats.org/drawingml/2006/chart">
            <c:chart xmlns:c="http://schemas.openxmlformats.org/drawingml/2006/chart" xmlns:r="http://schemas.openxmlformats.org/officeDocument/2006/relationships" r:id="rId4"/>
          </a:graphicData>
        </a:graphic>
      </p:graphicFrame>
      <p:sp>
        <p:nvSpPr>
          <p:cNvPr id="17" name="CasellaDiTesto 16">
            <a:extLst>
              <a:ext uri="{FF2B5EF4-FFF2-40B4-BE49-F238E27FC236}">
                <a16:creationId xmlns:a16="http://schemas.microsoft.com/office/drawing/2014/main" id="{72B05192-1151-4EFA-92F6-99262303A8B1}"/>
              </a:ext>
            </a:extLst>
          </p:cNvPr>
          <p:cNvSpPr txBox="1"/>
          <p:nvPr/>
        </p:nvSpPr>
        <p:spPr>
          <a:xfrm>
            <a:off x="479655" y="840444"/>
            <a:ext cx="863724" cy="186277"/>
          </a:xfrm>
          <a:prstGeom prst="rect">
            <a:avLst/>
          </a:prstGeom>
        </p:spPr>
        <p:txBody>
          <a:bodyPr wrap="square" rtlCol="0" anchor="ctr">
            <a:noAutofit/>
          </a:bodyPr>
          <a:lstStyle/>
          <a:p>
            <a:r>
              <a:rPr lang="it-IT" sz="800" b="0" u="none" dirty="0">
                <a:solidFill>
                  <a:schemeClr val="accent6">
                    <a:lumMod val="75000"/>
                    <a:lumOff val="25000"/>
                  </a:schemeClr>
                </a:solidFill>
                <a:latin typeface="+mn-lt"/>
              </a:rPr>
              <a:t>(mln </a:t>
            </a:r>
            <a:r>
              <a:rPr lang="it-IT" sz="800" b="0" u="none" dirty="0" err="1">
                <a:solidFill>
                  <a:schemeClr val="accent6">
                    <a:lumMod val="75000"/>
                    <a:lumOff val="25000"/>
                  </a:schemeClr>
                </a:solidFill>
                <a:latin typeface="+mn-lt"/>
              </a:rPr>
              <a:t>euros</a:t>
            </a:r>
            <a:r>
              <a:rPr lang="it-IT" sz="800" b="0" u="none" dirty="0">
                <a:solidFill>
                  <a:schemeClr val="accent6">
                    <a:lumMod val="75000"/>
                    <a:lumOff val="25000"/>
                  </a:schemeClr>
                </a:solidFill>
                <a:latin typeface="+mn-lt"/>
              </a:rPr>
              <a:t>)</a:t>
            </a:r>
          </a:p>
        </p:txBody>
      </p:sp>
      <p:sp>
        <p:nvSpPr>
          <p:cNvPr id="2" name="CasellaDiTesto 1">
            <a:extLst>
              <a:ext uri="{FF2B5EF4-FFF2-40B4-BE49-F238E27FC236}">
                <a16:creationId xmlns:a16="http://schemas.microsoft.com/office/drawing/2014/main" id="{F500CFB2-A4C0-4212-9231-8644181933C2}"/>
              </a:ext>
            </a:extLst>
          </p:cNvPr>
          <p:cNvSpPr txBox="1"/>
          <p:nvPr/>
        </p:nvSpPr>
        <p:spPr>
          <a:xfrm>
            <a:off x="1212261" y="4896172"/>
            <a:ext cx="4942941" cy="509378"/>
          </a:xfrm>
          <a:prstGeom prst="rect">
            <a:avLst/>
          </a:prstGeom>
          <a:solidFill>
            <a:srgbClr val="80C8E6"/>
          </a:solidFill>
        </p:spPr>
        <p:txBody>
          <a:bodyPr wrap="square" rtlCol="0" anchor="ctr">
            <a:noAutofit/>
          </a:bodyPr>
          <a:lstStyle/>
          <a:p>
            <a:pPr algn="ctr"/>
            <a:r>
              <a:rPr lang="it-IT" i="0" u="none" dirty="0">
                <a:latin typeface="+mn-lt"/>
              </a:rPr>
              <a:t>LIQUIDITY HEADROOM March 18, 2022:</a:t>
            </a:r>
          </a:p>
          <a:p>
            <a:pPr algn="ctr"/>
            <a:r>
              <a:rPr lang="it-IT" i="0" u="none" dirty="0" err="1">
                <a:latin typeface="+mn-lt"/>
              </a:rPr>
              <a:t>Uncommitted</a:t>
            </a:r>
            <a:r>
              <a:rPr lang="it-IT" i="0" u="none" dirty="0">
                <a:latin typeface="+mn-lt"/>
              </a:rPr>
              <a:t> lines 131 mln </a:t>
            </a:r>
            <a:r>
              <a:rPr lang="it-IT" i="0" u="none" dirty="0" err="1">
                <a:latin typeface="+mn-lt"/>
              </a:rPr>
              <a:t>euros</a:t>
            </a:r>
            <a:r>
              <a:rPr lang="it-IT" i="0" u="none" dirty="0">
                <a:latin typeface="+mn-lt"/>
              </a:rPr>
              <a:t> </a:t>
            </a:r>
          </a:p>
        </p:txBody>
      </p:sp>
      <p:sp>
        <p:nvSpPr>
          <p:cNvPr id="14" name="Segnaposto testo 7">
            <a:extLst>
              <a:ext uri="{FF2B5EF4-FFF2-40B4-BE49-F238E27FC236}">
                <a16:creationId xmlns:a16="http://schemas.microsoft.com/office/drawing/2014/main" id="{F4E79724-471E-44CB-8F8A-200962CB3A62}"/>
              </a:ext>
            </a:extLst>
          </p:cNvPr>
          <p:cNvSpPr>
            <a:spLocks noGrp="1"/>
          </p:cNvSpPr>
          <p:nvPr>
            <p:ph type="body" sz="quarter" idx="11"/>
          </p:nvPr>
        </p:nvSpPr>
        <p:spPr>
          <a:xfrm>
            <a:off x="352606" y="6398470"/>
            <a:ext cx="9129009" cy="246221"/>
          </a:xfrm>
        </p:spPr>
        <p:txBody>
          <a:bodyPr/>
          <a:lstStyle/>
          <a:p>
            <a:r>
              <a:rPr lang="en-GB" sz="800" dirty="0">
                <a:solidFill>
                  <a:schemeClr val="accent6">
                    <a:lumMod val="75000"/>
                    <a:lumOff val="25000"/>
                  </a:schemeClr>
                </a:solidFill>
              </a:rPr>
              <a:t>1- Excluding the non-current portion of debt for funded investments for 12.5 million euros</a:t>
            </a:r>
          </a:p>
          <a:p>
            <a:r>
              <a:rPr lang="en-GB" sz="800" dirty="0">
                <a:solidFill>
                  <a:schemeClr val="accent6">
                    <a:lumMod val="75000"/>
                    <a:lumOff val="25000"/>
                  </a:schemeClr>
                </a:solidFill>
              </a:rPr>
              <a:t>2 – Only on bank debt and bond</a:t>
            </a:r>
          </a:p>
        </p:txBody>
      </p:sp>
      <p:graphicFrame>
        <p:nvGraphicFramePr>
          <p:cNvPr id="20" name="Grafico 19">
            <a:extLst>
              <a:ext uri="{FF2B5EF4-FFF2-40B4-BE49-F238E27FC236}">
                <a16:creationId xmlns:a16="http://schemas.microsoft.com/office/drawing/2014/main" id="{383D88DF-7E7B-474C-A894-8AD948D3E2A9}"/>
              </a:ext>
            </a:extLst>
          </p:cNvPr>
          <p:cNvGraphicFramePr/>
          <p:nvPr>
            <p:extLst>
              <p:ext uri="{D42A27DB-BD31-4B8C-83A1-F6EECF244321}">
                <p14:modId xmlns:p14="http://schemas.microsoft.com/office/powerpoint/2010/main" val="2469781605"/>
              </p:ext>
            </p:extLst>
          </p:nvPr>
        </p:nvGraphicFramePr>
        <p:xfrm>
          <a:off x="6420940" y="4494923"/>
          <a:ext cx="4822730" cy="1911829"/>
        </p:xfrm>
        <a:graphic>
          <a:graphicData uri="http://schemas.openxmlformats.org/drawingml/2006/chart">
            <c:chart xmlns:c="http://schemas.openxmlformats.org/drawingml/2006/chart" xmlns:r="http://schemas.openxmlformats.org/officeDocument/2006/relationships" r:id="rId5"/>
          </a:graphicData>
        </a:graphic>
      </p:graphicFrame>
      <p:sp>
        <p:nvSpPr>
          <p:cNvPr id="21" name="CasellaDiTesto 20">
            <a:extLst>
              <a:ext uri="{FF2B5EF4-FFF2-40B4-BE49-F238E27FC236}">
                <a16:creationId xmlns:a16="http://schemas.microsoft.com/office/drawing/2014/main" id="{2507B266-A781-425D-A56D-D4DC6FC21175}"/>
              </a:ext>
            </a:extLst>
          </p:cNvPr>
          <p:cNvSpPr txBox="1"/>
          <p:nvPr/>
        </p:nvSpPr>
        <p:spPr>
          <a:xfrm>
            <a:off x="10374601" y="4977861"/>
            <a:ext cx="288032" cy="334791"/>
          </a:xfrm>
          <a:prstGeom prst="rect">
            <a:avLst/>
          </a:prstGeom>
        </p:spPr>
        <p:txBody>
          <a:bodyPr wrap="square" rtlCol="0" anchor="ctr">
            <a:noAutofit/>
          </a:bodyPr>
          <a:lstStyle/>
          <a:p>
            <a:r>
              <a:rPr lang="it-IT" sz="600" b="0" i="0" u="none" dirty="0">
                <a:solidFill>
                  <a:schemeClr val="accent6"/>
                </a:solidFill>
                <a:latin typeface="+mn-lt"/>
              </a:rPr>
              <a:t>2</a:t>
            </a:r>
          </a:p>
        </p:txBody>
      </p:sp>
      <p:sp>
        <p:nvSpPr>
          <p:cNvPr id="22" name="CasellaDiTesto 21">
            <a:extLst>
              <a:ext uri="{FF2B5EF4-FFF2-40B4-BE49-F238E27FC236}">
                <a16:creationId xmlns:a16="http://schemas.microsoft.com/office/drawing/2014/main" id="{21193111-E711-4007-A806-9CD12394CDBF}"/>
              </a:ext>
            </a:extLst>
          </p:cNvPr>
          <p:cNvSpPr txBox="1"/>
          <p:nvPr/>
        </p:nvSpPr>
        <p:spPr>
          <a:xfrm>
            <a:off x="10518209" y="5245132"/>
            <a:ext cx="288032" cy="334791"/>
          </a:xfrm>
          <a:prstGeom prst="rect">
            <a:avLst/>
          </a:prstGeom>
        </p:spPr>
        <p:txBody>
          <a:bodyPr wrap="square" rtlCol="0" anchor="ctr">
            <a:noAutofit/>
          </a:bodyPr>
          <a:lstStyle/>
          <a:p>
            <a:r>
              <a:rPr lang="it-IT" sz="600" b="0" i="0" u="none" dirty="0">
                <a:solidFill>
                  <a:schemeClr val="accent6"/>
                </a:solidFill>
                <a:latin typeface="+mn-lt"/>
              </a:rPr>
              <a:t>2</a:t>
            </a:r>
          </a:p>
        </p:txBody>
      </p:sp>
      <p:sp>
        <p:nvSpPr>
          <p:cNvPr id="3" name="CasellaDiTesto 2">
            <a:extLst>
              <a:ext uri="{FF2B5EF4-FFF2-40B4-BE49-F238E27FC236}">
                <a16:creationId xmlns:a16="http://schemas.microsoft.com/office/drawing/2014/main" id="{890E64CE-C74A-4370-83CC-751503A1F253}"/>
              </a:ext>
            </a:extLst>
          </p:cNvPr>
          <p:cNvSpPr txBox="1"/>
          <p:nvPr/>
        </p:nvSpPr>
        <p:spPr>
          <a:xfrm>
            <a:off x="9367330" y="5597378"/>
            <a:ext cx="2088232" cy="295124"/>
          </a:xfrm>
          <a:prstGeom prst="rect">
            <a:avLst/>
          </a:prstGeom>
          <a:noFill/>
        </p:spPr>
        <p:txBody>
          <a:bodyPr wrap="square" rtlCol="0" anchor="ctr">
            <a:noAutofit/>
          </a:bodyPr>
          <a:lstStyle/>
          <a:p>
            <a:pPr algn="ctr"/>
            <a:r>
              <a:rPr lang="it-IT" sz="1200" i="0" u="none" dirty="0" err="1">
                <a:solidFill>
                  <a:srgbClr val="0065A3"/>
                </a:solidFill>
                <a:latin typeface="+mn-lt"/>
              </a:rPr>
              <a:t>Average</a:t>
            </a:r>
            <a:r>
              <a:rPr lang="it-IT" sz="1200" i="0" u="none" dirty="0">
                <a:solidFill>
                  <a:srgbClr val="0065A3"/>
                </a:solidFill>
                <a:latin typeface="+mn-lt"/>
              </a:rPr>
              <a:t> cost of </a:t>
            </a:r>
            <a:r>
              <a:rPr lang="it-IT" sz="1200" i="0" u="none" dirty="0" err="1">
                <a:solidFill>
                  <a:srgbClr val="0065A3"/>
                </a:solidFill>
                <a:latin typeface="+mn-lt"/>
              </a:rPr>
              <a:t>debt</a:t>
            </a:r>
            <a:r>
              <a:rPr lang="it-IT" sz="1200" i="0" u="none" dirty="0">
                <a:solidFill>
                  <a:srgbClr val="0065A3"/>
                </a:solidFill>
                <a:latin typeface="+mn-lt"/>
              </a:rPr>
              <a:t> in 2021 1.94%</a:t>
            </a:r>
          </a:p>
        </p:txBody>
      </p:sp>
      <p:sp>
        <p:nvSpPr>
          <p:cNvPr id="18" name="Callout: linea 17">
            <a:extLst>
              <a:ext uri="{FF2B5EF4-FFF2-40B4-BE49-F238E27FC236}">
                <a16:creationId xmlns:a16="http://schemas.microsoft.com/office/drawing/2014/main" id="{3821EF70-F64E-49B8-83B8-9274BF366C8B}"/>
              </a:ext>
            </a:extLst>
          </p:cNvPr>
          <p:cNvSpPr/>
          <p:nvPr/>
        </p:nvSpPr>
        <p:spPr>
          <a:xfrm>
            <a:off x="647090" y="1352150"/>
            <a:ext cx="1296051" cy="642834"/>
          </a:xfrm>
          <a:prstGeom prst="borderCallout1">
            <a:avLst>
              <a:gd name="adj1" fmla="val 106095"/>
              <a:gd name="adj2" fmla="val 40168"/>
              <a:gd name="adj3" fmla="val 167774"/>
              <a:gd name="adj4" fmla="val 51737"/>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0" i="0" u="none" dirty="0">
                <a:solidFill>
                  <a:srgbClr val="575756"/>
                </a:solidFill>
                <a:latin typeface="+mn-lt"/>
              </a:rPr>
              <a:t>Including MISE NFP of 121.9 </a:t>
            </a:r>
            <a:r>
              <a:rPr lang="en-GB" sz="1000" b="0" i="0" u="none" dirty="0" err="1">
                <a:solidFill>
                  <a:srgbClr val="575756"/>
                </a:solidFill>
                <a:latin typeface="+mn-lt"/>
              </a:rPr>
              <a:t>mln</a:t>
            </a:r>
            <a:r>
              <a:rPr lang="en-GB" sz="1000" b="0" i="0" u="none" dirty="0">
                <a:solidFill>
                  <a:srgbClr val="575756"/>
                </a:solidFill>
                <a:latin typeface="+mn-lt"/>
              </a:rPr>
              <a:t> euros</a:t>
            </a:r>
            <a:endParaRPr lang="it-IT" sz="1000" dirty="0"/>
          </a:p>
        </p:txBody>
      </p:sp>
      <p:sp>
        <p:nvSpPr>
          <p:cNvPr id="5" name="CasellaDiTesto 4">
            <a:extLst>
              <a:ext uri="{FF2B5EF4-FFF2-40B4-BE49-F238E27FC236}">
                <a16:creationId xmlns:a16="http://schemas.microsoft.com/office/drawing/2014/main" id="{4EBB376A-76CD-4573-8D1D-4853B2FED39C}"/>
              </a:ext>
            </a:extLst>
          </p:cNvPr>
          <p:cNvSpPr txBox="1"/>
          <p:nvPr/>
        </p:nvSpPr>
        <p:spPr>
          <a:xfrm>
            <a:off x="5803954" y="2713314"/>
            <a:ext cx="360040" cy="151714"/>
          </a:xfrm>
          <a:prstGeom prst="rect">
            <a:avLst/>
          </a:prstGeom>
          <a:solidFill>
            <a:srgbClr val="0065A3"/>
          </a:solidFill>
        </p:spPr>
        <p:txBody>
          <a:bodyPr wrap="square" lIns="0" rIns="0" rtlCol="0" anchor="ctr">
            <a:noAutofit/>
          </a:bodyPr>
          <a:lstStyle/>
          <a:p>
            <a:pPr algn="ctr"/>
            <a:r>
              <a:rPr lang="it-IT" sz="1000" i="0" u="none" dirty="0">
                <a:latin typeface="+mn-lt"/>
              </a:rPr>
              <a:t>1,000</a:t>
            </a:r>
          </a:p>
        </p:txBody>
      </p:sp>
    </p:spTree>
    <p:extLst>
      <p:ext uri="{BB962C8B-B14F-4D97-AF65-F5344CB8AC3E}">
        <p14:creationId xmlns:p14="http://schemas.microsoft.com/office/powerpoint/2010/main" val="115075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
            <a:extLst>
              <a:ext uri="{FF2B5EF4-FFF2-40B4-BE49-F238E27FC236}">
                <a16:creationId xmlns:a16="http://schemas.microsoft.com/office/drawing/2014/main" id="{87B69EE9-3229-48E0-8E48-F5AA26AAFD52}"/>
              </a:ext>
            </a:extLst>
          </p:cNvPr>
          <p:cNvSpPr txBox="1">
            <a:spLocks/>
          </p:cNvSpPr>
          <p:nvPr/>
        </p:nvSpPr>
        <p:spPr bwMode="white">
          <a:xfrm>
            <a:off x="336685" y="149987"/>
            <a:ext cx="10727867"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 </a:t>
            </a:r>
            <a:r>
              <a:rPr lang="en-GB" sz="2400" i="0" u="none" dirty="0">
                <a:solidFill>
                  <a:srgbClr val="0065A3"/>
                </a:solidFill>
              </a:rPr>
              <a:t>Debt maturities as at 31 December 2021</a:t>
            </a:r>
            <a:endParaRPr lang="en-GB" sz="2400" i="0" u="none" dirty="0">
              <a:solidFill>
                <a:srgbClr val="005996"/>
              </a:solidFill>
            </a:endParaRPr>
          </a:p>
        </p:txBody>
      </p:sp>
      <p:sp>
        <p:nvSpPr>
          <p:cNvPr id="4" name="Segnaposto numero diapositiva 3">
            <a:extLst>
              <a:ext uri="{FF2B5EF4-FFF2-40B4-BE49-F238E27FC236}">
                <a16:creationId xmlns:a16="http://schemas.microsoft.com/office/drawing/2014/main" id="{3A5ABA86-61A1-4B61-BF1B-128133BFAAAF}"/>
              </a:ext>
            </a:extLst>
          </p:cNvPr>
          <p:cNvSpPr>
            <a:spLocks noGrp="1"/>
          </p:cNvSpPr>
          <p:nvPr>
            <p:ph type="sldNum" sz="quarter" idx="12"/>
          </p:nvPr>
        </p:nvSpPr>
        <p:spPr/>
        <p:txBody>
          <a:bodyPr/>
          <a:lstStyle/>
          <a:p>
            <a:fld id="{D1D8300E-DD55-E64C-8282-B510600AD611}" type="slidenum">
              <a:rPr lang="it-IT" smtClean="0"/>
              <a:pPr/>
              <a:t>17</a:t>
            </a:fld>
            <a:endParaRPr lang="it-IT" dirty="0"/>
          </a:p>
        </p:txBody>
      </p:sp>
      <p:sp>
        <p:nvSpPr>
          <p:cNvPr id="8" name="Segnaposto testo 2">
            <a:extLst>
              <a:ext uri="{FF2B5EF4-FFF2-40B4-BE49-F238E27FC236}">
                <a16:creationId xmlns:a16="http://schemas.microsoft.com/office/drawing/2014/main" id="{BCAA1D5C-5FEC-4EA3-AD3E-E00414A24884}"/>
              </a:ext>
            </a:extLst>
          </p:cNvPr>
          <p:cNvSpPr>
            <a:spLocks noGrp="1"/>
          </p:cNvSpPr>
          <p:nvPr>
            <p:ph type="body" sz="quarter" idx="10"/>
          </p:nvPr>
        </p:nvSpPr>
        <p:spPr>
          <a:xfrm>
            <a:off x="392855" y="698805"/>
            <a:ext cx="11607801" cy="338554"/>
          </a:xfrm>
        </p:spPr>
        <p:txBody>
          <a:bodyPr/>
          <a:lstStyle/>
          <a:p>
            <a:r>
              <a:rPr lang="en-GB" sz="1600" i="0" u="none" strike="noStrike" cap="none" dirty="0">
                <a:latin typeface="Calibri"/>
                <a:ea typeface="Calibri"/>
                <a:cs typeface="Calibri"/>
                <a:sym typeface="Calibri"/>
              </a:rPr>
              <a:t>Debt average life in line with total assets structure </a:t>
            </a:r>
            <a:endParaRPr lang="en-GB" dirty="0"/>
          </a:p>
        </p:txBody>
      </p:sp>
      <p:graphicFrame>
        <p:nvGraphicFramePr>
          <p:cNvPr id="6" name="Grafico 5">
            <a:extLst>
              <a:ext uri="{FF2B5EF4-FFF2-40B4-BE49-F238E27FC236}">
                <a16:creationId xmlns:a16="http://schemas.microsoft.com/office/drawing/2014/main" id="{560A91DE-7C30-408A-A3E0-8354290D67F9}"/>
              </a:ext>
            </a:extLst>
          </p:cNvPr>
          <p:cNvGraphicFramePr/>
          <p:nvPr>
            <p:extLst>
              <p:ext uri="{D42A27DB-BD31-4B8C-83A1-F6EECF244321}">
                <p14:modId xmlns:p14="http://schemas.microsoft.com/office/powerpoint/2010/main" val="1527905280"/>
              </p:ext>
            </p:extLst>
          </p:nvPr>
        </p:nvGraphicFramePr>
        <p:xfrm>
          <a:off x="1775520" y="1268761"/>
          <a:ext cx="8128000" cy="3910950"/>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a:extLst>
              <a:ext uri="{FF2B5EF4-FFF2-40B4-BE49-F238E27FC236}">
                <a16:creationId xmlns:a16="http://schemas.microsoft.com/office/drawing/2014/main" id="{0B2F7031-62FB-435D-A910-27B41A43D4CC}"/>
              </a:ext>
            </a:extLst>
          </p:cNvPr>
          <p:cNvSpPr txBox="1"/>
          <p:nvPr/>
        </p:nvSpPr>
        <p:spPr>
          <a:xfrm>
            <a:off x="2999656" y="4077072"/>
            <a:ext cx="504056" cy="166535"/>
          </a:xfrm>
          <a:prstGeom prst="rect">
            <a:avLst/>
          </a:prstGeom>
        </p:spPr>
        <p:txBody>
          <a:bodyPr wrap="square" rtlCol="0" anchor="ctr">
            <a:noAutofit/>
          </a:bodyPr>
          <a:lstStyle/>
          <a:p>
            <a:r>
              <a:rPr lang="it-IT" sz="1200" i="0" u="none" dirty="0">
                <a:solidFill>
                  <a:schemeClr val="accent6">
                    <a:lumMod val="75000"/>
                    <a:lumOff val="25000"/>
                  </a:schemeClr>
                </a:solidFill>
                <a:latin typeface="+mn-lt"/>
              </a:rPr>
              <a:t>33.5</a:t>
            </a:r>
          </a:p>
        </p:txBody>
      </p:sp>
      <p:sp>
        <p:nvSpPr>
          <p:cNvPr id="15" name="CasellaDiTesto 14">
            <a:extLst>
              <a:ext uri="{FF2B5EF4-FFF2-40B4-BE49-F238E27FC236}">
                <a16:creationId xmlns:a16="http://schemas.microsoft.com/office/drawing/2014/main" id="{1EA0AE4C-F5B4-4E6C-A4E6-F38FC803EA7A}"/>
              </a:ext>
            </a:extLst>
          </p:cNvPr>
          <p:cNvSpPr txBox="1"/>
          <p:nvPr/>
        </p:nvSpPr>
        <p:spPr>
          <a:xfrm>
            <a:off x="1856618" y="1300412"/>
            <a:ext cx="863724" cy="186277"/>
          </a:xfrm>
          <a:prstGeom prst="rect">
            <a:avLst/>
          </a:prstGeom>
        </p:spPr>
        <p:txBody>
          <a:bodyPr wrap="square" rtlCol="0" anchor="ctr">
            <a:noAutofit/>
          </a:bodyPr>
          <a:lstStyle/>
          <a:p>
            <a:r>
              <a:rPr lang="it-IT" sz="800" b="0" u="none" dirty="0">
                <a:solidFill>
                  <a:schemeClr val="accent6">
                    <a:lumMod val="75000"/>
                    <a:lumOff val="25000"/>
                  </a:schemeClr>
                </a:solidFill>
                <a:latin typeface="+mn-lt"/>
              </a:rPr>
              <a:t>(mln </a:t>
            </a:r>
            <a:r>
              <a:rPr lang="it-IT" sz="800" b="0" u="none" dirty="0" err="1">
                <a:solidFill>
                  <a:schemeClr val="accent6">
                    <a:lumMod val="75000"/>
                    <a:lumOff val="25000"/>
                  </a:schemeClr>
                </a:solidFill>
                <a:latin typeface="+mn-lt"/>
              </a:rPr>
              <a:t>euros</a:t>
            </a:r>
            <a:r>
              <a:rPr lang="it-IT" sz="800" b="0" u="none" dirty="0">
                <a:solidFill>
                  <a:schemeClr val="accent6">
                    <a:lumMod val="75000"/>
                    <a:lumOff val="25000"/>
                  </a:schemeClr>
                </a:solidFill>
                <a:latin typeface="+mn-lt"/>
              </a:rPr>
              <a:t>)</a:t>
            </a:r>
          </a:p>
        </p:txBody>
      </p:sp>
    </p:spTree>
    <p:extLst>
      <p:ext uri="{BB962C8B-B14F-4D97-AF65-F5344CB8AC3E}">
        <p14:creationId xmlns:p14="http://schemas.microsoft.com/office/powerpoint/2010/main" val="220833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5">
            <a:extLst>
              <a:ext uri="{FF2B5EF4-FFF2-40B4-BE49-F238E27FC236}">
                <a16:creationId xmlns:a16="http://schemas.microsoft.com/office/drawing/2014/main" id="{CCFF3135-29BF-4FC4-A07B-29D1329C5442}"/>
              </a:ext>
            </a:extLst>
          </p:cNvPr>
          <p:cNvSpPr/>
          <p:nvPr/>
        </p:nvSpPr>
        <p:spPr>
          <a:xfrm>
            <a:off x="1775520" y="-1035496"/>
            <a:ext cx="776536" cy="193459"/>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CB1B08B-36E6-4D22-8F93-1064E2FF379A}"/>
              </a:ext>
            </a:extLst>
          </p:cNvPr>
          <p:cNvSpPr txBox="1"/>
          <p:nvPr/>
        </p:nvSpPr>
        <p:spPr>
          <a:xfrm>
            <a:off x="0" y="739463"/>
            <a:ext cx="4511675" cy="461665"/>
          </a:xfrm>
          <a:prstGeom prst="rect">
            <a:avLst/>
          </a:prstGeom>
          <a:solidFill>
            <a:srgbClr val="0093C8"/>
          </a:solidFill>
        </p:spPr>
        <p:txBody>
          <a:bodyPr wrap="square" lIns="252000" rIns="252000">
            <a:spAutoFit/>
          </a:bodyPr>
          <a:lstStyle>
            <a:defPPr>
              <a:defRPr lang="it-IT"/>
            </a:defPPr>
            <a:lvl1pPr algn="ctr" fontAlgn="auto">
              <a:spcAft>
                <a:spcPts val="0"/>
              </a:spcAft>
              <a:defRPr sz="2800" i="0" u="none">
                <a:solidFill>
                  <a:schemeClr val="tx1"/>
                </a:solidFill>
                <a:latin typeface="+mj-lt"/>
              </a:defRPr>
            </a:lvl1pPr>
          </a:lstStyle>
          <a:p>
            <a:pPr algn="l"/>
            <a:r>
              <a:rPr lang="en-US" sz="2400" dirty="0"/>
              <a:t>Overview</a:t>
            </a:r>
          </a:p>
        </p:txBody>
      </p:sp>
      <p:sp>
        <p:nvSpPr>
          <p:cNvPr id="2" name="Rettangolo 1">
            <a:extLst>
              <a:ext uri="{FF2B5EF4-FFF2-40B4-BE49-F238E27FC236}">
                <a16:creationId xmlns:a16="http://schemas.microsoft.com/office/drawing/2014/main" id="{02E909F2-80C2-49C7-9983-060FD4F40045}"/>
              </a:ext>
            </a:extLst>
          </p:cNvPr>
          <p:cNvSpPr/>
          <p:nvPr/>
        </p:nvSpPr>
        <p:spPr>
          <a:xfrm>
            <a:off x="-1" y="2636912"/>
            <a:ext cx="6816726" cy="461665"/>
          </a:xfrm>
          <a:prstGeom prst="rect">
            <a:avLst/>
          </a:prstGeom>
          <a:solidFill>
            <a:srgbClr val="80C8E6"/>
          </a:solidFill>
        </p:spPr>
        <p:txBody>
          <a:bodyPr wrap="square" lIns="252000" rIns="252000">
            <a:spAutoFit/>
          </a:bodyPr>
          <a:lstStyle/>
          <a:p>
            <a:pPr algn="ctr" fontAlgn="auto">
              <a:spcAft>
                <a:spcPts val="0"/>
              </a:spcAft>
            </a:pPr>
            <a:r>
              <a:rPr lang="it-IT" sz="2400" i="0" u="none" dirty="0">
                <a:solidFill>
                  <a:schemeClr val="tx1"/>
                </a:solidFill>
                <a:latin typeface="+mj-lt"/>
              </a:rPr>
              <a:t>Outlook and </a:t>
            </a:r>
            <a:r>
              <a:rPr lang="it-IT" sz="2400" i="0" u="none" dirty="0" err="1">
                <a:solidFill>
                  <a:schemeClr val="tx1"/>
                </a:solidFill>
                <a:latin typeface="+mj-lt"/>
              </a:rPr>
              <a:t>dividends</a:t>
            </a:r>
            <a:endParaRPr lang="it-IT" sz="2400" i="0" u="none" dirty="0">
              <a:solidFill>
                <a:schemeClr val="tx1"/>
              </a:solidFill>
              <a:latin typeface="+mj-lt"/>
            </a:endParaRPr>
          </a:p>
        </p:txBody>
      </p:sp>
      <p:sp>
        <p:nvSpPr>
          <p:cNvPr id="3" name="Rettangolo 2">
            <a:extLst>
              <a:ext uri="{FF2B5EF4-FFF2-40B4-BE49-F238E27FC236}">
                <a16:creationId xmlns:a16="http://schemas.microsoft.com/office/drawing/2014/main" id="{61351ED8-1052-482A-A260-FD5D1C6E5915}"/>
              </a:ext>
            </a:extLst>
          </p:cNvPr>
          <p:cNvSpPr/>
          <p:nvPr/>
        </p:nvSpPr>
        <p:spPr>
          <a:xfrm>
            <a:off x="-12401" y="1646701"/>
            <a:ext cx="45240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Economic</a:t>
            </a:r>
            <a:r>
              <a:rPr lang="it-IT" sz="2400" i="0" u="none" dirty="0">
                <a:solidFill>
                  <a:schemeClr val="tx1"/>
                </a:solidFill>
                <a:latin typeface="+mj-lt"/>
              </a:rPr>
              <a:t> and </a:t>
            </a:r>
            <a:r>
              <a:rPr lang="it-IT" sz="2400" i="0" u="none" dirty="0" err="1">
                <a:solidFill>
                  <a:schemeClr val="tx1"/>
                </a:solidFill>
                <a:latin typeface="+mj-lt"/>
              </a:rPr>
              <a:t>financial</a:t>
            </a:r>
            <a:r>
              <a:rPr lang="it-IT" sz="2400" i="0" u="none" dirty="0">
                <a:solidFill>
                  <a:schemeClr val="tx1"/>
                </a:solidFill>
                <a:latin typeface="+mj-lt"/>
              </a:rPr>
              <a:t> </a:t>
            </a:r>
            <a:r>
              <a:rPr lang="it-IT" sz="2400" i="0" u="none" dirty="0" err="1">
                <a:solidFill>
                  <a:schemeClr val="tx1"/>
                </a:solidFill>
                <a:latin typeface="+mj-lt"/>
              </a:rPr>
              <a:t>results</a:t>
            </a:r>
            <a:endParaRPr lang="it-IT" sz="2400" i="0" u="none" dirty="0">
              <a:solidFill>
                <a:schemeClr val="tx1"/>
              </a:solidFill>
              <a:latin typeface="+mj-lt"/>
            </a:endParaRPr>
          </a:p>
        </p:txBody>
      </p:sp>
      <p:sp>
        <p:nvSpPr>
          <p:cNvPr id="13" name="Rettangolo 12">
            <a:extLst>
              <a:ext uri="{FF2B5EF4-FFF2-40B4-BE49-F238E27FC236}">
                <a16:creationId xmlns:a16="http://schemas.microsoft.com/office/drawing/2014/main" id="{5CDFAE99-221A-44E9-A00E-82A42CA7D037}"/>
              </a:ext>
            </a:extLst>
          </p:cNvPr>
          <p:cNvSpPr/>
          <p:nvPr/>
        </p:nvSpPr>
        <p:spPr>
          <a:xfrm>
            <a:off x="-1531" y="3627123"/>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Sustainability</a:t>
            </a:r>
            <a:endParaRPr lang="it-IT" sz="2400" i="0" u="none" dirty="0">
              <a:solidFill>
                <a:schemeClr val="tx1"/>
              </a:solidFill>
              <a:latin typeface="+mj-lt"/>
            </a:endParaRPr>
          </a:p>
        </p:txBody>
      </p:sp>
      <p:sp>
        <p:nvSpPr>
          <p:cNvPr id="8" name="Rettangolo 7">
            <a:extLst>
              <a:ext uri="{FF2B5EF4-FFF2-40B4-BE49-F238E27FC236}">
                <a16:creationId xmlns:a16="http://schemas.microsoft.com/office/drawing/2014/main" id="{5C7D6D56-458F-4111-ADE4-7FD1F8899379}"/>
              </a:ext>
            </a:extLst>
          </p:cNvPr>
          <p:cNvSpPr/>
          <p:nvPr/>
        </p:nvSpPr>
        <p:spPr>
          <a:xfrm>
            <a:off x="12180" y="4623519"/>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Appendix</a:t>
            </a:r>
            <a:endParaRPr lang="it-IT" sz="2400" i="0" u="none" dirty="0">
              <a:solidFill>
                <a:schemeClr val="tx1"/>
              </a:solidFill>
              <a:latin typeface="+mj-lt"/>
            </a:endParaRPr>
          </a:p>
        </p:txBody>
      </p:sp>
    </p:spTree>
    <p:extLst>
      <p:ext uri="{BB962C8B-B14F-4D97-AF65-F5344CB8AC3E}">
        <p14:creationId xmlns:p14="http://schemas.microsoft.com/office/powerpoint/2010/main" val="93863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t> FY 2022 </a:t>
            </a:r>
            <a:r>
              <a:rPr lang="it-IT" sz="2400" i="0" u="none" dirty="0" err="1"/>
              <a:t>outlook</a:t>
            </a:r>
            <a:endParaRPr lang="it-IT" sz="2400" i="0" u="none" dirty="0">
              <a:solidFill>
                <a:srgbClr val="005996"/>
              </a:solidFill>
            </a:endParaRPr>
          </a:p>
        </p:txBody>
      </p:sp>
      <p:sp>
        <p:nvSpPr>
          <p:cNvPr id="18" name="Segnaposto testo 7">
            <a:extLst>
              <a:ext uri="{FF2B5EF4-FFF2-40B4-BE49-F238E27FC236}">
                <a16:creationId xmlns:a16="http://schemas.microsoft.com/office/drawing/2014/main" id="{10C3CD28-4FC9-4D93-B131-10E026AA82E5}"/>
              </a:ext>
            </a:extLst>
          </p:cNvPr>
          <p:cNvSpPr>
            <a:spLocks noGrp="1"/>
          </p:cNvSpPr>
          <p:nvPr>
            <p:ph type="body" sz="quarter" idx="11"/>
          </p:nvPr>
        </p:nvSpPr>
        <p:spPr>
          <a:xfrm>
            <a:off x="340022" y="6455958"/>
            <a:ext cx="10292482" cy="246221"/>
          </a:xfrm>
        </p:spPr>
        <p:txBody>
          <a:bodyPr/>
          <a:lstStyle/>
          <a:p>
            <a:r>
              <a:rPr lang="it-IT" sz="1000" dirty="0">
                <a:solidFill>
                  <a:schemeClr val="accent6">
                    <a:lumMod val="75000"/>
                    <a:lumOff val="25000"/>
                  </a:schemeClr>
                </a:solidFill>
                <a:latin typeface="+mj-lt"/>
              </a:rPr>
              <a:t>1. </a:t>
            </a:r>
            <a:r>
              <a:rPr lang="it-IT" sz="1000" dirty="0" err="1">
                <a:solidFill>
                  <a:schemeClr val="accent6">
                    <a:lumMod val="75000"/>
                    <a:lumOff val="25000"/>
                  </a:schemeClr>
                </a:solidFill>
                <a:latin typeface="+mj-lt"/>
              </a:rPr>
              <a:t>guidance</a:t>
            </a:r>
            <a:r>
              <a:rPr lang="it-IT" sz="1000" dirty="0">
                <a:solidFill>
                  <a:schemeClr val="accent6">
                    <a:lumMod val="75000"/>
                    <a:lumOff val="25000"/>
                  </a:schemeClr>
                </a:solidFill>
                <a:latin typeface="+mj-lt"/>
              </a:rPr>
              <a:t> of 2022 Group </a:t>
            </a:r>
            <a:r>
              <a:rPr lang="it-IT" sz="1000" dirty="0" err="1">
                <a:solidFill>
                  <a:schemeClr val="accent6">
                    <a:lumMod val="75000"/>
                    <a:lumOff val="25000"/>
                  </a:schemeClr>
                </a:solidFill>
                <a:latin typeface="+mj-lt"/>
              </a:rPr>
              <a:t>results</a:t>
            </a:r>
            <a:r>
              <a:rPr lang="it-IT" sz="1000" dirty="0">
                <a:solidFill>
                  <a:schemeClr val="accent6">
                    <a:lumMod val="75000"/>
                    <a:lumOff val="25000"/>
                  </a:schemeClr>
                </a:solidFill>
                <a:latin typeface="+mj-lt"/>
              </a:rPr>
              <a:t> versus Group </a:t>
            </a:r>
            <a:r>
              <a:rPr lang="it-IT" sz="1000" dirty="0" err="1">
                <a:solidFill>
                  <a:schemeClr val="accent6">
                    <a:lumMod val="75000"/>
                    <a:lumOff val="25000"/>
                  </a:schemeClr>
                </a:solidFill>
                <a:latin typeface="+mj-lt"/>
              </a:rPr>
              <a:t>reported</a:t>
            </a:r>
            <a:r>
              <a:rPr lang="it-IT" sz="1000" dirty="0">
                <a:solidFill>
                  <a:schemeClr val="accent6">
                    <a:lumMod val="75000"/>
                    <a:lumOff val="25000"/>
                  </a:schemeClr>
                </a:solidFill>
                <a:latin typeface="+mj-lt"/>
              </a:rPr>
              <a:t> 2021 </a:t>
            </a:r>
            <a:r>
              <a:rPr lang="it-IT" sz="1000" dirty="0" err="1">
                <a:solidFill>
                  <a:schemeClr val="accent6">
                    <a:lumMod val="75000"/>
                    <a:lumOff val="25000"/>
                  </a:schemeClr>
                </a:solidFill>
                <a:latin typeface="+mj-lt"/>
              </a:rPr>
              <a:t>results</a:t>
            </a:r>
            <a:r>
              <a:rPr lang="it-IT" sz="1000" dirty="0">
                <a:solidFill>
                  <a:schemeClr val="accent6">
                    <a:lumMod val="75000"/>
                    <a:lumOff val="25000"/>
                  </a:schemeClr>
                </a:solidFill>
                <a:latin typeface="+mj-lt"/>
              </a:rPr>
              <a:t> (FNM + Mise </a:t>
            </a:r>
            <a:r>
              <a:rPr lang="it-IT" sz="1000" dirty="0" err="1">
                <a:solidFill>
                  <a:schemeClr val="accent6">
                    <a:lumMod val="75000"/>
                    <a:lumOff val="25000"/>
                  </a:schemeClr>
                </a:solidFill>
                <a:latin typeface="+mj-lt"/>
              </a:rPr>
              <a:t>consolidated</a:t>
            </a:r>
            <a:r>
              <a:rPr lang="it-IT" sz="1000" dirty="0">
                <a:solidFill>
                  <a:schemeClr val="accent6">
                    <a:lumMod val="75000"/>
                    <a:lumOff val="25000"/>
                  </a:schemeClr>
                </a:solidFill>
                <a:latin typeface="+mj-lt"/>
              </a:rPr>
              <a:t> </a:t>
            </a:r>
            <a:r>
              <a:rPr lang="it-IT" sz="1000" dirty="0" err="1">
                <a:solidFill>
                  <a:schemeClr val="accent6">
                    <a:lumMod val="75000"/>
                    <a:lumOff val="25000"/>
                  </a:schemeClr>
                </a:solidFill>
                <a:latin typeface="+mj-lt"/>
              </a:rPr>
              <a:t>since</a:t>
            </a:r>
            <a:r>
              <a:rPr lang="it-IT" sz="1000" dirty="0">
                <a:solidFill>
                  <a:schemeClr val="accent6">
                    <a:lumMod val="75000"/>
                    <a:lumOff val="25000"/>
                  </a:schemeClr>
                </a:solidFill>
                <a:latin typeface="+mj-lt"/>
              </a:rPr>
              <a:t> </a:t>
            </a:r>
            <a:r>
              <a:rPr lang="it-IT" sz="1000" dirty="0" err="1">
                <a:solidFill>
                  <a:schemeClr val="accent6">
                    <a:lumMod val="75000"/>
                    <a:lumOff val="25000"/>
                  </a:schemeClr>
                </a:solidFill>
                <a:latin typeface="+mj-lt"/>
              </a:rPr>
              <a:t>February</a:t>
            </a:r>
            <a:r>
              <a:rPr lang="it-IT" sz="1000" dirty="0">
                <a:solidFill>
                  <a:schemeClr val="accent6">
                    <a:lumMod val="75000"/>
                    <a:lumOff val="25000"/>
                  </a:schemeClr>
                </a:solidFill>
                <a:latin typeface="+mj-lt"/>
              </a:rPr>
              <a:t> 26, 2021)</a:t>
            </a:r>
          </a:p>
          <a:p>
            <a:r>
              <a:rPr lang="it-IT" dirty="0">
                <a:solidFill>
                  <a:schemeClr val="accent6">
                    <a:lumMod val="75000"/>
                    <a:lumOff val="25000"/>
                  </a:schemeClr>
                </a:solidFill>
                <a:latin typeface="+mj-lt"/>
              </a:rPr>
              <a:t>2. </a:t>
            </a:r>
            <a:r>
              <a:rPr lang="it-IT" dirty="0" err="1">
                <a:solidFill>
                  <a:schemeClr val="accent6">
                    <a:lumMod val="75000"/>
                    <a:lumOff val="25000"/>
                  </a:schemeClr>
                </a:solidFill>
                <a:latin typeface="+mj-lt"/>
              </a:rPr>
              <a:t>guidance</a:t>
            </a:r>
            <a:r>
              <a:rPr lang="it-IT" dirty="0">
                <a:solidFill>
                  <a:schemeClr val="accent6">
                    <a:lumMod val="75000"/>
                    <a:lumOff val="25000"/>
                  </a:schemeClr>
                </a:solidFill>
                <a:latin typeface="+mj-lt"/>
              </a:rPr>
              <a:t> of </a:t>
            </a:r>
            <a:r>
              <a:rPr lang="it-IT" sz="1000" dirty="0">
                <a:solidFill>
                  <a:schemeClr val="accent6">
                    <a:lumMod val="75000"/>
                    <a:lumOff val="25000"/>
                  </a:schemeClr>
                </a:solidFill>
                <a:latin typeface="+mj-lt"/>
              </a:rPr>
              <a:t>2022 Group </a:t>
            </a:r>
            <a:r>
              <a:rPr lang="it-IT" sz="1000" dirty="0" err="1">
                <a:solidFill>
                  <a:schemeClr val="accent6">
                    <a:lumMod val="75000"/>
                    <a:lumOff val="25000"/>
                  </a:schemeClr>
                </a:solidFill>
                <a:latin typeface="+mj-lt"/>
              </a:rPr>
              <a:t>results</a:t>
            </a:r>
            <a:r>
              <a:rPr lang="it-IT" sz="1000" dirty="0">
                <a:solidFill>
                  <a:schemeClr val="accent6">
                    <a:lumMod val="75000"/>
                    <a:lumOff val="25000"/>
                  </a:schemeClr>
                </a:solidFill>
                <a:latin typeface="+mj-lt"/>
              </a:rPr>
              <a:t> versus Group pro forma 2021 </a:t>
            </a:r>
            <a:r>
              <a:rPr lang="it-IT" sz="1000" dirty="0" err="1">
                <a:solidFill>
                  <a:schemeClr val="accent6">
                    <a:lumMod val="75000"/>
                    <a:lumOff val="25000"/>
                  </a:schemeClr>
                </a:solidFill>
                <a:latin typeface="+mj-lt"/>
              </a:rPr>
              <a:t>results</a:t>
            </a:r>
            <a:r>
              <a:rPr lang="it-IT" sz="1000" dirty="0">
                <a:solidFill>
                  <a:schemeClr val="accent6">
                    <a:lumMod val="75000"/>
                    <a:lumOff val="25000"/>
                  </a:schemeClr>
                </a:solidFill>
                <a:latin typeface="+mj-lt"/>
              </a:rPr>
              <a:t> (</a:t>
            </a:r>
            <a:r>
              <a:rPr lang="it-IT" dirty="0">
                <a:solidFill>
                  <a:schemeClr val="accent6">
                    <a:lumMod val="75000"/>
                    <a:lumOff val="25000"/>
                  </a:schemeClr>
                </a:solidFill>
                <a:latin typeface="+mj-lt"/>
              </a:rPr>
              <a:t>FNM +Mise </a:t>
            </a:r>
            <a:r>
              <a:rPr lang="it-IT" sz="1000" dirty="0" err="1">
                <a:solidFill>
                  <a:schemeClr val="accent6">
                    <a:lumMod val="75000"/>
                    <a:lumOff val="25000"/>
                  </a:schemeClr>
                </a:solidFill>
                <a:latin typeface="+mj-lt"/>
              </a:rPr>
              <a:t>consolidated</a:t>
            </a:r>
            <a:r>
              <a:rPr lang="it-IT" sz="1000" dirty="0">
                <a:solidFill>
                  <a:schemeClr val="accent6">
                    <a:lumMod val="75000"/>
                    <a:lumOff val="25000"/>
                  </a:schemeClr>
                </a:solidFill>
                <a:latin typeface="+mj-lt"/>
              </a:rPr>
              <a:t> </a:t>
            </a:r>
            <a:r>
              <a:rPr lang="it-IT" sz="1000" dirty="0" err="1">
                <a:solidFill>
                  <a:schemeClr val="accent6">
                    <a:lumMod val="75000"/>
                    <a:lumOff val="25000"/>
                  </a:schemeClr>
                </a:solidFill>
                <a:latin typeface="+mj-lt"/>
              </a:rPr>
              <a:t>since</a:t>
            </a:r>
            <a:r>
              <a:rPr lang="it-IT" sz="1000" dirty="0">
                <a:solidFill>
                  <a:schemeClr val="accent6">
                    <a:lumMod val="75000"/>
                    <a:lumOff val="25000"/>
                  </a:schemeClr>
                </a:solidFill>
                <a:latin typeface="+mj-lt"/>
              </a:rPr>
              <a:t> </a:t>
            </a:r>
            <a:r>
              <a:rPr lang="it-IT" sz="1000" dirty="0" err="1">
                <a:solidFill>
                  <a:schemeClr val="accent6">
                    <a:lumMod val="75000"/>
                    <a:lumOff val="25000"/>
                  </a:schemeClr>
                </a:solidFill>
                <a:latin typeface="+mj-lt"/>
              </a:rPr>
              <a:t>January</a:t>
            </a:r>
            <a:r>
              <a:rPr lang="it-IT" sz="1000" dirty="0">
                <a:solidFill>
                  <a:schemeClr val="accent6">
                    <a:lumMod val="75000"/>
                    <a:lumOff val="25000"/>
                  </a:schemeClr>
                </a:solidFill>
                <a:latin typeface="+mj-lt"/>
              </a:rPr>
              <a:t> 1, 2021</a:t>
            </a:r>
            <a:r>
              <a:rPr lang="it-IT" dirty="0">
                <a:solidFill>
                  <a:schemeClr val="accent6">
                    <a:lumMod val="75000"/>
                    <a:lumOff val="25000"/>
                  </a:schemeClr>
                </a:solidFill>
                <a:latin typeface="+mj-lt"/>
              </a:rPr>
              <a:t>)</a:t>
            </a:r>
            <a:endParaRPr lang="it-IT" sz="1000" dirty="0">
              <a:solidFill>
                <a:schemeClr val="accent6">
                  <a:lumMod val="75000"/>
                  <a:lumOff val="25000"/>
                </a:schemeClr>
              </a:solidFill>
              <a:latin typeface="+mj-lt"/>
            </a:endParaRPr>
          </a:p>
        </p:txBody>
      </p:sp>
      <p:grpSp>
        <p:nvGrpSpPr>
          <p:cNvPr id="6" name="Gruppo 5">
            <a:extLst>
              <a:ext uri="{FF2B5EF4-FFF2-40B4-BE49-F238E27FC236}">
                <a16:creationId xmlns:a16="http://schemas.microsoft.com/office/drawing/2014/main" id="{0702080D-CEBE-4262-962A-257B37B530A6}"/>
              </a:ext>
            </a:extLst>
          </p:cNvPr>
          <p:cNvGrpSpPr/>
          <p:nvPr/>
        </p:nvGrpSpPr>
        <p:grpSpPr>
          <a:xfrm>
            <a:off x="1063763" y="2287499"/>
            <a:ext cx="2583965" cy="624761"/>
            <a:chOff x="2005976" y="3427999"/>
            <a:chExt cx="3912481" cy="1230193"/>
          </a:xfrm>
          <a:solidFill>
            <a:srgbClr val="80C8E6"/>
          </a:solidFill>
        </p:grpSpPr>
        <p:sp>
          <p:nvSpPr>
            <p:cNvPr id="2" name="Pentagono 36">
              <a:extLst>
                <a:ext uri="{FF2B5EF4-FFF2-40B4-BE49-F238E27FC236}">
                  <a16:creationId xmlns:a16="http://schemas.microsoft.com/office/drawing/2014/main" id="{4282FBA5-2B3F-4197-9306-562746AD867F}"/>
                </a:ext>
              </a:extLst>
            </p:cNvPr>
            <p:cNvSpPr/>
            <p:nvPr/>
          </p:nvSpPr>
          <p:spPr>
            <a:xfrm>
              <a:off x="2005976" y="3427999"/>
              <a:ext cx="3912481" cy="1230193"/>
            </a:xfrm>
            <a:prstGeom prst="homePlate">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pPr>
              <a:endParaRPr lang="it-IT" sz="4000" b="0" i="0" u="none">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 name="CasellaDiTesto 2">
              <a:extLst>
                <a:ext uri="{FF2B5EF4-FFF2-40B4-BE49-F238E27FC236}">
                  <a16:creationId xmlns:a16="http://schemas.microsoft.com/office/drawing/2014/main" id="{B633D42A-2E85-4165-9871-49E7E155B0D8}"/>
                </a:ext>
              </a:extLst>
            </p:cNvPr>
            <p:cNvSpPr txBox="1"/>
            <p:nvPr/>
          </p:nvSpPr>
          <p:spPr>
            <a:xfrm>
              <a:off x="2008193" y="3763352"/>
              <a:ext cx="3402802" cy="58481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887" tIns="31887" rIns="31887" bIns="31887" numCol="1" spcCol="23915" rtlCol="0" anchor="ctr">
              <a:spAutoFit/>
            </a:bodyPr>
            <a:lstStyle/>
            <a:p>
              <a:pPr marL="182563" algn="ctr" defTabSz="366702"/>
              <a:r>
                <a:rPr lang="it-IT" sz="1800" i="0" u="none" dirty="0">
                  <a:latin typeface="Calibri"/>
                </a:rPr>
                <a:t>Revenues</a:t>
              </a:r>
            </a:p>
          </p:txBody>
        </p:sp>
      </p:grpSp>
      <p:grpSp>
        <p:nvGrpSpPr>
          <p:cNvPr id="63" name="Gruppo 62">
            <a:extLst>
              <a:ext uri="{FF2B5EF4-FFF2-40B4-BE49-F238E27FC236}">
                <a16:creationId xmlns:a16="http://schemas.microsoft.com/office/drawing/2014/main" id="{CE8A2AE3-8DCD-4349-9861-DB43654D00C7}"/>
              </a:ext>
            </a:extLst>
          </p:cNvPr>
          <p:cNvGrpSpPr/>
          <p:nvPr/>
        </p:nvGrpSpPr>
        <p:grpSpPr>
          <a:xfrm>
            <a:off x="1063763" y="3054009"/>
            <a:ext cx="2583965" cy="624761"/>
            <a:chOff x="2005976" y="3418852"/>
            <a:chExt cx="3912481" cy="1248487"/>
          </a:xfrm>
          <a:solidFill>
            <a:srgbClr val="80C8E6"/>
          </a:solidFill>
        </p:grpSpPr>
        <p:sp>
          <p:nvSpPr>
            <p:cNvPr id="64" name="Pentagono 36">
              <a:extLst>
                <a:ext uri="{FF2B5EF4-FFF2-40B4-BE49-F238E27FC236}">
                  <a16:creationId xmlns:a16="http://schemas.microsoft.com/office/drawing/2014/main" id="{886EFAB6-C9B7-4466-B815-BFDD44CEA3D9}"/>
                </a:ext>
              </a:extLst>
            </p:cNvPr>
            <p:cNvSpPr/>
            <p:nvPr/>
          </p:nvSpPr>
          <p:spPr>
            <a:xfrm>
              <a:off x="2005976" y="3418852"/>
              <a:ext cx="3912481" cy="1248487"/>
            </a:xfrm>
            <a:prstGeom prst="homePlate">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pPr>
              <a:endParaRPr lang="it-IT" sz="4000" b="0" i="0" u="none">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CasellaDiTesto 64">
              <a:extLst>
                <a:ext uri="{FF2B5EF4-FFF2-40B4-BE49-F238E27FC236}">
                  <a16:creationId xmlns:a16="http://schemas.microsoft.com/office/drawing/2014/main" id="{7A329E4D-81BE-43CC-8DBC-347C6A54E89B}"/>
                </a:ext>
              </a:extLst>
            </p:cNvPr>
            <p:cNvSpPr txBox="1"/>
            <p:nvPr/>
          </p:nvSpPr>
          <p:spPr>
            <a:xfrm>
              <a:off x="2008193" y="3759005"/>
              <a:ext cx="3402802" cy="593513"/>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887" tIns="31887" rIns="31887" bIns="31887" numCol="1" spcCol="23915" rtlCol="0" anchor="ctr">
              <a:spAutoFit/>
            </a:bodyPr>
            <a:lstStyle/>
            <a:p>
              <a:pPr marL="182563" algn="ctr" defTabSz="366702"/>
              <a:r>
                <a:rPr lang="it-IT" sz="1800" i="0" u="none" dirty="0" err="1">
                  <a:latin typeface="Calibri"/>
                </a:rPr>
                <a:t>Adjusted</a:t>
              </a:r>
              <a:r>
                <a:rPr lang="it-IT" sz="1800" i="0" u="none" dirty="0">
                  <a:latin typeface="Calibri"/>
                </a:rPr>
                <a:t> EBITDA</a:t>
              </a:r>
            </a:p>
          </p:txBody>
        </p:sp>
      </p:grpSp>
      <p:grpSp>
        <p:nvGrpSpPr>
          <p:cNvPr id="66" name="Gruppo 65">
            <a:extLst>
              <a:ext uri="{FF2B5EF4-FFF2-40B4-BE49-F238E27FC236}">
                <a16:creationId xmlns:a16="http://schemas.microsoft.com/office/drawing/2014/main" id="{8B4CE43D-9D32-4EF6-9A3A-2875466FEAA0}"/>
              </a:ext>
            </a:extLst>
          </p:cNvPr>
          <p:cNvGrpSpPr/>
          <p:nvPr/>
        </p:nvGrpSpPr>
        <p:grpSpPr>
          <a:xfrm>
            <a:off x="1063763" y="4587029"/>
            <a:ext cx="2583965" cy="624761"/>
            <a:chOff x="2005976" y="3478595"/>
            <a:chExt cx="3912481" cy="1128999"/>
          </a:xfrm>
          <a:solidFill>
            <a:srgbClr val="80C8E6"/>
          </a:solidFill>
        </p:grpSpPr>
        <p:sp>
          <p:nvSpPr>
            <p:cNvPr id="67" name="Pentagono 36">
              <a:extLst>
                <a:ext uri="{FF2B5EF4-FFF2-40B4-BE49-F238E27FC236}">
                  <a16:creationId xmlns:a16="http://schemas.microsoft.com/office/drawing/2014/main" id="{8AD3C260-1177-4FA8-B0E6-5A386C9C243D}"/>
                </a:ext>
              </a:extLst>
            </p:cNvPr>
            <p:cNvSpPr/>
            <p:nvPr/>
          </p:nvSpPr>
          <p:spPr>
            <a:xfrm>
              <a:off x="2005976" y="3478595"/>
              <a:ext cx="3912481" cy="1128999"/>
            </a:xfrm>
            <a:prstGeom prst="homePlate">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pPr>
              <a:endParaRPr lang="it-IT" sz="4000" b="0" i="0" u="none">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CasellaDiTesto 67">
              <a:extLst>
                <a:ext uri="{FF2B5EF4-FFF2-40B4-BE49-F238E27FC236}">
                  <a16:creationId xmlns:a16="http://schemas.microsoft.com/office/drawing/2014/main" id="{063B8CB5-6EA3-4B4B-B84F-DDAC0693DF23}"/>
                </a:ext>
              </a:extLst>
            </p:cNvPr>
            <p:cNvSpPr txBox="1"/>
            <p:nvPr/>
          </p:nvSpPr>
          <p:spPr>
            <a:xfrm>
              <a:off x="2008193" y="3787405"/>
              <a:ext cx="3402802" cy="53671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887" tIns="31887" rIns="31887" bIns="31887" numCol="1" spcCol="23915" rtlCol="0" anchor="ctr">
              <a:spAutoFit/>
            </a:bodyPr>
            <a:lstStyle/>
            <a:p>
              <a:pPr marL="182563" algn="ctr" defTabSz="366702"/>
              <a:r>
                <a:rPr lang="it-IT" sz="1800" i="0" u="none" dirty="0" err="1">
                  <a:latin typeface="Calibri"/>
                </a:rPr>
                <a:t>Adjusted</a:t>
              </a:r>
              <a:r>
                <a:rPr lang="it-IT" sz="1800" i="0" u="none" dirty="0">
                  <a:latin typeface="Calibri"/>
                </a:rPr>
                <a:t> NFP</a:t>
              </a:r>
            </a:p>
          </p:txBody>
        </p:sp>
      </p:grpSp>
      <p:sp>
        <p:nvSpPr>
          <p:cNvPr id="34" name="Rettangolo 33">
            <a:extLst>
              <a:ext uri="{FF2B5EF4-FFF2-40B4-BE49-F238E27FC236}">
                <a16:creationId xmlns:a16="http://schemas.microsoft.com/office/drawing/2014/main" id="{4E1245FC-0AD0-40D3-A31A-F3349E598189}"/>
              </a:ext>
            </a:extLst>
          </p:cNvPr>
          <p:cNvSpPr/>
          <p:nvPr/>
        </p:nvSpPr>
        <p:spPr>
          <a:xfrm>
            <a:off x="4522618" y="1074002"/>
            <a:ext cx="5287626" cy="431314"/>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it-IT" sz="2000" i="0" u="none" dirty="0">
                <a:latin typeface="+mj-lt"/>
              </a:rPr>
              <a:t>TARGETS FY 2022 VS. 2021</a:t>
            </a:r>
            <a:endParaRPr lang="en-GB" sz="2000" i="0" u="none" dirty="0">
              <a:solidFill>
                <a:prstClr val="white"/>
              </a:solidFill>
              <a:latin typeface="Calibri"/>
            </a:endParaRPr>
          </a:p>
        </p:txBody>
      </p:sp>
      <p:sp>
        <p:nvSpPr>
          <p:cNvPr id="38" name="CasellaDiTesto 37">
            <a:extLst>
              <a:ext uri="{FF2B5EF4-FFF2-40B4-BE49-F238E27FC236}">
                <a16:creationId xmlns:a16="http://schemas.microsoft.com/office/drawing/2014/main" id="{64FA090A-C97F-498A-87FD-17119697C1AF}"/>
              </a:ext>
            </a:extLst>
          </p:cNvPr>
          <p:cNvSpPr txBox="1"/>
          <p:nvPr/>
        </p:nvSpPr>
        <p:spPr>
          <a:xfrm>
            <a:off x="4537205" y="2358274"/>
            <a:ext cx="2359791" cy="482940"/>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+10%-15%</a:t>
            </a:r>
            <a:endParaRPr lang="it-IT" b="0" i="0" u="none" dirty="0">
              <a:latin typeface="+mn-lt"/>
            </a:endParaRPr>
          </a:p>
        </p:txBody>
      </p:sp>
      <p:sp>
        <p:nvSpPr>
          <p:cNvPr id="20" name="CasellaDiTesto 19">
            <a:extLst>
              <a:ext uri="{FF2B5EF4-FFF2-40B4-BE49-F238E27FC236}">
                <a16:creationId xmlns:a16="http://schemas.microsoft.com/office/drawing/2014/main" id="{0B837AFE-1E19-4B37-A988-4FA0D777CC40}"/>
              </a:ext>
            </a:extLst>
          </p:cNvPr>
          <p:cNvSpPr txBox="1"/>
          <p:nvPr/>
        </p:nvSpPr>
        <p:spPr>
          <a:xfrm>
            <a:off x="4531895" y="1641886"/>
            <a:ext cx="2359791" cy="474530"/>
          </a:xfrm>
          <a:prstGeom prst="rect">
            <a:avLst/>
          </a:prstGeom>
          <a:solidFill>
            <a:schemeClr val="bg1">
              <a:lumMod val="65000"/>
            </a:schemeClr>
          </a:solidFill>
        </p:spPr>
        <p:txBody>
          <a:bodyPr wrap="square" rtlCol="0" anchor="ctr">
            <a:noAutofit/>
          </a:bodyPr>
          <a:lstStyle/>
          <a:p>
            <a:pPr algn="ctr"/>
            <a:r>
              <a:rPr lang="en-US" i="0" u="none" dirty="0">
                <a:latin typeface="+mj-lt"/>
              </a:rPr>
              <a:t>FNM  + MISE</a:t>
            </a:r>
            <a:r>
              <a:rPr lang="en-US" i="0" u="none" baseline="30000" dirty="0">
                <a:latin typeface="+mj-lt"/>
              </a:rPr>
              <a:t>1</a:t>
            </a:r>
            <a:endParaRPr lang="it-IT" b="0" i="0" u="none" baseline="30000" dirty="0">
              <a:solidFill>
                <a:schemeClr val="accent6"/>
              </a:solidFill>
              <a:latin typeface="+mn-lt"/>
            </a:endParaRPr>
          </a:p>
        </p:txBody>
      </p:sp>
      <p:sp>
        <p:nvSpPr>
          <p:cNvPr id="22" name="CasellaDiTesto 21">
            <a:extLst>
              <a:ext uri="{FF2B5EF4-FFF2-40B4-BE49-F238E27FC236}">
                <a16:creationId xmlns:a16="http://schemas.microsoft.com/office/drawing/2014/main" id="{D501E811-7C80-4CF6-BECF-B1407B46343D}"/>
              </a:ext>
            </a:extLst>
          </p:cNvPr>
          <p:cNvSpPr txBox="1"/>
          <p:nvPr/>
        </p:nvSpPr>
        <p:spPr>
          <a:xfrm>
            <a:off x="4537205" y="3090075"/>
            <a:ext cx="2359791" cy="482941"/>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&gt;+20%</a:t>
            </a:r>
            <a:endParaRPr lang="it-IT" i="0" u="none" dirty="0">
              <a:latin typeface="+mn-lt"/>
            </a:endParaRPr>
          </a:p>
        </p:txBody>
      </p:sp>
      <p:sp>
        <p:nvSpPr>
          <p:cNvPr id="23" name="CasellaDiTesto 22">
            <a:extLst>
              <a:ext uri="{FF2B5EF4-FFF2-40B4-BE49-F238E27FC236}">
                <a16:creationId xmlns:a16="http://schemas.microsoft.com/office/drawing/2014/main" id="{AE032750-DA27-4B9C-BA1B-F4E0D8297454}"/>
              </a:ext>
            </a:extLst>
          </p:cNvPr>
          <p:cNvSpPr txBox="1"/>
          <p:nvPr/>
        </p:nvSpPr>
        <p:spPr>
          <a:xfrm>
            <a:off x="7450452" y="2358274"/>
            <a:ext cx="2359791" cy="482940"/>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+10%-15%</a:t>
            </a:r>
            <a:endParaRPr lang="it-IT" b="0" i="0" u="none" dirty="0">
              <a:latin typeface="+mn-lt"/>
            </a:endParaRPr>
          </a:p>
        </p:txBody>
      </p:sp>
      <p:sp>
        <p:nvSpPr>
          <p:cNvPr id="24" name="CasellaDiTesto 23">
            <a:extLst>
              <a:ext uri="{FF2B5EF4-FFF2-40B4-BE49-F238E27FC236}">
                <a16:creationId xmlns:a16="http://schemas.microsoft.com/office/drawing/2014/main" id="{121BE4BF-8DA5-4518-94A9-2D83BFB8E852}"/>
              </a:ext>
            </a:extLst>
          </p:cNvPr>
          <p:cNvSpPr txBox="1"/>
          <p:nvPr/>
        </p:nvSpPr>
        <p:spPr>
          <a:xfrm>
            <a:off x="7450452" y="1628800"/>
            <a:ext cx="2359791" cy="474530"/>
          </a:xfrm>
          <a:prstGeom prst="rect">
            <a:avLst/>
          </a:prstGeom>
          <a:solidFill>
            <a:schemeClr val="bg1">
              <a:lumMod val="65000"/>
            </a:schemeClr>
          </a:solidFill>
        </p:spPr>
        <p:txBody>
          <a:bodyPr wrap="square" rtlCol="0" anchor="ctr">
            <a:noAutofit/>
          </a:bodyPr>
          <a:lstStyle/>
          <a:p>
            <a:pPr algn="ctr"/>
            <a:r>
              <a:rPr lang="en-US" i="0" u="none" dirty="0">
                <a:latin typeface="+mj-lt"/>
              </a:rPr>
              <a:t>FNM  + MISE like for like basis</a:t>
            </a:r>
            <a:r>
              <a:rPr lang="en-US" i="0" u="none" baseline="30000" dirty="0">
                <a:latin typeface="+mj-lt"/>
              </a:rPr>
              <a:t>2</a:t>
            </a:r>
            <a:endParaRPr lang="it-IT" b="0" i="0" u="none" baseline="30000" dirty="0">
              <a:solidFill>
                <a:schemeClr val="accent6"/>
              </a:solidFill>
              <a:latin typeface="+mn-lt"/>
            </a:endParaRPr>
          </a:p>
        </p:txBody>
      </p:sp>
      <p:sp>
        <p:nvSpPr>
          <p:cNvPr id="26" name="CasellaDiTesto 25">
            <a:extLst>
              <a:ext uri="{FF2B5EF4-FFF2-40B4-BE49-F238E27FC236}">
                <a16:creationId xmlns:a16="http://schemas.microsoft.com/office/drawing/2014/main" id="{12CF2AD9-E27B-43CB-9099-D4E3979A8AC1}"/>
              </a:ext>
            </a:extLst>
          </p:cNvPr>
          <p:cNvSpPr txBox="1"/>
          <p:nvPr/>
        </p:nvSpPr>
        <p:spPr>
          <a:xfrm>
            <a:off x="4525939" y="4614199"/>
            <a:ext cx="5284304" cy="542993"/>
          </a:xfrm>
          <a:prstGeom prst="rect">
            <a:avLst/>
          </a:prstGeom>
          <a:solidFill>
            <a:srgbClr val="0093C8"/>
          </a:solidFill>
        </p:spPr>
        <p:txBody>
          <a:bodyPr wrap="square" rtlCol="0" anchor="ctr">
            <a:noAutofit/>
          </a:bodyPr>
          <a:lstStyle/>
          <a:p>
            <a:pPr algn="ctr"/>
            <a:r>
              <a:rPr lang="en-US" i="0" u="none" dirty="0">
                <a:latin typeface="+mj-lt"/>
              </a:rPr>
              <a:t>750-800 </a:t>
            </a:r>
            <a:r>
              <a:rPr lang="en-US" i="0" u="none" dirty="0" err="1">
                <a:latin typeface="+mj-lt"/>
              </a:rPr>
              <a:t>mln</a:t>
            </a:r>
            <a:r>
              <a:rPr lang="en-US" i="0" u="none" dirty="0">
                <a:latin typeface="+mj-lt"/>
              </a:rPr>
              <a:t> euros, within rating agencies requirements </a:t>
            </a:r>
            <a:endParaRPr lang="it-IT" i="0" u="none" dirty="0">
              <a:latin typeface="+mn-lt"/>
            </a:endParaRPr>
          </a:p>
        </p:txBody>
      </p:sp>
      <p:sp>
        <p:nvSpPr>
          <p:cNvPr id="27" name="CasellaDiTesto 26">
            <a:extLst>
              <a:ext uri="{FF2B5EF4-FFF2-40B4-BE49-F238E27FC236}">
                <a16:creationId xmlns:a16="http://schemas.microsoft.com/office/drawing/2014/main" id="{767F2E24-139E-4800-AF9B-CB5C4FA6BB40}"/>
              </a:ext>
            </a:extLst>
          </p:cNvPr>
          <p:cNvSpPr txBox="1"/>
          <p:nvPr/>
        </p:nvSpPr>
        <p:spPr>
          <a:xfrm>
            <a:off x="7414356" y="3085690"/>
            <a:ext cx="2395887" cy="474635"/>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+10%-15%</a:t>
            </a:r>
            <a:endParaRPr lang="it-IT" i="0" u="none" dirty="0">
              <a:latin typeface="+mn-lt"/>
            </a:endParaRPr>
          </a:p>
        </p:txBody>
      </p:sp>
      <p:sp>
        <p:nvSpPr>
          <p:cNvPr id="30" name="CasellaDiTesto 29">
            <a:extLst>
              <a:ext uri="{FF2B5EF4-FFF2-40B4-BE49-F238E27FC236}">
                <a16:creationId xmlns:a16="http://schemas.microsoft.com/office/drawing/2014/main" id="{19DB9B9C-29D8-48F8-A4AF-6DB2077711E6}"/>
              </a:ext>
            </a:extLst>
          </p:cNvPr>
          <p:cNvSpPr txBox="1"/>
          <p:nvPr/>
        </p:nvSpPr>
        <p:spPr>
          <a:xfrm>
            <a:off x="4531894" y="3861048"/>
            <a:ext cx="2359791" cy="482941"/>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Slightly increasing</a:t>
            </a:r>
            <a:endParaRPr lang="it-IT" i="0" u="none" dirty="0">
              <a:latin typeface="+mn-lt"/>
            </a:endParaRPr>
          </a:p>
        </p:txBody>
      </p:sp>
      <p:sp>
        <p:nvSpPr>
          <p:cNvPr id="31" name="CasellaDiTesto 30">
            <a:extLst>
              <a:ext uri="{FF2B5EF4-FFF2-40B4-BE49-F238E27FC236}">
                <a16:creationId xmlns:a16="http://schemas.microsoft.com/office/drawing/2014/main" id="{FE6AA379-5DAE-4C3E-8E0E-D1C0E5A343A5}"/>
              </a:ext>
            </a:extLst>
          </p:cNvPr>
          <p:cNvSpPr txBox="1"/>
          <p:nvPr/>
        </p:nvSpPr>
        <p:spPr>
          <a:xfrm>
            <a:off x="7407599" y="3871488"/>
            <a:ext cx="2402644" cy="482941"/>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Slightly increasing</a:t>
            </a:r>
            <a:endParaRPr lang="it-IT" i="0" u="none" dirty="0">
              <a:latin typeface="+mn-lt"/>
            </a:endParaRPr>
          </a:p>
        </p:txBody>
      </p:sp>
      <p:sp>
        <p:nvSpPr>
          <p:cNvPr id="4" name="Segnaposto numero diapositiva 3">
            <a:extLst>
              <a:ext uri="{FF2B5EF4-FFF2-40B4-BE49-F238E27FC236}">
                <a16:creationId xmlns:a16="http://schemas.microsoft.com/office/drawing/2014/main" id="{C08B9289-4A5D-43C5-9B2D-1F955F9DA3F2}"/>
              </a:ext>
            </a:extLst>
          </p:cNvPr>
          <p:cNvSpPr>
            <a:spLocks noGrp="1"/>
          </p:cNvSpPr>
          <p:nvPr>
            <p:ph type="sldNum" sz="quarter" idx="12"/>
          </p:nvPr>
        </p:nvSpPr>
        <p:spPr/>
        <p:txBody>
          <a:bodyPr/>
          <a:lstStyle/>
          <a:p>
            <a:fld id="{D1D8300E-DD55-E64C-8282-B510600AD611}" type="slidenum">
              <a:rPr lang="it-IT" smtClean="0"/>
              <a:pPr/>
              <a:t>19</a:t>
            </a:fld>
            <a:endParaRPr lang="it-IT" dirty="0"/>
          </a:p>
        </p:txBody>
      </p:sp>
      <p:grpSp>
        <p:nvGrpSpPr>
          <p:cNvPr id="35" name="Gruppo 34">
            <a:extLst>
              <a:ext uri="{FF2B5EF4-FFF2-40B4-BE49-F238E27FC236}">
                <a16:creationId xmlns:a16="http://schemas.microsoft.com/office/drawing/2014/main" id="{D1D30EA2-34B5-408B-AECE-309BDE58FE67}"/>
              </a:ext>
            </a:extLst>
          </p:cNvPr>
          <p:cNvGrpSpPr/>
          <p:nvPr/>
        </p:nvGrpSpPr>
        <p:grpSpPr>
          <a:xfrm>
            <a:off x="1063763" y="3820519"/>
            <a:ext cx="2583965" cy="624761"/>
            <a:chOff x="2005976" y="3418852"/>
            <a:chExt cx="3912481" cy="1248487"/>
          </a:xfrm>
          <a:solidFill>
            <a:srgbClr val="80C8E6"/>
          </a:solidFill>
        </p:grpSpPr>
        <p:sp>
          <p:nvSpPr>
            <p:cNvPr id="36" name="Pentagono 36">
              <a:extLst>
                <a:ext uri="{FF2B5EF4-FFF2-40B4-BE49-F238E27FC236}">
                  <a16:creationId xmlns:a16="http://schemas.microsoft.com/office/drawing/2014/main" id="{7B4E3E4F-2B28-426A-BEEB-16C133E8D034}"/>
                </a:ext>
              </a:extLst>
            </p:cNvPr>
            <p:cNvSpPr/>
            <p:nvPr/>
          </p:nvSpPr>
          <p:spPr>
            <a:xfrm>
              <a:off x="2005976" y="3418852"/>
              <a:ext cx="3912481" cy="1248487"/>
            </a:xfrm>
            <a:prstGeom prst="homePlate">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pPr>
              <a:endParaRPr lang="it-IT" sz="4000" b="0" i="0" u="none">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CasellaDiTesto 36">
              <a:extLst>
                <a:ext uri="{FF2B5EF4-FFF2-40B4-BE49-F238E27FC236}">
                  <a16:creationId xmlns:a16="http://schemas.microsoft.com/office/drawing/2014/main" id="{252645A3-DB07-4D50-866A-C88E9691288F}"/>
                </a:ext>
              </a:extLst>
            </p:cNvPr>
            <p:cNvSpPr txBox="1"/>
            <p:nvPr/>
          </p:nvSpPr>
          <p:spPr>
            <a:xfrm>
              <a:off x="2008193" y="3776840"/>
              <a:ext cx="3402802" cy="557841"/>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887" tIns="31887" rIns="31887" bIns="31887" numCol="1" spcCol="23915" rtlCol="0" anchor="ctr">
              <a:spAutoFit/>
            </a:bodyPr>
            <a:lstStyle/>
            <a:p>
              <a:pPr marL="182563" algn="ctr" defTabSz="366702">
                <a:lnSpc>
                  <a:spcPts val="2000"/>
                </a:lnSpc>
              </a:pPr>
              <a:r>
                <a:rPr lang="it-IT" sz="1800" i="0" u="none" dirty="0" err="1">
                  <a:latin typeface="Calibri"/>
                </a:rPr>
                <a:t>Adj</a:t>
              </a:r>
              <a:r>
                <a:rPr lang="it-IT" sz="1800" i="0" u="none" dirty="0">
                  <a:latin typeface="Calibri"/>
                </a:rPr>
                <a:t>. EBITDA </a:t>
              </a:r>
              <a:r>
                <a:rPr lang="it-IT" sz="1800" i="0" u="none" dirty="0" err="1">
                  <a:latin typeface="Calibri"/>
                </a:rPr>
                <a:t>margin</a:t>
              </a:r>
              <a:endParaRPr lang="it-IT" sz="1800" i="0" u="none" dirty="0">
                <a:latin typeface="Calibri"/>
              </a:endParaRPr>
            </a:p>
          </p:txBody>
        </p:sp>
      </p:grpSp>
      <p:grpSp>
        <p:nvGrpSpPr>
          <p:cNvPr id="59" name="Gruppo 58">
            <a:extLst>
              <a:ext uri="{FF2B5EF4-FFF2-40B4-BE49-F238E27FC236}">
                <a16:creationId xmlns:a16="http://schemas.microsoft.com/office/drawing/2014/main" id="{C2A80571-6617-4F25-9C42-08152C944740}"/>
              </a:ext>
            </a:extLst>
          </p:cNvPr>
          <p:cNvGrpSpPr/>
          <p:nvPr/>
        </p:nvGrpSpPr>
        <p:grpSpPr>
          <a:xfrm>
            <a:off x="1063763" y="5353540"/>
            <a:ext cx="2583965" cy="624761"/>
            <a:chOff x="2005976" y="3478595"/>
            <a:chExt cx="3912481" cy="1128999"/>
          </a:xfrm>
          <a:solidFill>
            <a:srgbClr val="80C8E6"/>
          </a:solidFill>
        </p:grpSpPr>
        <p:sp>
          <p:nvSpPr>
            <p:cNvPr id="76" name="Pentagono 36">
              <a:extLst>
                <a:ext uri="{FF2B5EF4-FFF2-40B4-BE49-F238E27FC236}">
                  <a16:creationId xmlns:a16="http://schemas.microsoft.com/office/drawing/2014/main" id="{9580C5B0-6244-4973-9B41-2979554B5EFD}"/>
                </a:ext>
              </a:extLst>
            </p:cNvPr>
            <p:cNvSpPr/>
            <p:nvPr/>
          </p:nvSpPr>
          <p:spPr>
            <a:xfrm>
              <a:off x="2005976" y="3478595"/>
              <a:ext cx="3912481" cy="1128999"/>
            </a:xfrm>
            <a:prstGeom prst="homePlate">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pPr>
              <a:endParaRPr lang="it-IT" sz="4000" b="0" i="0" u="none">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CasellaDiTesto 76">
              <a:extLst>
                <a:ext uri="{FF2B5EF4-FFF2-40B4-BE49-F238E27FC236}">
                  <a16:creationId xmlns:a16="http://schemas.microsoft.com/office/drawing/2014/main" id="{07187BA4-5413-4A08-ADDD-5E29768BBBEB}"/>
                </a:ext>
              </a:extLst>
            </p:cNvPr>
            <p:cNvSpPr txBox="1"/>
            <p:nvPr/>
          </p:nvSpPr>
          <p:spPr>
            <a:xfrm>
              <a:off x="2008193" y="3759330"/>
              <a:ext cx="3402801" cy="59286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887" tIns="31887" rIns="31887" bIns="31887" numCol="1" spcCol="23915" rtlCol="0" anchor="ctr">
              <a:spAutoFit/>
            </a:bodyPr>
            <a:lstStyle/>
            <a:p>
              <a:pPr marL="182563" algn="ctr" defTabSz="366702"/>
              <a:r>
                <a:rPr lang="it-IT" sz="1800" i="0" u="none" dirty="0" err="1">
                  <a:latin typeface="Calibri"/>
                </a:rPr>
                <a:t>Adj</a:t>
              </a:r>
              <a:r>
                <a:rPr lang="it-IT" sz="1800" i="0" u="none" dirty="0">
                  <a:latin typeface="Calibri"/>
                </a:rPr>
                <a:t>. NFP/EBITDA</a:t>
              </a:r>
            </a:p>
          </p:txBody>
        </p:sp>
      </p:grpSp>
      <p:sp>
        <p:nvSpPr>
          <p:cNvPr id="78" name="CasellaDiTesto 77">
            <a:extLst>
              <a:ext uri="{FF2B5EF4-FFF2-40B4-BE49-F238E27FC236}">
                <a16:creationId xmlns:a16="http://schemas.microsoft.com/office/drawing/2014/main" id="{5EA3E4CC-D88F-4231-9E8D-74DB78AEDB1B}"/>
              </a:ext>
            </a:extLst>
          </p:cNvPr>
          <p:cNvSpPr txBox="1"/>
          <p:nvPr/>
        </p:nvSpPr>
        <p:spPr>
          <a:xfrm>
            <a:off x="4525939" y="5445224"/>
            <a:ext cx="5284304" cy="542993"/>
          </a:xfrm>
          <a:prstGeom prst="rect">
            <a:avLst/>
          </a:prstGeom>
          <a:solidFill>
            <a:srgbClr val="0093C8"/>
          </a:solidFill>
        </p:spPr>
        <p:txBody>
          <a:bodyPr wrap="square" rtlCol="0" anchor="ctr">
            <a:noAutofit/>
          </a:bodyPr>
          <a:lstStyle/>
          <a:p>
            <a:pPr algn="ctr"/>
            <a:r>
              <a:rPr lang="en-US" i="0" u="none" dirty="0">
                <a:latin typeface="Calibri" panose="020F0502020204030204" pitchFamily="34" charset="0"/>
                <a:cs typeface="Calibri" panose="020F0502020204030204" pitchFamily="34" charset="0"/>
              </a:rPr>
              <a:t>~4.0x</a:t>
            </a:r>
            <a:endParaRPr lang="it-IT" i="0" u="none" dirty="0">
              <a:latin typeface="+mn-lt"/>
            </a:endParaRPr>
          </a:p>
        </p:txBody>
      </p:sp>
      <p:sp>
        <p:nvSpPr>
          <p:cNvPr id="39" name="Segnaposto testo 3">
            <a:extLst>
              <a:ext uri="{FF2B5EF4-FFF2-40B4-BE49-F238E27FC236}">
                <a16:creationId xmlns:a16="http://schemas.microsoft.com/office/drawing/2014/main" id="{724CE8C9-8857-489F-9157-1C9530CC466B}"/>
              </a:ext>
            </a:extLst>
          </p:cNvPr>
          <p:cNvSpPr txBox="1">
            <a:spLocks/>
          </p:cNvSpPr>
          <p:nvPr/>
        </p:nvSpPr>
        <p:spPr>
          <a:xfrm>
            <a:off x="378905" y="714182"/>
            <a:ext cx="9431338" cy="338554"/>
          </a:xfrm>
          <a:prstGeom prst="rect">
            <a:avLst/>
          </a:prstGeom>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Results expected to improve thanks to further demand recovery</a:t>
            </a:r>
          </a:p>
        </p:txBody>
      </p:sp>
    </p:spTree>
    <p:extLst>
      <p:ext uri="{BB962C8B-B14F-4D97-AF65-F5344CB8AC3E}">
        <p14:creationId xmlns:p14="http://schemas.microsoft.com/office/powerpoint/2010/main" val="11787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solidFill>
                  <a:srgbClr val="005996"/>
                </a:solidFill>
              </a:rPr>
              <a:t> </a:t>
            </a:r>
            <a:r>
              <a:rPr lang="it-IT" sz="2400" i="0" u="none" dirty="0" err="1"/>
              <a:t>Overview</a:t>
            </a:r>
            <a:endParaRPr lang="it-IT" sz="2400" i="0" u="none" dirty="0">
              <a:solidFill>
                <a:srgbClr val="005996"/>
              </a:solidFill>
            </a:endParaRPr>
          </a:p>
        </p:txBody>
      </p:sp>
      <p:sp>
        <p:nvSpPr>
          <p:cNvPr id="2" name="Segnaposto numero diapositiva 1">
            <a:extLst>
              <a:ext uri="{FF2B5EF4-FFF2-40B4-BE49-F238E27FC236}">
                <a16:creationId xmlns:a16="http://schemas.microsoft.com/office/drawing/2014/main" id="{D99972AD-4B1A-4382-A7D4-F1F4307F0BB8}"/>
              </a:ext>
            </a:extLst>
          </p:cNvPr>
          <p:cNvSpPr>
            <a:spLocks noGrp="1"/>
          </p:cNvSpPr>
          <p:nvPr>
            <p:ph type="sldNum" sz="quarter" idx="12"/>
          </p:nvPr>
        </p:nvSpPr>
        <p:spPr/>
        <p:txBody>
          <a:bodyPr/>
          <a:lstStyle/>
          <a:p>
            <a:fld id="{D1D8300E-DD55-E64C-8282-B510600AD611}" type="slidenum">
              <a:rPr lang="it-IT" smtClean="0"/>
              <a:pPr/>
              <a:t>2</a:t>
            </a:fld>
            <a:endParaRPr lang="it-IT" dirty="0"/>
          </a:p>
        </p:txBody>
      </p:sp>
      <p:sp>
        <p:nvSpPr>
          <p:cNvPr id="19" name="CasellaDiTesto 18">
            <a:extLst>
              <a:ext uri="{FF2B5EF4-FFF2-40B4-BE49-F238E27FC236}">
                <a16:creationId xmlns:a16="http://schemas.microsoft.com/office/drawing/2014/main" id="{ABEC99C7-14EC-42F4-B12A-989D602197E1}"/>
              </a:ext>
            </a:extLst>
          </p:cNvPr>
          <p:cNvSpPr txBox="1"/>
          <p:nvPr/>
        </p:nvSpPr>
        <p:spPr>
          <a:xfrm>
            <a:off x="3647728" y="707216"/>
            <a:ext cx="3744416" cy="251458"/>
          </a:xfrm>
          <a:prstGeom prst="rect">
            <a:avLst/>
          </a:prstGeom>
          <a:solidFill>
            <a:srgbClr val="92D050"/>
          </a:solidFill>
        </p:spPr>
        <p:txBody>
          <a:bodyPr wrap="square" rtlCol="0" anchor="ctr">
            <a:noAutofit/>
          </a:bodyPr>
          <a:lstStyle/>
          <a:p>
            <a:pPr algn="ctr"/>
            <a:r>
              <a:rPr lang="it-IT" sz="1100" i="0" u="none" dirty="0">
                <a:latin typeface="+mn-lt"/>
              </a:rPr>
              <a:t>COMPANIES FULLY CONSOLIDATED</a:t>
            </a:r>
          </a:p>
        </p:txBody>
      </p:sp>
      <p:sp>
        <p:nvSpPr>
          <p:cNvPr id="22" name="CasellaDiTesto 21">
            <a:extLst>
              <a:ext uri="{FF2B5EF4-FFF2-40B4-BE49-F238E27FC236}">
                <a16:creationId xmlns:a16="http://schemas.microsoft.com/office/drawing/2014/main" id="{9D16BA29-DBA9-4A19-8A22-AF677DF86B43}"/>
              </a:ext>
            </a:extLst>
          </p:cNvPr>
          <p:cNvSpPr txBox="1"/>
          <p:nvPr/>
        </p:nvSpPr>
        <p:spPr>
          <a:xfrm>
            <a:off x="7752184" y="710114"/>
            <a:ext cx="3744416" cy="251458"/>
          </a:xfrm>
          <a:prstGeom prst="rect">
            <a:avLst/>
          </a:prstGeom>
          <a:solidFill>
            <a:srgbClr val="67AF63"/>
          </a:solidFill>
        </p:spPr>
        <p:txBody>
          <a:bodyPr wrap="square" rtlCol="0" anchor="ctr">
            <a:noAutofit/>
          </a:bodyPr>
          <a:lstStyle/>
          <a:p>
            <a:pPr algn="ctr"/>
            <a:r>
              <a:rPr lang="it-IT" sz="1100" i="0" u="none" dirty="0">
                <a:latin typeface="+mn-lt"/>
              </a:rPr>
              <a:t>COMPANIES VALUED AT EQUITY</a:t>
            </a:r>
          </a:p>
        </p:txBody>
      </p:sp>
      <p:pic>
        <p:nvPicPr>
          <p:cNvPr id="11" name="Immagine 10">
            <a:extLst>
              <a:ext uri="{FF2B5EF4-FFF2-40B4-BE49-F238E27FC236}">
                <a16:creationId xmlns:a16="http://schemas.microsoft.com/office/drawing/2014/main" id="{E109A84E-76A9-440F-B075-7FC018103916}"/>
              </a:ext>
            </a:extLst>
          </p:cNvPr>
          <p:cNvPicPr>
            <a:picLocks noChangeAspect="1"/>
          </p:cNvPicPr>
          <p:nvPr/>
        </p:nvPicPr>
        <p:blipFill rotWithShape="1">
          <a:blip r:embed="rId3"/>
          <a:srcRect l="16879" r="69696" b="45971"/>
          <a:stretch/>
        </p:blipFill>
        <p:spPr>
          <a:xfrm>
            <a:off x="2120254" y="966146"/>
            <a:ext cx="1167434" cy="2914516"/>
          </a:xfrm>
          <a:prstGeom prst="rect">
            <a:avLst/>
          </a:prstGeom>
        </p:spPr>
      </p:pic>
      <p:pic>
        <p:nvPicPr>
          <p:cNvPr id="39" name="Immagine 38">
            <a:extLst>
              <a:ext uri="{FF2B5EF4-FFF2-40B4-BE49-F238E27FC236}">
                <a16:creationId xmlns:a16="http://schemas.microsoft.com/office/drawing/2014/main" id="{0D727E1D-EEAB-4462-8606-FB63EBA75168}"/>
              </a:ext>
            </a:extLst>
          </p:cNvPr>
          <p:cNvPicPr>
            <a:picLocks noChangeAspect="1"/>
          </p:cNvPicPr>
          <p:nvPr/>
        </p:nvPicPr>
        <p:blipFill rotWithShape="1">
          <a:blip r:embed="rId3"/>
          <a:srcRect t="44625" r="83218" b="46031"/>
          <a:stretch/>
        </p:blipFill>
        <p:spPr>
          <a:xfrm>
            <a:off x="0" y="2887855"/>
            <a:ext cx="1919536" cy="662980"/>
          </a:xfrm>
          <a:prstGeom prst="rect">
            <a:avLst/>
          </a:prstGeom>
        </p:spPr>
      </p:pic>
      <p:pic>
        <p:nvPicPr>
          <p:cNvPr id="40" name="Immagine 39">
            <a:extLst>
              <a:ext uri="{FF2B5EF4-FFF2-40B4-BE49-F238E27FC236}">
                <a16:creationId xmlns:a16="http://schemas.microsoft.com/office/drawing/2014/main" id="{F4496FDF-0A9E-46C4-A043-AAB3FCD2D683}"/>
              </a:ext>
            </a:extLst>
          </p:cNvPr>
          <p:cNvPicPr>
            <a:picLocks noChangeAspect="1"/>
          </p:cNvPicPr>
          <p:nvPr/>
        </p:nvPicPr>
        <p:blipFill rotWithShape="1">
          <a:blip r:embed="rId3"/>
          <a:srcRect l="30883" r="34658" b="3962"/>
          <a:stretch/>
        </p:blipFill>
        <p:spPr>
          <a:xfrm>
            <a:off x="4021576" y="1031178"/>
            <a:ext cx="2996721" cy="5180653"/>
          </a:xfrm>
          <a:prstGeom prst="rect">
            <a:avLst/>
          </a:prstGeom>
        </p:spPr>
      </p:pic>
      <p:pic>
        <p:nvPicPr>
          <p:cNvPr id="41" name="Immagine 40">
            <a:extLst>
              <a:ext uri="{FF2B5EF4-FFF2-40B4-BE49-F238E27FC236}">
                <a16:creationId xmlns:a16="http://schemas.microsoft.com/office/drawing/2014/main" id="{A79D9A3E-7D43-499C-A211-5CCB729DD7F6}"/>
              </a:ext>
            </a:extLst>
          </p:cNvPr>
          <p:cNvPicPr>
            <a:picLocks noChangeAspect="1"/>
          </p:cNvPicPr>
          <p:nvPr/>
        </p:nvPicPr>
        <p:blipFill rotWithShape="1">
          <a:blip r:embed="rId3"/>
          <a:srcRect l="65540" b="9685"/>
          <a:stretch/>
        </p:blipFill>
        <p:spPr>
          <a:xfrm>
            <a:off x="8126032" y="1065557"/>
            <a:ext cx="2996721" cy="4871927"/>
          </a:xfrm>
          <a:prstGeom prst="rect">
            <a:avLst/>
          </a:prstGeom>
        </p:spPr>
      </p:pic>
      <p:sp>
        <p:nvSpPr>
          <p:cNvPr id="28" name="CasellaDiTesto 27">
            <a:extLst>
              <a:ext uri="{FF2B5EF4-FFF2-40B4-BE49-F238E27FC236}">
                <a16:creationId xmlns:a16="http://schemas.microsoft.com/office/drawing/2014/main" id="{263EEC40-1C11-4601-A175-D9F9E1789C7A}"/>
              </a:ext>
            </a:extLst>
          </p:cNvPr>
          <p:cNvSpPr txBox="1"/>
          <p:nvPr/>
        </p:nvSpPr>
        <p:spPr>
          <a:xfrm>
            <a:off x="2692517" y="2974397"/>
            <a:ext cx="520350" cy="287561"/>
          </a:xfrm>
          <a:prstGeom prst="rect">
            <a:avLst/>
          </a:prstGeom>
          <a:solidFill>
            <a:schemeClr val="bg1"/>
          </a:solidFill>
        </p:spPr>
        <p:txBody>
          <a:bodyPr wrap="square" lIns="0" rIns="0" rtlCol="0" anchor="ctr">
            <a:noAutofit/>
          </a:bodyPr>
          <a:lstStyle/>
          <a:p>
            <a:pPr algn="ctr"/>
            <a:r>
              <a:rPr lang="en-GB" sz="700" i="0" u="none" dirty="0">
                <a:solidFill>
                  <a:srgbClr val="0093C8"/>
                </a:solidFill>
                <a:latin typeface="+mn-lt"/>
              </a:rPr>
              <a:t>Railway infrastructure</a:t>
            </a:r>
          </a:p>
        </p:txBody>
      </p:sp>
      <p:sp>
        <p:nvSpPr>
          <p:cNvPr id="15" name="CasellaDiTesto 14">
            <a:extLst>
              <a:ext uri="{FF2B5EF4-FFF2-40B4-BE49-F238E27FC236}">
                <a16:creationId xmlns:a16="http://schemas.microsoft.com/office/drawing/2014/main" id="{DE25E9B1-9509-46F7-9D64-B51CFD0E1EBB}"/>
              </a:ext>
            </a:extLst>
          </p:cNvPr>
          <p:cNvSpPr txBox="1"/>
          <p:nvPr/>
        </p:nvSpPr>
        <p:spPr>
          <a:xfrm>
            <a:off x="2176552" y="3256521"/>
            <a:ext cx="1030336" cy="576064"/>
          </a:xfrm>
          <a:prstGeom prst="rect">
            <a:avLst/>
          </a:prstGeom>
          <a:solidFill>
            <a:schemeClr val="bg1"/>
          </a:solidFill>
        </p:spPr>
        <p:txBody>
          <a:bodyPr wrap="square" rIns="0" rtlCol="0" anchor="ctr">
            <a:noAutofit/>
          </a:bodyPr>
          <a:lstStyle/>
          <a:p>
            <a:pPr marL="87313" indent="-87313">
              <a:buFont typeface="Arial" panose="020B0604020202020204" pitchFamily="34" charset="0"/>
              <a:buChar char="•"/>
            </a:pPr>
            <a:r>
              <a:rPr lang="en-GB" sz="700" b="0" i="0" u="none" dirty="0">
                <a:solidFill>
                  <a:schemeClr val="bg1">
                    <a:lumMod val="50000"/>
                  </a:schemeClr>
                </a:solidFill>
                <a:latin typeface="+mn-lt"/>
              </a:rPr>
              <a:t>Management of railway infrastructure in Lombardy </a:t>
            </a:r>
          </a:p>
          <a:p>
            <a:pPr marL="87313" indent="-87313">
              <a:buFont typeface="Arial" panose="020B0604020202020204" pitchFamily="34" charset="0"/>
              <a:buChar char="•"/>
            </a:pPr>
            <a:r>
              <a:rPr lang="en-GB" sz="700" b="0" i="0" u="none" dirty="0">
                <a:solidFill>
                  <a:schemeClr val="bg1">
                    <a:lumMod val="50000"/>
                  </a:schemeClr>
                </a:solidFill>
                <a:latin typeface="+mn-lt"/>
              </a:rPr>
              <a:t>Intermodal terminal management</a:t>
            </a:r>
          </a:p>
        </p:txBody>
      </p:sp>
      <p:sp>
        <p:nvSpPr>
          <p:cNvPr id="21" name="CasellaDiTesto 20">
            <a:extLst>
              <a:ext uri="{FF2B5EF4-FFF2-40B4-BE49-F238E27FC236}">
                <a16:creationId xmlns:a16="http://schemas.microsoft.com/office/drawing/2014/main" id="{69D37F8D-7F16-4B3D-8011-DF792C164AFC}"/>
              </a:ext>
            </a:extLst>
          </p:cNvPr>
          <p:cNvSpPr txBox="1"/>
          <p:nvPr/>
        </p:nvSpPr>
        <p:spPr>
          <a:xfrm>
            <a:off x="2720830" y="1301046"/>
            <a:ext cx="396466" cy="287561"/>
          </a:xfrm>
          <a:prstGeom prst="rect">
            <a:avLst/>
          </a:prstGeom>
          <a:solidFill>
            <a:schemeClr val="bg1"/>
          </a:solidFill>
        </p:spPr>
        <p:txBody>
          <a:bodyPr wrap="square" lIns="0" rIns="0" rtlCol="0" anchor="ctr">
            <a:noAutofit/>
          </a:bodyPr>
          <a:lstStyle>
            <a:defPPr>
              <a:defRPr lang="it-IT"/>
            </a:defPPr>
            <a:lvl1pPr algn="ctr">
              <a:defRPr sz="700" i="0" u="none">
                <a:solidFill>
                  <a:srgbClr val="0093C8"/>
                </a:solidFill>
                <a:latin typeface="+mn-lt"/>
              </a:defRPr>
            </a:lvl1pPr>
          </a:lstStyle>
          <a:p>
            <a:r>
              <a:rPr lang="it-IT" dirty="0" err="1">
                <a:solidFill>
                  <a:srgbClr val="0065A3"/>
                </a:solidFill>
              </a:rPr>
              <a:t>Ro.S.Co</a:t>
            </a:r>
            <a:r>
              <a:rPr lang="it-IT" dirty="0">
                <a:solidFill>
                  <a:srgbClr val="0065A3"/>
                </a:solidFill>
              </a:rPr>
              <a:t>. &amp; Services</a:t>
            </a:r>
          </a:p>
        </p:txBody>
      </p:sp>
      <p:sp>
        <p:nvSpPr>
          <p:cNvPr id="14" name="CasellaDiTesto 13">
            <a:extLst>
              <a:ext uri="{FF2B5EF4-FFF2-40B4-BE49-F238E27FC236}">
                <a16:creationId xmlns:a16="http://schemas.microsoft.com/office/drawing/2014/main" id="{255AECC0-89B9-466C-9C3A-F0E28A9DB6D1}"/>
              </a:ext>
            </a:extLst>
          </p:cNvPr>
          <p:cNvSpPr txBox="1"/>
          <p:nvPr/>
        </p:nvSpPr>
        <p:spPr>
          <a:xfrm>
            <a:off x="2136541" y="1552623"/>
            <a:ext cx="1061555" cy="985009"/>
          </a:xfrm>
          <a:prstGeom prst="rect">
            <a:avLst/>
          </a:prstGeom>
          <a:solidFill>
            <a:schemeClr val="bg1"/>
          </a:solidFill>
        </p:spPr>
        <p:txBody>
          <a:bodyPr wrap="square" rIns="0" rtlCol="0" anchor="ctr">
            <a:noAutofit/>
          </a:bodyPr>
          <a:lstStyle/>
          <a:p>
            <a:pPr marL="87313" indent="-87313">
              <a:buFont typeface="Arial" panose="020B0604020202020204" pitchFamily="34" charset="0"/>
              <a:buChar char="•"/>
            </a:pPr>
            <a:r>
              <a:rPr lang="en-GB" sz="700" b="0" i="0" u="none" dirty="0">
                <a:solidFill>
                  <a:schemeClr val="bg1">
                    <a:lumMod val="50000"/>
                  </a:schemeClr>
                </a:solidFill>
                <a:latin typeface="+mn-lt"/>
              </a:rPr>
              <a:t>Leasing of rolling stock </a:t>
            </a:r>
          </a:p>
          <a:p>
            <a:pPr marL="87313" indent="-87313">
              <a:buFont typeface="Arial" panose="020B0604020202020204" pitchFamily="34" charset="0"/>
              <a:buChar char="•"/>
            </a:pPr>
            <a:r>
              <a:rPr lang="en-GB" sz="700" b="0" i="0" u="none" dirty="0">
                <a:solidFill>
                  <a:schemeClr val="bg1">
                    <a:lumMod val="50000"/>
                  </a:schemeClr>
                </a:solidFill>
                <a:latin typeface="+mn-lt"/>
              </a:rPr>
              <a:t>Provision of corporate services and real estate</a:t>
            </a:r>
          </a:p>
          <a:p>
            <a:pPr marL="87313" indent="-87313">
              <a:buFont typeface="Arial" panose="020B0604020202020204" pitchFamily="34" charset="0"/>
              <a:buChar char="•"/>
            </a:pPr>
            <a:r>
              <a:rPr lang="en-GB" sz="700" b="0" i="0" u="none" dirty="0">
                <a:solidFill>
                  <a:schemeClr val="bg1">
                    <a:lumMod val="50000"/>
                  </a:schemeClr>
                </a:solidFill>
                <a:latin typeface="+mn-lt"/>
              </a:rPr>
              <a:t>Development of complementary digital platforms  according to </a:t>
            </a:r>
            <a:r>
              <a:rPr lang="en-GB" sz="700" b="0" i="0" u="none" dirty="0" err="1">
                <a:solidFill>
                  <a:schemeClr val="bg1">
                    <a:lumMod val="50000"/>
                  </a:schemeClr>
                </a:solidFill>
                <a:latin typeface="+mn-lt"/>
              </a:rPr>
              <a:t>MaaC</a:t>
            </a:r>
            <a:r>
              <a:rPr lang="en-GB" sz="700" b="0" i="0" u="none" dirty="0">
                <a:solidFill>
                  <a:schemeClr val="bg1">
                    <a:lumMod val="50000"/>
                  </a:schemeClr>
                </a:solidFill>
                <a:latin typeface="+mn-lt"/>
              </a:rPr>
              <a:t> paradigm</a:t>
            </a:r>
          </a:p>
          <a:p>
            <a:pPr marL="87313" indent="-87313">
              <a:buFont typeface="Arial" panose="020B0604020202020204" pitchFamily="34" charset="0"/>
              <a:buChar char="•"/>
            </a:pPr>
            <a:endParaRPr lang="en-GB" sz="700" b="0" i="0" u="none" dirty="0">
              <a:solidFill>
                <a:schemeClr val="bg1">
                  <a:lumMod val="50000"/>
                </a:schemeClr>
              </a:solidFill>
              <a:latin typeface="+mn-lt"/>
            </a:endParaRPr>
          </a:p>
        </p:txBody>
      </p:sp>
      <p:pic>
        <p:nvPicPr>
          <p:cNvPr id="42" name="Immagine 41">
            <a:extLst>
              <a:ext uri="{FF2B5EF4-FFF2-40B4-BE49-F238E27FC236}">
                <a16:creationId xmlns:a16="http://schemas.microsoft.com/office/drawing/2014/main" id="{4A5EB6F8-AEEE-4E60-89A4-C7653F3B9AC5}"/>
              </a:ext>
            </a:extLst>
          </p:cNvPr>
          <p:cNvPicPr>
            <a:picLocks noChangeAspect="1"/>
          </p:cNvPicPr>
          <p:nvPr/>
        </p:nvPicPr>
        <p:blipFill rotWithShape="1">
          <a:blip r:embed="rId3"/>
          <a:srcRect l="16879" t="53285" r="69696" b="4954"/>
          <a:stretch/>
        </p:blipFill>
        <p:spPr>
          <a:xfrm>
            <a:off x="2123073" y="3847488"/>
            <a:ext cx="1167434" cy="2252752"/>
          </a:xfrm>
          <a:prstGeom prst="rect">
            <a:avLst/>
          </a:prstGeom>
        </p:spPr>
      </p:pic>
      <p:sp>
        <p:nvSpPr>
          <p:cNvPr id="12" name="Rettangolo 11">
            <a:extLst>
              <a:ext uri="{FF2B5EF4-FFF2-40B4-BE49-F238E27FC236}">
                <a16:creationId xmlns:a16="http://schemas.microsoft.com/office/drawing/2014/main" id="{C6080B70-EE86-46ED-9703-821B68DFA243}"/>
              </a:ext>
            </a:extLst>
          </p:cNvPr>
          <p:cNvSpPr/>
          <p:nvPr/>
        </p:nvSpPr>
        <p:spPr>
          <a:xfrm>
            <a:off x="2099254" y="4364966"/>
            <a:ext cx="1107633" cy="1035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5" name="Immagine 44">
            <a:extLst>
              <a:ext uri="{FF2B5EF4-FFF2-40B4-BE49-F238E27FC236}">
                <a16:creationId xmlns:a16="http://schemas.microsoft.com/office/drawing/2014/main" id="{6F179633-2B38-4C51-85A8-65555C862BB4}"/>
              </a:ext>
            </a:extLst>
          </p:cNvPr>
          <p:cNvPicPr>
            <a:picLocks noChangeAspect="1"/>
          </p:cNvPicPr>
          <p:nvPr/>
        </p:nvPicPr>
        <p:blipFill rotWithShape="1">
          <a:blip r:embed="rId3"/>
          <a:srcRect l="16879" t="62815" r="70616" b="26314"/>
          <a:stretch/>
        </p:blipFill>
        <p:spPr>
          <a:xfrm>
            <a:off x="2128305" y="3922694"/>
            <a:ext cx="1087375" cy="586426"/>
          </a:xfrm>
          <a:prstGeom prst="rect">
            <a:avLst/>
          </a:prstGeom>
        </p:spPr>
      </p:pic>
      <p:sp>
        <p:nvSpPr>
          <p:cNvPr id="29" name="CasellaDiTesto 28">
            <a:extLst>
              <a:ext uri="{FF2B5EF4-FFF2-40B4-BE49-F238E27FC236}">
                <a16:creationId xmlns:a16="http://schemas.microsoft.com/office/drawing/2014/main" id="{CC7CDC5B-1806-497A-9637-C08BDCC6F243}"/>
              </a:ext>
            </a:extLst>
          </p:cNvPr>
          <p:cNvSpPr txBox="1"/>
          <p:nvPr/>
        </p:nvSpPr>
        <p:spPr>
          <a:xfrm>
            <a:off x="2707705" y="4233392"/>
            <a:ext cx="503914" cy="439000"/>
          </a:xfrm>
          <a:prstGeom prst="rect">
            <a:avLst/>
          </a:prstGeom>
          <a:solidFill>
            <a:schemeClr val="bg1"/>
          </a:solidFill>
        </p:spPr>
        <p:txBody>
          <a:bodyPr wrap="square" lIns="0" rIns="0" rtlCol="0" anchor="ctr">
            <a:noAutofit/>
          </a:bodyPr>
          <a:lstStyle>
            <a:defPPr>
              <a:defRPr lang="it-IT"/>
            </a:defPPr>
            <a:lvl1pPr algn="ctr">
              <a:defRPr sz="700" i="0" u="none">
                <a:solidFill>
                  <a:srgbClr val="0065A3"/>
                </a:solidFill>
                <a:latin typeface="+mn-lt"/>
              </a:defRPr>
            </a:lvl1pPr>
          </a:lstStyle>
          <a:p>
            <a:r>
              <a:rPr lang="en-GB" dirty="0">
                <a:solidFill>
                  <a:srgbClr val="80C8E6"/>
                </a:solidFill>
              </a:rPr>
              <a:t>Road passenger mobility</a:t>
            </a:r>
          </a:p>
        </p:txBody>
      </p:sp>
      <p:sp>
        <p:nvSpPr>
          <p:cNvPr id="16" name="CasellaDiTesto 15">
            <a:extLst>
              <a:ext uri="{FF2B5EF4-FFF2-40B4-BE49-F238E27FC236}">
                <a16:creationId xmlns:a16="http://schemas.microsoft.com/office/drawing/2014/main" id="{52455CD9-AEF3-425C-9A08-BAE3A1F216C8}"/>
              </a:ext>
            </a:extLst>
          </p:cNvPr>
          <p:cNvSpPr txBox="1"/>
          <p:nvPr/>
        </p:nvSpPr>
        <p:spPr>
          <a:xfrm>
            <a:off x="2144192" y="4691057"/>
            <a:ext cx="1043440" cy="322119"/>
          </a:xfrm>
          <a:prstGeom prst="rect">
            <a:avLst/>
          </a:prstGeom>
          <a:solidFill>
            <a:schemeClr val="bg1"/>
          </a:solidFill>
        </p:spPr>
        <p:txBody>
          <a:bodyPr wrap="square" rtlCol="0" anchor="ctr">
            <a:noAutofit/>
          </a:bodyPr>
          <a:lstStyle/>
          <a:p>
            <a:pPr marL="87313" indent="-87313">
              <a:buFont typeface="Arial" panose="020B0604020202020204" pitchFamily="34" charset="0"/>
              <a:buChar char="•"/>
            </a:pPr>
            <a:r>
              <a:rPr lang="en-GB" sz="700" b="0" i="0" u="none" dirty="0">
                <a:solidFill>
                  <a:schemeClr val="bg1">
                    <a:lumMod val="50000"/>
                  </a:schemeClr>
                </a:solidFill>
                <a:latin typeface="+mn-lt"/>
              </a:rPr>
              <a:t>Management of road local public transport</a:t>
            </a:r>
          </a:p>
          <a:p>
            <a:pPr marL="87313" indent="-87313">
              <a:buFont typeface="Arial" panose="020B0604020202020204" pitchFamily="34" charset="0"/>
              <a:buChar char="•"/>
            </a:pPr>
            <a:r>
              <a:rPr lang="en-GB" sz="700" b="0" i="0" u="none" dirty="0">
                <a:solidFill>
                  <a:schemeClr val="bg1">
                    <a:lumMod val="50000"/>
                  </a:schemeClr>
                </a:solidFill>
                <a:latin typeface="+mn-lt"/>
              </a:rPr>
              <a:t>Electric car sharing</a:t>
            </a:r>
          </a:p>
        </p:txBody>
      </p:sp>
      <p:pic>
        <p:nvPicPr>
          <p:cNvPr id="46" name="Immagine 45">
            <a:extLst>
              <a:ext uri="{FF2B5EF4-FFF2-40B4-BE49-F238E27FC236}">
                <a16:creationId xmlns:a16="http://schemas.microsoft.com/office/drawing/2014/main" id="{181CF0B4-6A3C-4C90-B150-A5B24CEFB975}"/>
              </a:ext>
            </a:extLst>
          </p:cNvPr>
          <p:cNvPicPr>
            <a:picLocks noChangeAspect="1"/>
          </p:cNvPicPr>
          <p:nvPr/>
        </p:nvPicPr>
        <p:blipFill rotWithShape="1">
          <a:blip r:embed="rId3"/>
          <a:srcRect l="16879" t="82903" r="70556" b="4954"/>
          <a:stretch/>
        </p:blipFill>
        <p:spPr>
          <a:xfrm>
            <a:off x="2102594" y="5082781"/>
            <a:ext cx="1092607" cy="655016"/>
          </a:xfrm>
          <a:prstGeom prst="rect">
            <a:avLst/>
          </a:prstGeom>
        </p:spPr>
      </p:pic>
      <p:sp>
        <p:nvSpPr>
          <p:cNvPr id="30" name="CasellaDiTesto 29">
            <a:extLst>
              <a:ext uri="{FF2B5EF4-FFF2-40B4-BE49-F238E27FC236}">
                <a16:creationId xmlns:a16="http://schemas.microsoft.com/office/drawing/2014/main" id="{3D9CB07B-076E-41E0-8350-C5A7DEF3CBA3}"/>
              </a:ext>
            </a:extLst>
          </p:cNvPr>
          <p:cNvSpPr txBox="1"/>
          <p:nvPr/>
        </p:nvSpPr>
        <p:spPr>
          <a:xfrm>
            <a:off x="2694576" y="5466442"/>
            <a:ext cx="503554" cy="306102"/>
          </a:xfrm>
          <a:prstGeom prst="rect">
            <a:avLst/>
          </a:prstGeom>
          <a:solidFill>
            <a:schemeClr val="bg1"/>
          </a:solidFill>
        </p:spPr>
        <p:txBody>
          <a:bodyPr wrap="square" lIns="0" rIns="0" rtlCol="0" anchor="ctr">
            <a:noAutofit/>
          </a:bodyPr>
          <a:lstStyle>
            <a:defPPr>
              <a:defRPr lang="it-IT"/>
            </a:defPPr>
            <a:lvl1pPr algn="ctr">
              <a:defRPr sz="700" i="0" u="none">
                <a:solidFill>
                  <a:srgbClr val="80C8E6"/>
                </a:solidFill>
                <a:latin typeface="+mn-lt"/>
              </a:defRPr>
            </a:lvl1pPr>
          </a:lstStyle>
          <a:p>
            <a:r>
              <a:rPr lang="en-GB" dirty="0">
                <a:solidFill>
                  <a:srgbClr val="67AF63"/>
                </a:solidFill>
              </a:rPr>
              <a:t>Motorways</a:t>
            </a:r>
          </a:p>
        </p:txBody>
      </p:sp>
      <p:sp>
        <p:nvSpPr>
          <p:cNvPr id="17" name="CasellaDiTesto 16">
            <a:extLst>
              <a:ext uri="{FF2B5EF4-FFF2-40B4-BE49-F238E27FC236}">
                <a16:creationId xmlns:a16="http://schemas.microsoft.com/office/drawing/2014/main" id="{945A1443-9FAF-40DB-B9FC-0E138918DCC6}"/>
              </a:ext>
            </a:extLst>
          </p:cNvPr>
          <p:cNvSpPr txBox="1"/>
          <p:nvPr/>
        </p:nvSpPr>
        <p:spPr>
          <a:xfrm>
            <a:off x="2090463" y="5707078"/>
            <a:ext cx="1107633" cy="458226"/>
          </a:xfrm>
          <a:prstGeom prst="rect">
            <a:avLst/>
          </a:prstGeom>
          <a:solidFill>
            <a:schemeClr val="bg1"/>
          </a:solidFill>
        </p:spPr>
        <p:txBody>
          <a:bodyPr wrap="square" rIns="0" rtlCol="0" anchor="ctr">
            <a:noAutofit/>
          </a:bodyPr>
          <a:lstStyle/>
          <a:p>
            <a:pPr marL="87313" indent="-87313">
              <a:buFont typeface="Arial" panose="020B0604020202020204" pitchFamily="34" charset="0"/>
              <a:buChar char="•"/>
            </a:pPr>
            <a:r>
              <a:rPr lang="en-GB" sz="700" b="0" i="0" u="none" dirty="0">
                <a:solidFill>
                  <a:schemeClr val="bg1">
                    <a:lumMod val="50000"/>
                  </a:schemeClr>
                </a:solidFill>
                <a:latin typeface="+mn-lt"/>
              </a:rPr>
              <a:t>Concession- based management of motorway infrastructure</a:t>
            </a:r>
          </a:p>
        </p:txBody>
      </p:sp>
      <p:sp>
        <p:nvSpPr>
          <p:cNvPr id="47" name="Segnaposto testo 7">
            <a:extLst>
              <a:ext uri="{FF2B5EF4-FFF2-40B4-BE49-F238E27FC236}">
                <a16:creationId xmlns:a16="http://schemas.microsoft.com/office/drawing/2014/main" id="{1837697F-9F05-4319-A919-69DA724D9A86}"/>
              </a:ext>
            </a:extLst>
          </p:cNvPr>
          <p:cNvSpPr txBox="1">
            <a:spLocks/>
          </p:cNvSpPr>
          <p:nvPr/>
        </p:nvSpPr>
        <p:spPr>
          <a:xfrm>
            <a:off x="335360" y="6309320"/>
            <a:ext cx="9793088" cy="540649"/>
          </a:xfrm>
          <a:prstGeom prst="rect">
            <a:avLst/>
          </a:prstGeom>
        </p:spPr>
        <p:txBody>
          <a:bodyPr lIns="90000" tIns="46800" rIns="90000" bIns="46800" anchor="b">
            <a:noAutofit/>
          </a:bodyPr>
          <a:lstStyle>
            <a:lvl1pPr marL="0" indent="0" algn="l" defTabSz="457200" rtl="0" eaLnBrk="1" latinLnBrk="0" hangingPunct="1">
              <a:spcBef>
                <a:spcPct val="20000"/>
              </a:spcBef>
              <a:buFont typeface="Arial"/>
              <a:buNone/>
              <a:defRPr sz="1000" kern="1200" baseline="0">
                <a:solidFill>
                  <a:schemeClr val="accent6"/>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7313" indent="-87313" fontAlgn="auto">
              <a:spcAft>
                <a:spcPts val="0"/>
              </a:spcAft>
              <a:buFont typeface="+mj-lt"/>
              <a:buAutoNum type="arabicPeriod"/>
            </a:pPr>
            <a:r>
              <a:rPr lang="en-GB" sz="700" b="0" i="0" u="none" dirty="0">
                <a:solidFill>
                  <a:schemeClr val="accent6">
                    <a:lumMod val="75000"/>
                    <a:lumOff val="25000"/>
                  </a:schemeClr>
                </a:solidFill>
              </a:rPr>
              <a:t>Companies managing complementary digital platforms, allowing the implementation of Mobility as a Community (</a:t>
            </a:r>
            <a:r>
              <a:rPr lang="en-GB" sz="700" b="0" i="0" u="none" dirty="0" err="1">
                <a:solidFill>
                  <a:schemeClr val="accent6">
                    <a:lumMod val="75000"/>
                    <a:lumOff val="25000"/>
                  </a:schemeClr>
                </a:solidFill>
              </a:rPr>
              <a:t>MaaC</a:t>
            </a:r>
            <a:r>
              <a:rPr lang="en-GB" sz="700" b="0" i="0" u="none" dirty="0">
                <a:solidFill>
                  <a:schemeClr val="accent6">
                    <a:lumMod val="75000"/>
                    <a:lumOff val="25000"/>
                  </a:schemeClr>
                </a:solidFill>
              </a:rPr>
              <a:t>) paradigm. </a:t>
            </a:r>
            <a:r>
              <a:rPr lang="en-GB" sz="700" b="0" i="0" u="none" dirty="0" err="1">
                <a:solidFill>
                  <a:schemeClr val="accent6">
                    <a:lumMod val="75000"/>
                    <a:lumOff val="25000"/>
                  </a:schemeClr>
                </a:solidFill>
              </a:rPr>
              <a:t>Sportit</a:t>
            </a:r>
            <a:r>
              <a:rPr lang="en-GB" sz="700" b="0" i="0" u="none" dirty="0">
                <a:solidFill>
                  <a:schemeClr val="accent6">
                    <a:lumMod val="75000"/>
                    <a:lumOff val="25000"/>
                  </a:schemeClr>
                </a:solidFill>
              </a:rPr>
              <a:t> is active under the brad </a:t>
            </a:r>
            <a:r>
              <a:rPr lang="en-GB" sz="700" b="0" i="0" u="none" dirty="0" err="1">
                <a:solidFill>
                  <a:schemeClr val="accent6">
                    <a:lumMod val="75000"/>
                    <a:lumOff val="25000"/>
                  </a:schemeClr>
                </a:solidFill>
              </a:rPr>
              <a:t>Snowit</a:t>
            </a:r>
            <a:r>
              <a:rPr lang="en-GB" sz="700" b="0" i="0" u="none" dirty="0">
                <a:solidFill>
                  <a:schemeClr val="accent6">
                    <a:lumMod val="75000"/>
                    <a:lumOff val="25000"/>
                  </a:schemeClr>
                </a:solidFill>
              </a:rPr>
              <a:t>. </a:t>
            </a:r>
          </a:p>
          <a:p>
            <a:pPr marL="87313" indent="-87313" fontAlgn="auto">
              <a:spcAft>
                <a:spcPts val="0"/>
              </a:spcAft>
              <a:buFont typeface="+mj-lt"/>
              <a:buAutoNum type="arabicPeriod"/>
            </a:pPr>
            <a:r>
              <a:rPr lang="en-GB" sz="700" b="0" i="0" u="none" dirty="0">
                <a:solidFill>
                  <a:schemeClr val="accent6">
                    <a:lumMod val="75000"/>
                    <a:lumOff val="25000"/>
                  </a:schemeClr>
                </a:solidFill>
              </a:rPr>
              <a:t>Companies operating in the freight mobility and logistics sector, at present included respectively in the Railway infrastructure and in </a:t>
            </a:r>
            <a:r>
              <a:rPr lang="en-GB" sz="700" b="0" i="0" u="none" dirty="0" err="1">
                <a:solidFill>
                  <a:schemeClr val="accent6">
                    <a:lumMod val="75000"/>
                    <a:lumOff val="25000"/>
                  </a:schemeClr>
                </a:solidFill>
              </a:rPr>
              <a:t>Ro.S.Co</a:t>
            </a:r>
            <a:r>
              <a:rPr lang="en-GB" sz="700" b="0" i="0" u="none" dirty="0">
                <a:solidFill>
                  <a:schemeClr val="accent6">
                    <a:lumMod val="75000"/>
                    <a:lumOff val="25000"/>
                  </a:schemeClr>
                </a:solidFill>
              </a:rPr>
              <a:t>. &amp; Services segments. Malpensa </a:t>
            </a:r>
            <a:r>
              <a:rPr lang="en-GB" sz="700" b="0" i="0" u="none" dirty="0" err="1">
                <a:solidFill>
                  <a:schemeClr val="accent6">
                    <a:lumMod val="75000"/>
                    <a:lumOff val="25000"/>
                  </a:schemeClr>
                </a:solidFill>
              </a:rPr>
              <a:t>Intermodale</a:t>
            </a:r>
            <a:r>
              <a:rPr lang="en-GB" sz="700" b="0" i="0" u="none" dirty="0">
                <a:solidFill>
                  <a:schemeClr val="accent6">
                    <a:lumMod val="75000"/>
                    <a:lumOff val="25000"/>
                  </a:schemeClr>
                </a:solidFill>
              </a:rPr>
              <a:t> and Malpensa </a:t>
            </a:r>
            <a:r>
              <a:rPr lang="en-GB" sz="700" b="0" i="0" u="none" dirty="0" err="1">
                <a:solidFill>
                  <a:schemeClr val="accent6">
                    <a:lumMod val="75000"/>
                    <a:lumOff val="25000"/>
                  </a:schemeClr>
                </a:solidFill>
              </a:rPr>
              <a:t>Distripark</a:t>
            </a:r>
            <a:r>
              <a:rPr lang="en-GB" sz="700" b="0" i="0" u="none" dirty="0">
                <a:solidFill>
                  <a:schemeClr val="accent6">
                    <a:lumMod val="75000"/>
                    <a:lumOff val="25000"/>
                  </a:schemeClr>
                </a:solidFill>
              </a:rPr>
              <a:t> are in a start-up phase</a:t>
            </a:r>
          </a:p>
          <a:p>
            <a:pPr marL="87313" indent="-87313" fontAlgn="auto">
              <a:spcAft>
                <a:spcPts val="0"/>
              </a:spcAft>
              <a:buFont typeface="+mj-lt"/>
              <a:buAutoNum type="arabicPeriod"/>
            </a:pPr>
            <a:r>
              <a:rPr lang="en-GB" sz="700" b="0" i="0" u="none" dirty="0">
                <a:solidFill>
                  <a:schemeClr val="accent6">
                    <a:lumMod val="75000"/>
                    <a:lumOff val="25000"/>
                  </a:schemeClr>
                </a:solidFill>
              </a:rPr>
              <a:t>Company operating in the Road passenger mobility segment, but considered in the </a:t>
            </a:r>
            <a:r>
              <a:rPr lang="en-GB" sz="700" b="0" i="0" u="none" dirty="0" err="1">
                <a:solidFill>
                  <a:schemeClr val="accent6">
                    <a:lumMod val="75000"/>
                    <a:lumOff val="25000"/>
                  </a:schemeClr>
                </a:solidFill>
              </a:rPr>
              <a:t>Ro.S.Co</a:t>
            </a:r>
            <a:r>
              <a:rPr lang="en-GB" sz="700" b="0" i="0" u="none" dirty="0">
                <a:solidFill>
                  <a:schemeClr val="accent6">
                    <a:lumMod val="75000"/>
                    <a:lumOff val="25000"/>
                  </a:schemeClr>
                </a:solidFill>
              </a:rPr>
              <a:t>. segment for the purposes of preparing the financial statements</a:t>
            </a:r>
          </a:p>
          <a:p>
            <a:pPr marL="87313" indent="-87313" fontAlgn="auto">
              <a:spcAft>
                <a:spcPts val="0"/>
              </a:spcAft>
              <a:buFont typeface="+mj-lt"/>
              <a:buAutoNum type="arabicPeriod"/>
            </a:pPr>
            <a:r>
              <a:rPr lang="en-GB" sz="700" b="0" i="0" u="none" dirty="0">
                <a:solidFill>
                  <a:schemeClr val="accent6">
                    <a:lumMod val="75000"/>
                    <a:lumOff val="25000"/>
                  </a:schemeClr>
                </a:solidFill>
              </a:rPr>
              <a:t>Companies fully integrated since February 26, 2021</a:t>
            </a:r>
          </a:p>
        </p:txBody>
      </p:sp>
      <p:sp>
        <p:nvSpPr>
          <p:cNvPr id="23" name="CasellaDiTesto 22">
            <a:extLst>
              <a:ext uri="{FF2B5EF4-FFF2-40B4-BE49-F238E27FC236}">
                <a16:creationId xmlns:a16="http://schemas.microsoft.com/office/drawing/2014/main" id="{5F9B87BE-D9D2-4F81-B476-D4B7E0C867A3}"/>
              </a:ext>
            </a:extLst>
          </p:cNvPr>
          <p:cNvSpPr txBox="1"/>
          <p:nvPr/>
        </p:nvSpPr>
        <p:spPr>
          <a:xfrm>
            <a:off x="9580364" y="1352489"/>
            <a:ext cx="375168" cy="200055"/>
          </a:xfrm>
          <a:prstGeom prst="rect">
            <a:avLst/>
          </a:prstGeom>
          <a:solidFill>
            <a:srgbClr val="0065A3"/>
          </a:solidFill>
        </p:spPr>
        <p:txBody>
          <a:bodyPr wrap="square" rtlCol="0">
            <a:spAutoFit/>
          </a:bodyPr>
          <a:lstStyle/>
          <a:p>
            <a:r>
              <a:rPr lang="it-IT" sz="700" b="0" i="0" u="none" dirty="0">
                <a:solidFill>
                  <a:schemeClr val="bg1"/>
                </a:solidFill>
                <a:latin typeface="+mn-lt"/>
              </a:rPr>
              <a:t>40%</a:t>
            </a:r>
          </a:p>
        </p:txBody>
      </p:sp>
    </p:spTree>
    <p:extLst>
      <p:ext uri="{BB962C8B-B14F-4D97-AF65-F5344CB8AC3E}">
        <p14:creationId xmlns:p14="http://schemas.microsoft.com/office/powerpoint/2010/main" val="66299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t> </a:t>
            </a:r>
            <a:r>
              <a:rPr lang="it-IT" sz="2400" i="0" u="none" dirty="0" err="1"/>
              <a:t>Proposed</a:t>
            </a:r>
            <a:r>
              <a:rPr lang="it-IT" sz="2400" i="0" u="none" dirty="0"/>
              <a:t> </a:t>
            </a:r>
            <a:r>
              <a:rPr lang="it-IT" sz="2400" i="0" u="none" dirty="0" err="1"/>
              <a:t>dividend</a:t>
            </a:r>
            <a:r>
              <a:rPr lang="it-IT" sz="2400" i="0" u="none" dirty="0"/>
              <a:t> </a:t>
            </a:r>
            <a:r>
              <a:rPr lang="it-IT" sz="2400" i="0" u="none" dirty="0" err="1"/>
              <a:t>distribution</a:t>
            </a:r>
            <a:endParaRPr lang="it-IT" sz="2400" i="0" u="none" dirty="0">
              <a:solidFill>
                <a:srgbClr val="005996"/>
              </a:solidFill>
            </a:endParaRPr>
          </a:p>
        </p:txBody>
      </p:sp>
      <p:sp>
        <p:nvSpPr>
          <p:cNvPr id="4" name="Segnaposto numero diapositiva 3">
            <a:extLst>
              <a:ext uri="{FF2B5EF4-FFF2-40B4-BE49-F238E27FC236}">
                <a16:creationId xmlns:a16="http://schemas.microsoft.com/office/drawing/2014/main" id="{C08B9289-4A5D-43C5-9B2D-1F955F9DA3F2}"/>
              </a:ext>
            </a:extLst>
          </p:cNvPr>
          <p:cNvSpPr>
            <a:spLocks noGrp="1"/>
          </p:cNvSpPr>
          <p:nvPr>
            <p:ph type="sldNum" sz="quarter" idx="12"/>
          </p:nvPr>
        </p:nvSpPr>
        <p:spPr/>
        <p:txBody>
          <a:bodyPr/>
          <a:lstStyle/>
          <a:p>
            <a:fld id="{D1D8300E-DD55-E64C-8282-B510600AD611}" type="slidenum">
              <a:rPr lang="it-IT" smtClean="0"/>
              <a:pPr/>
              <a:t>20</a:t>
            </a:fld>
            <a:endParaRPr lang="it-IT" dirty="0"/>
          </a:p>
        </p:txBody>
      </p:sp>
      <p:pic>
        <p:nvPicPr>
          <p:cNvPr id="3" name="Immagine 2">
            <a:extLst>
              <a:ext uri="{FF2B5EF4-FFF2-40B4-BE49-F238E27FC236}">
                <a16:creationId xmlns:a16="http://schemas.microsoft.com/office/drawing/2014/main" id="{A080AC7F-6E9B-43A4-8DFA-3D90DE94E22C}"/>
              </a:ext>
            </a:extLst>
          </p:cNvPr>
          <p:cNvPicPr>
            <a:picLocks noChangeAspect="1"/>
          </p:cNvPicPr>
          <p:nvPr/>
        </p:nvPicPr>
        <p:blipFill>
          <a:blip r:embed="rId3"/>
          <a:stretch>
            <a:fillRect/>
          </a:stretch>
        </p:blipFill>
        <p:spPr>
          <a:xfrm>
            <a:off x="2222608" y="1844824"/>
            <a:ext cx="7746784" cy="2812330"/>
          </a:xfrm>
          <a:prstGeom prst="rect">
            <a:avLst/>
          </a:prstGeom>
        </p:spPr>
      </p:pic>
    </p:spTree>
    <p:extLst>
      <p:ext uri="{BB962C8B-B14F-4D97-AF65-F5344CB8AC3E}">
        <p14:creationId xmlns:p14="http://schemas.microsoft.com/office/powerpoint/2010/main" val="91526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5">
            <a:extLst>
              <a:ext uri="{FF2B5EF4-FFF2-40B4-BE49-F238E27FC236}">
                <a16:creationId xmlns:a16="http://schemas.microsoft.com/office/drawing/2014/main" id="{CCFF3135-29BF-4FC4-A07B-29D1329C5442}"/>
              </a:ext>
            </a:extLst>
          </p:cNvPr>
          <p:cNvSpPr/>
          <p:nvPr/>
        </p:nvSpPr>
        <p:spPr>
          <a:xfrm>
            <a:off x="1775520" y="-1035496"/>
            <a:ext cx="776536" cy="193459"/>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CB1B08B-36E6-4D22-8F93-1064E2FF379A}"/>
              </a:ext>
            </a:extLst>
          </p:cNvPr>
          <p:cNvSpPr txBox="1"/>
          <p:nvPr/>
        </p:nvSpPr>
        <p:spPr>
          <a:xfrm>
            <a:off x="0" y="739463"/>
            <a:ext cx="4511675" cy="461665"/>
          </a:xfrm>
          <a:prstGeom prst="rect">
            <a:avLst/>
          </a:prstGeom>
          <a:solidFill>
            <a:srgbClr val="0093C8"/>
          </a:solidFill>
        </p:spPr>
        <p:txBody>
          <a:bodyPr wrap="square" lIns="252000" rIns="252000">
            <a:spAutoFit/>
          </a:bodyPr>
          <a:lstStyle>
            <a:defPPr>
              <a:defRPr lang="it-IT"/>
            </a:defPPr>
            <a:lvl1pPr algn="ctr" fontAlgn="auto">
              <a:spcAft>
                <a:spcPts val="0"/>
              </a:spcAft>
              <a:defRPr sz="2800" i="0" u="none">
                <a:solidFill>
                  <a:schemeClr val="tx1"/>
                </a:solidFill>
                <a:latin typeface="+mj-lt"/>
              </a:defRPr>
            </a:lvl1pPr>
          </a:lstStyle>
          <a:p>
            <a:pPr algn="l"/>
            <a:r>
              <a:rPr lang="en-US" sz="2400" dirty="0"/>
              <a:t>Overview</a:t>
            </a:r>
          </a:p>
        </p:txBody>
      </p:sp>
      <p:sp>
        <p:nvSpPr>
          <p:cNvPr id="2" name="Rettangolo 1">
            <a:extLst>
              <a:ext uri="{FF2B5EF4-FFF2-40B4-BE49-F238E27FC236}">
                <a16:creationId xmlns:a16="http://schemas.microsoft.com/office/drawing/2014/main" id="{02E909F2-80C2-49C7-9983-060FD4F40045}"/>
              </a:ext>
            </a:extLst>
          </p:cNvPr>
          <p:cNvSpPr/>
          <p:nvPr/>
        </p:nvSpPr>
        <p:spPr>
          <a:xfrm>
            <a:off x="-1" y="2636912"/>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a:solidFill>
                  <a:schemeClr val="tx1"/>
                </a:solidFill>
                <a:latin typeface="+mj-lt"/>
              </a:rPr>
              <a:t>Outlook and </a:t>
            </a:r>
            <a:r>
              <a:rPr lang="it-IT" sz="2400" i="0" u="none" dirty="0" err="1">
                <a:solidFill>
                  <a:schemeClr val="tx1"/>
                </a:solidFill>
                <a:latin typeface="+mj-lt"/>
              </a:rPr>
              <a:t>dividends</a:t>
            </a:r>
            <a:endParaRPr lang="it-IT" sz="2400" i="0" u="none" dirty="0">
              <a:solidFill>
                <a:schemeClr val="tx1"/>
              </a:solidFill>
              <a:latin typeface="+mj-lt"/>
            </a:endParaRPr>
          </a:p>
        </p:txBody>
      </p:sp>
      <p:sp>
        <p:nvSpPr>
          <p:cNvPr id="3" name="Rettangolo 2">
            <a:extLst>
              <a:ext uri="{FF2B5EF4-FFF2-40B4-BE49-F238E27FC236}">
                <a16:creationId xmlns:a16="http://schemas.microsoft.com/office/drawing/2014/main" id="{61351ED8-1052-482A-A260-FD5D1C6E5915}"/>
              </a:ext>
            </a:extLst>
          </p:cNvPr>
          <p:cNvSpPr/>
          <p:nvPr/>
        </p:nvSpPr>
        <p:spPr>
          <a:xfrm>
            <a:off x="-12401" y="1646701"/>
            <a:ext cx="45240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Economic</a:t>
            </a:r>
            <a:r>
              <a:rPr lang="it-IT" sz="2400" i="0" u="none" dirty="0">
                <a:solidFill>
                  <a:schemeClr val="tx1"/>
                </a:solidFill>
                <a:latin typeface="+mj-lt"/>
              </a:rPr>
              <a:t> and </a:t>
            </a:r>
            <a:r>
              <a:rPr lang="it-IT" sz="2400" i="0" u="none" dirty="0" err="1">
                <a:solidFill>
                  <a:schemeClr val="tx1"/>
                </a:solidFill>
                <a:latin typeface="+mj-lt"/>
              </a:rPr>
              <a:t>financial</a:t>
            </a:r>
            <a:r>
              <a:rPr lang="it-IT" sz="2400" i="0" u="none" dirty="0">
                <a:solidFill>
                  <a:schemeClr val="tx1"/>
                </a:solidFill>
                <a:latin typeface="+mj-lt"/>
              </a:rPr>
              <a:t> </a:t>
            </a:r>
            <a:r>
              <a:rPr lang="it-IT" sz="2400" i="0" u="none" dirty="0" err="1">
                <a:solidFill>
                  <a:schemeClr val="tx1"/>
                </a:solidFill>
                <a:latin typeface="+mj-lt"/>
              </a:rPr>
              <a:t>results</a:t>
            </a:r>
            <a:endParaRPr lang="it-IT" sz="2400" i="0" u="none" dirty="0">
              <a:solidFill>
                <a:schemeClr val="tx1"/>
              </a:solidFill>
              <a:latin typeface="+mj-lt"/>
            </a:endParaRPr>
          </a:p>
        </p:txBody>
      </p:sp>
      <p:sp>
        <p:nvSpPr>
          <p:cNvPr id="13" name="Rettangolo 12">
            <a:extLst>
              <a:ext uri="{FF2B5EF4-FFF2-40B4-BE49-F238E27FC236}">
                <a16:creationId xmlns:a16="http://schemas.microsoft.com/office/drawing/2014/main" id="{5CDFAE99-221A-44E9-A00E-82A42CA7D037}"/>
              </a:ext>
            </a:extLst>
          </p:cNvPr>
          <p:cNvSpPr/>
          <p:nvPr/>
        </p:nvSpPr>
        <p:spPr>
          <a:xfrm>
            <a:off x="-1531" y="3627123"/>
            <a:ext cx="6816726" cy="461665"/>
          </a:xfrm>
          <a:prstGeom prst="rect">
            <a:avLst/>
          </a:prstGeom>
          <a:solidFill>
            <a:srgbClr val="80C8E6"/>
          </a:solidFill>
        </p:spPr>
        <p:txBody>
          <a:bodyPr wrap="square" lIns="252000" rIns="252000">
            <a:spAutoFit/>
          </a:bodyPr>
          <a:lstStyle/>
          <a:p>
            <a:pPr algn="ctr" fontAlgn="auto">
              <a:spcAft>
                <a:spcPts val="0"/>
              </a:spcAft>
            </a:pPr>
            <a:r>
              <a:rPr lang="it-IT" sz="2400" i="0" u="none" dirty="0" err="1">
                <a:solidFill>
                  <a:schemeClr val="tx1"/>
                </a:solidFill>
                <a:latin typeface="+mj-lt"/>
              </a:rPr>
              <a:t>Sustainability</a:t>
            </a:r>
            <a:endParaRPr lang="it-IT" sz="2400" i="0" u="none" dirty="0">
              <a:solidFill>
                <a:schemeClr val="tx1"/>
              </a:solidFill>
              <a:latin typeface="+mj-lt"/>
            </a:endParaRPr>
          </a:p>
        </p:txBody>
      </p:sp>
      <p:sp>
        <p:nvSpPr>
          <p:cNvPr id="8" name="Rettangolo 7">
            <a:extLst>
              <a:ext uri="{FF2B5EF4-FFF2-40B4-BE49-F238E27FC236}">
                <a16:creationId xmlns:a16="http://schemas.microsoft.com/office/drawing/2014/main" id="{5C7D6D56-458F-4111-ADE4-7FD1F8899379}"/>
              </a:ext>
            </a:extLst>
          </p:cNvPr>
          <p:cNvSpPr/>
          <p:nvPr/>
        </p:nvSpPr>
        <p:spPr>
          <a:xfrm>
            <a:off x="12180" y="4623519"/>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Appendix</a:t>
            </a:r>
            <a:endParaRPr lang="it-IT" sz="2400" i="0" u="none" dirty="0">
              <a:solidFill>
                <a:schemeClr val="tx1"/>
              </a:solidFill>
              <a:latin typeface="+mj-lt"/>
            </a:endParaRPr>
          </a:p>
        </p:txBody>
      </p:sp>
    </p:spTree>
    <p:extLst>
      <p:ext uri="{BB962C8B-B14F-4D97-AF65-F5344CB8AC3E}">
        <p14:creationId xmlns:p14="http://schemas.microsoft.com/office/powerpoint/2010/main" val="57336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t> ESG targets: </a:t>
            </a:r>
            <a:r>
              <a:rPr lang="it-IT" sz="2400" i="0" u="none" dirty="0" err="1"/>
              <a:t>pillars</a:t>
            </a:r>
            <a:endParaRPr lang="it-IT" sz="2400" i="0" u="none" dirty="0">
              <a:solidFill>
                <a:srgbClr val="005996"/>
              </a:solidFill>
            </a:endParaRPr>
          </a:p>
        </p:txBody>
      </p:sp>
      <p:sp>
        <p:nvSpPr>
          <p:cNvPr id="33" name="Segnaposto testo 3">
            <a:extLst>
              <a:ext uri="{FF2B5EF4-FFF2-40B4-BE49-F238E27FC236}">
                <a16:creationId xmlns:a16="http://schemas.microsoft.com/office/drawing/2014/main" id="{DB1EBA66-9904-4975-9B90-CCFEF7D29E4F}"/>
              </a:ext>
            </a:extLst>
          </p:cNvPr>
          <p:cNvSpPr txBox="1">
            <a:spLocks/>
          </p:cNvSpPr>
          <p:nvPr/>
        </p:nvSpPr>
        <p:spPr>
          <a:xfrm>
            <a:off x="378905" y="714182"/>
            <a:ext cx="9431338" cy="338554"/>
          </a:xfrm>
          <a:prstGeom prst="rect">
            <a:avLst/>
          </a:prstGeom>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b="0" i="0" u="none" dirty="0"/>
              <a:t>ESG targets on track</a:t>
            </a:r>
          </a:p>
        </p:txBody>
      </p:sp>
      <p:sp>
        <p:nvSpPr>
          <p:cNvPr id="4" name="Segnaposto numero diapositiva 3">
            <a:extLst>
              <a:ext uri="{FF2B5EF4-FFF2-40B4-BE49-F238E27FC236}">
                <a16:creationId xmlns:a16="http://schemas.microsoft.com/office/drawing/2014/main" id="{C08B9289-4A5D-43C5-9B2D-1F955F9DA3F2}"/>
              </a:ext>
            </a:extLst>
          </p:cNvPr>
          <p:cNvSpPr>
            <a:spLocks noGrp="1"/>
          </p:cNvSpPr>
          <p:nvPr>
            <p:ph type="sldNum" sz="quarter" idx="12"/>
          </p:nvPr>
        </p:nvSpPr>
        <p:spPr/>
        <p:txBody>
          <a:bodyPr/>
          <a:lstStyle/>
          <a:p>
            <a:fld id="{D1D8300E-DD55-E64C-8282-B510600AD611}" type="slidenum">
              <a:rPr lang="it-IT" smtClean="0"/>
              <a:pPr/>
              <a:t>22</a:t>
            </a:fld>
            <a:endParaRPr lang="it-IT" dirty="0"/>
          </a:p>
        </p:txBody>
      </p:sp>
      <p:pic>
        <p:nvPicPr>
          <p:cNvPr id="5" name="Immagine 4">
            <a:extLst>
              <a:ext uri="{FF2B5EF4-FFF2-40B4-BE49-F238E27FC236}">
                <a16:creationId xmlns:a16="http://schemas.microsoft.com/office/drawing/2014/main" id="{E259CF0D-8262-4870-9863-1AA2C8194E69}"/>
              </a:ext>
            </a:extLst>
          </p:cNvPr>
          <p:cNvPicPr>
            <a:picLocks noChangeAspect="1"/>
          </p:cNvPicPr>
          <p:nvPr/>
        </p:nvPicPr>
        <p:blipFill>
          <a:blip r:embed="rId3"/>
          <a:stretch>
            <a:fillRect/>
          </a:stretch>
        </p:blipFill>
        <p:spPr>
          <a:xfrm>
            <a:off x="336685" y="1268760"/>
            <a:ext cx="11573407" cy="4747878"/>
          </a:xfrm>
          <a:prstGeom prst="rect">
            <a:avLst/>
          </a:prstGeom>
        </p:spPr>
      </p:pic>
    </p:spTree>
    <p:extLst>
      <p:ext uri="{BB962C8B-B14F-4D97-AF65-F5344CB8AC3E}">
        <p14:creationId xmlns:p14="http://schemas.microsoft.com/office/powerpoint/2010/main" val="168256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t> ESG targets: </a:t>
            </a:r>
            <a:r>
              <a:rPr lang="it-IT" sz="2400" i="0" u="none" dirty="0" err="1"/>
              <a:t>enablers</a:t>
            </a:r>
            <a:endParaRPr lang="it-IT" sz="2400" i="0" u="none" dirty="0">
              <a:solidFill>
                <a:srgbClr val="005996"/>
              </a:solidFill>
            </a:endParaRPr>
          </a:p>
        </p:txBody>
      </p:sp>
      <p:sp>
        <p:nvSpPr>
          <p:cNvPr id="4" name="Segnaposto numero diapositiva 3">
            <a:extLst>
              <a:ext uri="{FF2B5EF4-FFF2-40B4-BE49-F238E27FC236}">
                <a16:creationId xmlns:a16="http://schemas.microsoft.com/office/drawing/2014/main" id="{C08B9289-4A5D-43C5-9B2D-1F955F9DA3F2}"/>
              </a:ext>
            </a:extLst>
          </p:cNvPr>
          <p:cNvSpPr>
            <a:spLocks noGrp="1"/>
          </p:cNvSpPr>
          <p:nvPr>
            <p:ph type="sldNum" sz="quarter" idx="12"/>
          </p:nvPr>
        </p:nvSpPr>
        <p:spPr/>
        <p:txBody>
          <a:bodyPr/>
          <a:lstStyle/>
          <a:p>
            <a:fld id="{D1D8300E-DD55-E64C-8282-B510600AD611}" type="slidenum">
              <a:rPr lang="it-IT" smtClean="0"/>
              <a:pPr/>
              <a:t>23</a:t>
            </a:fld>
            <a:endParaRPr lang="it-IT" dirty="0"/>
          </a:p>
        </p:txBody>
      </p:sp>
      <p:sp>
        <p:nvSpPr>
          <p:cNvPr id="11" name="Segnaposto testo 3">
            <a:extLst>
              <a:ext uri="{FF2B5EF4-FFF2-40B4-BE49-F238E27FC236}">
                <a16:creationId xmlns:a16="http://schemas.microsoft.com/office/drawing/2014/main" id="{9C39C908-3CF4-4B86-9FB4-7C40155B1C24}"/>
              </a:ext>
            </a:extLst>
          </p:cNvPr>
          <p:cNvSpPr txBox="1">
            <a:spLocks/>
          </p:cNvSpPr>
          <p:nvPr/>
        </p:nvSpPr>
        <p:spPr>
          <a:xfrm>
            <a:off x="378905" y="714182"/>
            <a:ext cx="9431338" cy="338554"/>
          </a:xfrm>
          <a:prstGeom prst="rect">
            <a:avLst/>
          </a:prstGeom>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b="0" i="0" u="none" dirty="0"/>
              <a:t>ESG targets on track</a:t>
            </a:r>
          </a:p>
        </p:txBody>
      </p:sp>
      <p:pic>
        <p:nvPicPr>
          <p:cNvPr id="5" name="Immagine 4">
            <a:extLst>
              <a:ext uri="{FF2B5EF4-FFF2-40B4-BE49-F238E27FC236}">
                <a16:creationId xmlns:a16="http://schemas.microsoft.com/office/drawing/2014/main" id="{9CEDEEBC-00CC-4BAC-B011-15EC8F43E42D}"/>
              </a:ext>
            </a:extLst>
          </p:cNvPr>
          <p:cNvPicPr>
            <a:picLocks noChangeAspect="1"/>
          </p:cNvPicPr>
          <p:nvPr/>
        </p:nvPicPr>
        <p:blipFill>
          <a:blip r:embed="rId3"/>
          <a:stretch>
            <a:fillRect/>
          </a:stretch>
        </p:blipFill>
        <p:spPr>
          <a:xfrm>
            <a:off x="441211" y="1577287"/>
            <a:ext cx="11127397" cy="3073750"/>
          </a:xfrm>
          <a:prstGeom prst="rect">
            <a:avLst/>
          </a:prstGeom>
        </p:spPr>
      </p:pic>
      <p:sp>
        <p:nvSpPr>
          <p:cNvPr id="3" name="Ovale 2">
            <a:extLst>
              <a:ext uri="{FF2B5EF4-FFF2-40B4-BE49-F238E27FC236}">
                <a16:creationId xmlns:a16="http://schemas.microsoft.com/office/drawing/2014/main" id="{3C117FF8-01A3-4F26-9999-7F0A6E0679DA}"/>
              </a:ext>
            </a:extLst>
          </p:cNvPr>
          <p:cNvSpPr/>
          <p:nvPr/>
        </p:nvSpPr>
        <p:spPr>
          <a:xfrm>
            <a:off x="11424592" y="2132856"/>
            <a:ext cx="648072" cy="381526"/>
          </a:xfrm>
          <a:prstGeom prst="ellipse">
            <a:avLst/>
          </a:prstGeom>
          <a:solidFill>
            <a:srgbClr val="67A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i="0" u="none" dirty="0"/>
              <a:t>-5%</a:t>
            </a:r>
          </a:p>
        </p:txBody>
      </p:sp>
    </p:spTree>
    <p:extLst>
      <p:ext uri="{BB962C8B-B14F-4D97-AF65-F5344CB8AC3E}">
        <p14:creationId xmlns:p14="http://schemas.microsoft.com/office/powerpoint/2010/main" val="413016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t> EU </a:t>
            </a:r>
            <a:r>
              <a:rPr lang="it-IT" sz="2400" i="0" u="none" dirty="0" err="1"/>
              <a:t>taxonomy</a:t>
            </a:r>
            <a:r>
              <a:rPr lang="it-IT" sz="2400" i="0" u="none" dirty="0"/>
              <a:t> </a:t>
            </a:r>
            <a:r>
              <a:rPr lang="it-IT" sz="2400" i="0" u="none" dirty="0" err="1"/>
              <a:t>eligible</a:t>
            </a:r>
            <a:r>
              <a:rPr lang="it-IT" sz="2400" i="0" u="none" dirty="0"/>
              <a:t> activities </a:t>
            </a:r>
            <a:r>
              <a:rPr lang="it-IT" sz="2400" i="0" u="none" dirty="0" err="1"/>
              <a:t>as</a:t>
            </a:r>
            <a:r>
              <a:rPr lang="it-IT" sz="2400" i="0" u="none" dirty="0"/>
              <a:t> </a:t>
            </a:r>
            <a:r>
              <a:rPr lang="it-IT" sz="2400" i="0" u="none" dirty="0" err="1"/>
              <a:t>at</a:t>
            </a:r>
            <a:r>
              <a:rPr lang="it-IT" sz="2400" i="0" u="none" dirty="0"/>
              <a:t> </a:t>
            </a:r>
            <a:r>
              <a:rPr lang="it-IT" sz="2400" i="0" u="none" dirty="0" err="1"/>
              <a:t>December</a:t>
            </a:r>
            <a:r>
              <a:rPr lang="it-IT" sz="2400" i="0" u="none" dirty="0"/>
              <a:t> 31, 2021 </a:t>
            </a:r>
            <a:endParaRPr lang="it-IT" sz="2400" i="0" u="none" dirty="0">
              <a:solidFill>
                <a:srgbClr val="005996"/>
              </a:solidFill>
            </a:endParaRPr>
          </a:p>
        </p:txBody>
      </p:sp>
      <p:sp>
        <p:nvSpPr>
          <p:cNvPr id="33" name="Segnaposto testo 3">
            <a:extLst>
              <a:ext uri="{FF2B5EF4-FFF2-40B4-BE49-F238E27FC236}">
                <a16:creationId xmlns:a16="http://schemas.microsoft.com/office/drawing/2014/main" id="{DB1EBA66-9904-4975-9B90-CCFEF7D29E4F}"/>
              </a:ext>
            </a:extLst>
          </p:cNvPr>
          <p:cNvSpPr txBox="1">
            <a:spLocks/>
          </p:cNvSpPr>
          <p:nvPr/>
        </p:nvSpPr>
        <p:spPr>
          <a:xfrm>
            <a:off x="378905" y="714182"/>
            <a:ext cx="9431338" cy="338554"/>
          </a:xfrm>
          <a:prstGeom prst="rect">
            <a:avLst/>
          </a:prstGeom>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b="0" i="0" u="none" dirty="0"/>
              <a:t>High </a:t>
            </a:r>
            <a:r>
              <a:rPr lang="it-IT" b="0" i="0" u="none" dirty="0" err="1"/>
              <a:t>eligibility</a:t>
            </a:r>
            <a:r>
              <a:rPr lang="it-IT" b="0" i="0" u="none" dirty="0"/>
              <a:t> rates for the FNM Group</a:t>
            </a:r>
          </a:p>
        </p:txBody>
      </p:sp>
      <p:sp>
        <p:nvSpPr>
          <p:cNvPr id="4" name="Segnaposto numero diapositiva 3">
            <a:extLst>
              <a:ext uri="{FF2B5EF4-FFF2-40B4-BE49-F238E27FC236}">
                <a16:creationId xmlns:a16="http://schemas.microsoft.com/office/drawing/2014/main" id="{C08B9289-4A5D-43C5-9B2D-1F955F9DA3F2}"/>
              </a:ext>
            </a:extLst>
          </p:cNvPr>
          <p:cNvSpPr>
            <a:spLocks noGrp="1"/>
          </p:cNvSpPr>
          <p:nvPr>
            <p:ph type="sldNum" sz="quarter" idx="12"/>
          </p:nvPr>
        </p:nvSpPr>
        <p:spPr/>
        <p:txBody>
          <a:bodyPr/>
          <a:lstStyle/>
          <a:p>
            <a:fld id="{D1D8300E-DD55-E64C-8282-B510600AD611}" type="slidenum">
              <a:rPr lang="it-IT" smtClean="0"/>
              <a:pPr/>
              <a:t>24</a:t>
            </a:fld>
            <a:endParaRPr lang="it-IT" dirty="0"/>
          </a:p>
        </p:txBody>
      </p:sp>
      <p:sp>
        <p:nvSpPr>
          <p:cNvPr id="7" name="CasellaDiTesto 6">
            <a:extLst>
              <a:ext uri="{FF2B5EF4-FFF2-40B4-BE49-F238E27FC236}">
                <a16:creationId xmlns:a16="http://schemas.microsoft.com/office/drawing/2014/main" id="{A7E2A213-C9FD-4C29-8F9E-72464DB152C8}"/>
              </a:ext>
            </a:extLst>
          </p:cNvPr>
          <p:cNvSpPr txBox="1"/>
          <p:nvPr/>
        </p:nvSpPr>
        <p:spPr>
          <a:xfrm>
            <a:off x="1919536" y="4365104"/>
            <a:ext cx="7973263" cy="432048"/>
          </a:xfrm>
          <a:prstGeom prst="rect">
            <a:avLst/>
          </a:prstGeom>
        </p:spPr>
        <p:txBody>
          <a:bodyPr wrap="square" rtlCol="0" anchor="ctr">
            <a:noAutofit/>
          </a:bodyPr>
          <a:lstStyle/>
          <a:p>
            <a:r>
              <a:rPr lang="en-US" sz="1200" b="0" i="0" u="none" dirty="0">
                <a:solidFill>
                  <a:schemeClr val="accent6">
                    <a:lumMod val="75000"/>
                    <a:lumOff val="25000"/>
                  </a:schemeClr>
                </a:solidFill>
                <a:latin typeface="+mn-lt"/>
              </a:rPr>
              <a:t>KPIs were calculated on the basis of the data of the companies included in the scope of full consolidation, and all balances were calculated on a consolidated basis, net of intragroup items.</a:t>
            </a:r>
            <a:endParaRPr lang="it-IT" sz="1200" b="0" i="0" u="none" dirty="0">
              <a:solidFill>
                <a:schemeClr val="accent6">
                  <a:lumMod val="75000"/>
                  <a:lumOff val="25000"/>
                </a:schemeClr>
              </a:solidFill>
              <a:latin typeface="+mn-lt"/>
            </a:endParaRPr>
          </a:p>
        </p:txBody>
      </p:sp>
      <p:pic>
        <p:nvPicPr>
          <p:cNvPr id="3" name="Immagine 2">
            <a:extLst>
              <a:ext uri="{FF2B5EF4-FFF2-40B4-BE49-F238E27FC236}">
                <a16:creationId xmlns:a16="http://schemas.microsoft.com/office/drawing/2014/main" id="{47872983-EB0E-4629-832B-DE9DE8FAFC85}"/>
              </a:ext>
            </a:extLst>
          </p:cNvPr>
          <p:cNvPicPr>
            <a:picLocks noChangeAspect="1"/>
          </p:cNvPicPr>
          <p:nvPr/>
        </p:nvPicPr>
        <p:blipFill>
          <a:blip r:embed="rId3"/>
          <a:stretch>
            <a:fillRect/>
          </a:stretch>
        </p:blipFill>
        <p:spPr>
          <a:xfrm>
            <a:off x="1991544" y="2132856"/>
            <a:ext cx="7201759" cy="2040696"/>
          </a:xfrm>
          <a:prstGeom prst="rect">
            <a:avLst/>
          </a:prstGeom>
        </p:spPr>
      </p:pic>
    </p:spTree>
    <p:extLst>
      <p:ext uri="{BB962C8B-B14F-4D97-AF65-F5344CB8AC3E}">
        <p14:creationId xmlns:p14="http://schemas.microsoft.com/office/powerpoint/2010/main" val="3121898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2E0BDB6-70D3-4B19-AFA6-7ED964DEB999}"/>
              </a:ext>
            </a:extLst>
          </p:cNvPr>
          <p:cNvSpPr>
            <a:spLocks noGrp="1"/>
          </p:cNvSpPr>
          <p:nvPr>
            <p:ph type="sldNum" sz="quarter" idx="12"/>
          </p:nvPr>
        </p:nvSpPr>
        <p:spPr/>
        <p:txBody>
          <a:bodyPr/>
          <a:lstStyle/>
          <a:p>
            <a:pPr algn="r"/>
            <a:fld id="{D1D8300E-DD55-E64C-8282-B510600AD611}" type="slidenum">
              <a:rPr lang="it-IT" smtClean="0"/>
              <a:pPr algn="r"/>
              <a:t>25</a:t>
            </a:fld>
            <a:endParaRPr lang="it-IT" dirty="0"/>
          </a:p>
        </p:txBody>
      </p:sp>
      <p:sp>
        <p:nvSpPr>
          <p:cNvPr id="3" name="Segnaposto testo 2">
            <a:extLst>
              <a:ext uri="{FF2B5EF4-FFF2-40B4-BE49-F238E27FC236}">
                <a16:creationId xmlns:a16="http://schemas.microsoft.com/office/drawing/2014/main" id="{C01D5F59-49CF-4C21-9288-9E070692A814}"/>
              </a:ext>
            </a:extLst>
          </p:cNvPr>
          <p:cNvSpPr>
            <a:spLocks noGrp="1"/>
          </p:cNvSpPr>
          <p:nvPr>
            <p:ph type="body" sz="quarter" idx="11"/>
          </p:nvPr>
        </p:nvSpPr>
        <p:spPr>
          <a:xfrm>
            <a:off x="272196" y="6267352"/>
            <a:ext cx="7417320" cy="432540"/>
          </a:xfrm>
        </p:spPr>
        <p:txBody>
          <a:bodyPr/>
          <a:lstStyle/>
          <a:p>
            <a:r>
              <a:rPr lang="it-IT" sz="800" dirty="0">
                <a:solidFill>
                  <a:schemeClr val="accent6">
                    <a:lumMod val="75000"/>
                    <a:lumOff val="25000"/>
                  </a:schemeClr>
                </a:solidFill>
              </a:rPr>
              <a:t>1  </a:t>
            </a:r>
            <a:r>
              <a:rPr lang="it-IT" sz="800" noProof="1">
                <a:solidFill>
                  <a:schemeClr val="accent6">
                    <a:lumMod val="75000"/>
                    <a:lumOff val="25000"/>
                  </a:schemeClr>
                </a:solidFill>
              </a:rPr>
              <a:t>– KPMG methodology</a:t>
            </a:r>
            <a:endParaRPr lang="it-IT" sz="800" dirty="0">
              <a:solidFill>
                <a:schemeClr val="accent6">
                  <a:lumMod val="75000"/>
                  <a:lumOff val="25000"/>
                </a:schemeClr>
              </a:solidFill>
            </a:endParaRPr>
          </a:p>
        </p:txBody>
      </p:sp>
      <p:sp>
        <p:nvSpPr>
          <p:cNvPr id="4" name="Segnaposto testo 3">
            <a:extLst>
              <a:ext uri="{FF2B5EF4-FFF2-40B4-BE49-F238E27FC236}">
                <a16:creationId xmlns:a16="http://schemas.microsoft.com/office/drawing/2014/main" id="{C6556D30-5773-4C23-8CE5-F258453AE6D6}"/>
              </a:ext>
            </a:extLst>
          </p:cNvPr>
          <p:cNvSpPr>
            <a:spLocks noGrp="1"/>
          </p:cNvSpPr>
          <p:nvPr>
            <p:ph type="body" sz="quarter" idx="10"/>
          </p:nvPr>
        </p:nvSpPr>
        <p:spPr>
          <a:xfrm>
            <a:off x="312615" y="764704"/>
            <a:ext cx="11607801" cy="338554"/>
          </a:xfrm>
        </p:spPr>
        <p:txBody>
          <a:bodyPr/>
          <a:lstStyle/>
          <a:p>
            <a:r>
              <a:rPr lang="it-IT" dirty="0"/>
              <a:t>Logical scheme of the True Value</a:t>
            </a:r>
            <a:r>
              <a:rPr lang="it-IT" baseline="30000" dirty="0"/>
              <a:t>1</a:t>
            </a:r>
            <a:r>
              <a:rPr lang="it-IT" dirty="0"/>
              <a:t> model of the FNM Group</a:t>
            </a:r>
          </a:p>
        </p:txBody>
      </p:sp>
      <p:sp>
        <p:nvSpPr>
          <p:cNvPr id="5" name="Titolo 4">
            <a:extLst>
              <a:ext uri="{FF2B5EF4-FFF2-40B4-BE49-F238E27FC236}">
                <a16:creationId xmlns:a16="http://schemas.microsoft.com/office/drawing/2014/main" id="{BAED0213-92DE-4529-9D09-4FB1D1F87B4E}"/>
              </a:ext>
            </a:extLst>
          </p:cNvPr>
          <p:cNvSpPr>
            <a:spLocks noGrp="1"/>
          </p:cNvSpPr>
          <p:nvPr>
            <p:ph type="title"/>
          </p:nvPr>
        </p:nvSpPr>
        <p:spPr/>
        <p:txBody>
          <a:bodyPr/>
          <a:lstStyle/>
          <a:p>
            <a:r>
              <a:rPr lang="it-IT" sz="2400" b="1" dirty="0">
                <a:solidFill>
                  <a:srgbClr val="005996"/>
                </a:solidFill>
              </a:rPr>
              <a:t>FNM Group </a:t>
            </a:r>
            <a:r>
              <a:rPr lang="it-IT" sz="2400" b="1" dirty="0">
                <a:solidFill>
                  <a:schemeClr val="bg2"/>
                </a:solidFill>
              </a:rPr>
              <a:t>| </a:t>
            </a:r>
            <a:r>
              <a:rPr lang="it-IT" sz="2400" b="1" dirty="0"/>
              <a:t>True Value model as a tool to measure external impacts and generated value</a:t>
            </a:r>
          </a:p>
        </p:txBody>
      </p:sp>
      <p:sp>
        <p:nvSpPr>
          <p:cNvPr id="40" name="Rettangolo con angoli arrotondati 4">
            <a:extLst>
              <a:ext uri="{FF2B5EF4-FFF2-40B4-BE49-F238E27FC236}">
                <a16:creationId xmlns:a16="http://schemas.microsoft.com/office/drawing/2014/main" id="{19BD86EF-CEB4-49C9-9EC9-8E26DDE68182}"/>
              </a:ext>
            </a:extLst>
          </p:cNvPr>
          <p:cNvSpPr/>
          <p:nvPr/>
        </p:nvSpPr>
        <p:spPr>
          <a:xfrm>
            <a:off x="983432" y="1285715"/>
            <a:ext cx="5166668" cy="39665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r>
              <a:rPr lang="en-GB" sz="1400" dirty="0">
                <a:solidFill>
                  <a:schemeClr val="tx1"/>
                </a:solidFill>
              </a:rPr>
              <a:t>The </a:t>
            </a:r>
            <a:r>
              <a:rPr lang="en-GB" sz="1400" b="1" dirty="0">
                <a:solidFill>
                  <a:schemeClr val="tx1"/>
                </a:solidFill>
              </a:rPr>
              <a:t>direct</a:t>
            </a:r>
            <a:r>
              <a:rPr lang="en-GB" sz="1400" dirty="0">
                <a:solidFill>
                  <a:schemeClr val="tx1"/>
                </a:solidFill>
              </a:rPr>
              <a:t> and </a:t>
            </a:r>
            <a:r>
              <a:rPr lang="en-GB" sz="1400" b="1" dirty="0">
                <a:solidFill>
                  <a:schemeClr val="tx1"/>
                </a:solidFill>
              </a:rPr>
              <a:t>indirect impacts </a:t>
            </a:r>
            <a:r>
              <a:rPr lang="en-GB" sz="1400" dirty="0">
                <a:solidFill>
                  <a:schemeClr val="tx1"/>
                </a:solidFill>
              </a:rPr>
              <a:t>of FNM considered in the True Value model are shown below</a:t>
            </a:r>
          </a:p>
        </p:txBody>
      </p:sp>
      <p:graphicFrame>
        <p:nvGraphicFramePr>
          <p:cNvPr id="41" name="Tabella 3">
            <a:extLst>
              <a:ext uri="{FF2B5EF4-FFF2-40B4-BE49-F238E27FC236}">
                <a16:creationId xmlns:a16="http://schemas.microsoft.com/office/drawing/2014/main" id="{B5F92BC6-63E6-4BAD-9015-52E7A9BEE5B5}"/>
              </a:ext>
            </a:extLst>
          </p:cNvPr>
          <p:cNvGraphicFramePr>
            <a:graphicFrameLocks noGrp="1"/>
          </p:cNvGraphicFramePr>
          <p:nvPr/>
        </p:nvGraphicFramePr>
        <p:xfrm>
          <a:off x="1237308" y="1888987"/>
          <a:ext cx="3600000" cy="411226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4049092318"/>
                    </a:ext>
                  </a:extLst>
                </a:gridCol>
                <a:gridCol w="360000">
                  <a:extLst>
                    <a:ext uri="{9D8B030D-6E8A-4147-A177-3AD203B41FA5}">
                      <a16:colId xmlns:a16="http://schemas.microsoft.com/office/drawing/2014/main" val="2564514126"/>
                    </a:ext>
                  </a:extLst>
                </a:gridCol>
                <a:gridCol w="1728000">
                  <a:extLst>
                    <a:ext uri="{9D8B030D-6E8A-4147-A177-3AD203B41FA5}">
                      <a16:colId xmlns:a16="http://schemas.microsoft.com/office/drawing/2014/main" val="4171506383"/>
                    </a:ext>
                  </a:extLst>
                </a:gridCol>
              </a:tblGrid>
              <a:tr h="370840">
                <a:tc>
                  <a:txBody>
                    <a:bodyPr/>
                    <a:lstStyle/>
                    <a:p>
                      <a:pPr algn="l" fontAlgn="b"/>
                      <a:r>
                        <a:rPr lang="en-GB" sz="1050" b="0" i="0" u="none" strike="noStrike" dirty="0">
                          <a:solidFill>
                            <a:schemeClr val="accent2"/>
                          </a:solidFill>
                          <a:effectLst/>
                          <a:latin typeface="Calibri" panose="020F0502020204030204" pitchFamily="34" charset="0"/>
                        </a:rPr>
                        <a:t>Direct added value</a:t>
                      </a:r>
                    </a:p>
                  </a:txBody>
                  <a:tcPr anchor="ctr">
                    <a:solidFill>
                      <a:schemeClr val="bg1"/>
                    </a:solidFill>
                  </a:tcPr>
                </a:tc>
                <a:tc>
                  <a:txBody>
                    <a:bodyPr/>
                    <a:lstStyle/>
                    <a:p>
                      <a:pPr algn="l" fontAlgn="b"/>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Travel time</a:t>
                      </a:r>
                    </a:p>
                  </a:txBody>
                  <a:tcPr anchor="ctr">
                    <a:noFill/>
                  </a:tcPr>
                </a:tc>
                <a:extLst>
                  <a:ext uri="{0D108BD9-81ED-4DB2-BD59-A6C34878D82A}">
                    <a16:rowId xmlns:a16="http://schemas.microsoft.com/office/drawing/2014/main" val="2662546323"/>
                  </a:ext>
                </a:extLst>
              </a:tr>
              <a:tr h="370840">
                <a:tc>
                  <a:txBody>
                    <a:bodyPr/>
                    <a:lstStyle/>
                    <a:p>
                      <a:pPr algn="l" fontAlgn="b"/>
                      <a:r>
                        <a:rPr lang="en-GB" sz="1050" b="0" i="0" u="none" strike="noStrike" dirty="0">
                          <a:solidFill>
                            <a:schemeClr val="accent2"/>
                          </a:solidFill>
                          <a:effectLst/>
                          <a:latin typeface="Calibri" panose="020F0502020204030204" pitchFamily="34" charset="0"/>
                        </a:rPr>
                        <a:t>Indirect added value</a:t>
                      </a:r>
                    </a:p>
                  </a:txBody>
                  <a:tcPr anchor="ctr">
                    <a:solidFill>
                      <a:schemeClr val="bg1"/>
                    </a:solidFill>
                  </a:tcPr>
                </a:tc>
                <a:tc>
                  <a:txBody>
                    <a:bodyPr/>
                    <a:lstStyle/>
                    <a:p>
                      <a:pPr algn="l" fontAlgn="b"/>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Road congestion</a:t>
                      </a:r>
                    </a:p>
                  </a:txBody>
                  <a:tcPr anchor="ctr">
                    <a:noFill/>
                  </a:tcPr>
                </a:tc>
                <a:extLst>
                  <a:ext uri="{0D108BD9-81ED-4DB2-BD59-A6C34878D82A}">
                    <a16:rowId xmlns:a16="http://schemas.microsoft.com/office/drawing/2014/main" val="3800146389"/>
                  </a:ext>
                </a:extLst>
              </a:tr>
              <a:tr h="370840">
                <a:tc>
                  <a:txBody>
                    <a:bodyPr/>
                    <a:lstStyle/>
                    <a:p>
                      <a:pPr algn="l" fontAlgn="b"/>
                      <a:r>
                        <a:rPr lang="en-GB" sz="1050" b="0" i="0" u="none" strike="noStrike" dirty="0">
                          <a:solidFill>
                            <a:schemeClr val="accent2"/>
                          </a:solidFill>
                          <a:effectLst/>
                          <a:latin typeface="Calibri" panose="020F0502020204030204" pitchFamily="34" charset="0"/>
                        </a:rPr>
                        <a:t>Induced added value</a:t>
                      </a:r>
                    </a:p>
                  </a:txBody>
                  <a:tcPr anchor="ctr">
                    <a:solidFill>
                      <a:schemeClr val="bg1"/>
                    </a:solidFill>
                  </a:tcPr>
                </a:tc>
                <a:tc>
                  <a:txBody>
                    <a:bodyPr/>
                    <a:lstStyle/>
                    <a:p>
                      <a:pPr algn="l" fontAlgn="b"/>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Passenger injuries</a:t>
                      </a:r>
                    </a:p>
                  </a:txBody>
                  <a:tcPr anchor="ctr">
                    <a:noFill/>
                  </a:tcPr>
                </a:tc>
                <a:extLst>
                  <a:ext uri="{0D108BD9-81ED-4DB2-BD59-A6C34878D82A}">
                    <a16:rowId xmlns:a16="http://schemas.microsoft.com/office/drawing/2014/main" val="396137038"/>
                  </a:ext>
                </a:extLst>
              </a:tr>
              <a:tr h="370840">
                <a:tc>
                  <a:txBody>
                    <a:bodyPr/>
                    <a:lstStyle/>
                    <a:p>
                      <a:pPr algn="l" fontAlgn="ctr"/>
                      <a:r>
                        <a:rPr lang="en-GB" sz="1050" b="0" i="0" u="none" strike="noStrike" dirty="0">
                          <a:solidFill>
                            <a:srgbClr val="68BC4B"/>
                          </a:solidFill>
                          <a:effectLst/>
                          <a:latin typeface="Calibri" panose="020F0502020204030204" pitchFamily="34" charset="0"/>
                        </a:rPr>
                        <a:t>CO</a:t>
                      </a:r>
                      <a:r>
                        <a:rPr lang="en-GB" sz="1050" b="0" i="0" u="none" strike="noStrike" baseline="-25000" dirty="0">
                          <a:solidFill>
                            <a:srgbClr val="68BC4B"/>
                          </a:solidFill>
                          <a:effectLst/>
                          <a:latin typeface="Calibri" panose="020F0502020204030204" pitchFamily="34" charset="0"/>
                        </a:rPr>
                        <a:t>2 </a:t>
                      </a:r>
                      <a:r>
                        <a:rPr lang="en-GB" sz="1050" b="0" i="0" u="none" strike="noStrike" baseline="0" dirty="0">
                          <a:solidFill>
                            <a:srgbClr val="68BC4B"/>
                          </a:solidFill>
                          <a:effectLst/>
                          <a:latin typeface="Calibri" panose="020F0502020204030204" pitchFamily="34" charset="0"/>
                        </a:rPr>
                        <a:t>Emissions</a:t>
                      </a:r>
                    </a:p>
                  </a:txBody>
                  <a:tcPr anchor="ctr">
                    <a:solidFill>
                      <a:schemeClr val="bg1"/>
                    </a:solidFill>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Employee health and safety</a:t>
                      </a:r>
                    </a:p>
                  </a:txBody>
                  <a:tcPr anchor="ctr">
                    <a:noFill/>
                  </a:tcPr>
                </a:tc>
                <a:extLst>
                  <a:ext uri="{0D108BD9-81ED-4DB2-BD59-A6C34878D82A}">
                    <a16:rowId xmlns:a16="http://schemas.microsoft.com/office/drawing/2014/main" val="3758794424"/>
                  </a:ext>
                </a:extLst>
              </a:tr>
              <a:tr h="370840">
                <a:tc>
                  <a:txBody>
                    <a:bodyPr/>
                    <a:lstStyle/>
                    <a:p>
                      <a:pPr algn="l" fontAlgn="ctr"/>
                      <a:r>
                        <a:rPr lang="en-GB" sz="1050" b="0" i="0" u="none" strike="noStrike" dirty="0">
                          <a:solidFill>
                            <a:srgbClr val="68BC4B"/>
                          </a:solidFill>
                          <a:effectLst/>
                          <a:latin typeface="Calibri" panose="020F0502020204030204" pitchFamily="34" charset="0"/>
                        </a:rPr>
                        <a:t>Emissions of atmospheric contaminants</a:t>
                      </a:r>
                    </a:p>
                  </a:txBody>
                  <a:tcPr anchor="ctr">
                    <a:solidFill>
                      <a:schemeClr val="bg1"/>
                    </a:solidFill>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Training provided</a:t>
                      </a:r>
                    </a:p>
                  </a:txBody>
                  <a:tcPr anchor="ctr">
                    <a:noFill/>
                  </a:tcPr>
                </a:tc>
                <a:extLst>
                  <a:ext uri="{0D108BD9-81ED-4DB2-BD59-A6C34878D82A}">
                    <a16:rowId xmlns:a16="http://schemas.microsoft.com/office/drawing/2014/main" val="1418201206"/>
                  </a:ext>
                </a:extLst>
              </a:tr>
              <a:tr h="370840">
                <a:tc>
                  <a:txBody>
                    <a:bodyPr/>
                    <a:lstStyle/>
                    <a:p>
                      <a:pPr algn="l" fontAlgn="ctr"/>
                      <a:r>
                        <a:rPr lang="en-GB" sz="1050" b="0" i="0" u="none" strike="noStrike" dirty="0">
                          <a:solidFill>
                            <a:srgbClr val="68BC4B"/>
                          </a:solidFill>
                          <a:effectLst/>
                          <a:latin typeface="Calibri" panose="020F0502020204030204" pitchFamily="34" charset="0"/>
                        </a:rPr>
                        <a:t>Waste produced</a:t>
                      </a:r>
                    </a:p>
                  </a:txBody>
                  <a:tcPr anchor="ctr">
                    <a:solidFill>
                      <a:schemeClr val="bg1"/>
                    </a:solidFill>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Advantages and concessions for passengers</a:t>
                      </a:r>
                    </a:p>
                  </a:txBody>
                  <a:tcPr anchor="ctr">
                    <a:noFill/>
                  </a:tcPr>
                </a:tc>
                <a:extLst>
                  <a:ext uri="{0D108BD9-81ED-4DB2-BD59-A6C34878D82A}">
                    <a16:rowId xmlns:a16="http://schemas.microsoft.com/office/drawing/2014/main" val="1867373469"/>
                  </a:ext>
                </a:extLst>
              </a:tr>
              <a:tr h="370840">
                <a:tc>
                  <a:txBody>
                    <a:bodyPr/>
                    <a:lstStyle/>
                    <a:p>
                      <a:pPr algn="l" fontAlgn="ctr"/>
                      <a:r>
                        <a:rPr lang="en-GB" sz="1050" b="0" i="0" u="none" strike="noStrike" dirty="0">
                          <a:solidFill>
                            <a:srgbClr val="68BC4B"/>
                          </a:solidFill>
                          <a:effectLst/>
                          <a:latin typeface="Calibri" panose="020F0502020204030204" pitchFamily="34" charset="0"/>
                        </a:rPr>
                        <a:t>Water consumption</a:t>
                      </a:r>
                    </a:p>
                  </a:txBody>
                  <a:tcPr anchor="ctr">
                    <a:solidFill>
                      <a:schemeClr val="bg1"/>
                    </a:solidFill>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Avoided costs for car operativity</a:t>
                      </a:r>
                    </a:p>
                  </a:txBody>
                  <a:tcPr anchor="ctr">
                    <a:noFill/>
                  </a:tcPr>
                </a:tc>
                <a:extLst>
                  <a:ext uri="{0D108BD9-81ED-4DB2-BD59-A6C34878D82A}">
                    <a16:rowId xmlns:a16="http://schemas.microsoft.com/office/drawing/2014/main" val="2998905802"/>
                  </a:ext>
                </a:extLst>
              </a:tr>
              <a:tr h="370840">
                <a:tc>
                  <a:txBody>
                    <a:bodyPr/>
                    <a:lstStyle/>
                    <a:p>
                      <a:pPr algn="l" fontAlgn="ctr"/>
                      <a:r>
                        <a:rPr lang="en-GB" sz="1050" b="0" i="0" u="none" strike="noStrike" dirty="0">
                          <a:solidFill>
                            <a:srgbClr val="68BC4B"/>
                          </a:solidFill>
                          <a:effectLst/>
                          <a:latin typeface="Calibri" panose="020F0502020204030204" pitchFamily="34" charset="0"/>
                        </a:rPr>
                        <a:t>Noise pollution</a:t>
                      </a:r>
                    </a:p>
                  </a:txBody>
                  <a:tcPr anchor="ctr">
                    <a:solidFill>
                      <a:schemeClr val="bg1"/>
                    </a:solidFill>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Additional salary that can be earned in large cities</a:t>
                      </a:r>
                    </a:p>
                  </a:txBody>
                  <a:tcPr anchor="ctr">
                    <a:noFill/>
                  </a:tcPr>
                </a:tc>
                <a:extLst>
                  <a:ext uri="{0D108BD9-81ED-4DB2-BD59-A6C34878D82A}">
                    <a16:rowId xmlns:a16="http://schemas.microsoft.com/office/drawing/2014/main" val="666762039"/>
                  </a:ext>
                </a:extLst>
              </a:tr>
              <a:tr h="370840">
                <a:tc>
                  <a:txBody>
                    <a:bodyPr/>
                    <a:lstStyle/>
                    <a:p>
                      <a:pPr algn="l" fontAlgn="ctr"/>
                      <a:r>
                        <a:rPr lang="en-GB" sz="1050" b="0" i="0" u="none" strike="noStrike" dirty="0">
                          <a:solidFill>
                            <a:srgbClr val="68BC4B"/>
                          </a:solidFill>
                          <a:effectLst/>
                          <a:latin typeface="Calibri" panose="020F0502020204030204" pitchFamily="34" charset="0"/>
                        </a:rPr>
                        <a:t>Land use</a:t>
                      </a:r>
                    </a:p>
                  </a:txBody>
                  <a:tcPr anchor="ctr">
                    <a:solidFill>
                      <a:schemeClr val="bg1"/>
                    </a:solidFill>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Passenger expenditure in tourist resorts</a:t>
                      </a:r>
                    </a:p>
                  </a:txBody>
                  <a:tcPr anchor="ctr">
                    <a:noFill/>
                  </a:tcPr>
                </a:tc>
                <a:extLst>
                  <a:ext uri="{0D108BD9-81ED-4DB2-BD59-A6C34878D82A}">
                    <a16:rowId xmlns:a16="http://schemas.microsoft.com/office/drawing/2014/main" val="3848467328"/>
                  </a:ext>
                </a:extLst>
              </a:tr>
              <a:tr h="1608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i="0" u="none" strike="noStrike" dirty="0">
                          <a:solidFill>
                            <a:srgbClr val="C00000"/>
                          </a:solidFill>
                          <a:effectLst/>
                          <a:latin typeface="Calibri" panose="020F0502020204030204" pitchFamily="34" charset="0"/>
                        </a:rPr>
                        <a:t>Service availability</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it-IT" sz="1050" b="0" i="0" u="none" strike="noStrike" dirty="0">
                        <a:solidFill>
                          <a:srgbClr val="000000"/>
                        </a:solidFill>
                        <a:effectLst/>
                        <a:latin typeface="Calibri" panose="020F0502020204030204" pitchFamily="34" charset="0"/>
                      </a:endParaRPr>
                    </a:p>
                  </a:txBody>
                  <a:tcPr anchor="ctr">
                    <a:solidFill>
                      <a:schemeClr val="bg1"/>
                    </a:solidFill>
                  </a:tcPr>
                </a:tc>
                <a:tc>
                  <a:txBody>
                    <a:bodyPr/>
                    <a:lstStyle/>
                    <a:p>
                      <a:pPr algn="l" fontAlgn="ctr"/>
                      <a:r>
                        <a:rPr lang="en-GB" sz="1050" b="0" i="0" u="none" strike="noStrike" dirty="0">
                          <a:solidFill>
                            <a:srgbClr val="C00000"/>
                          </a:solidFill>
                          <a:effectLst/>
                          <a:latin typeface="Calibri" panose="020F0502020204030204" pitchFamily="34" charset="0"/>
                        </a:rPr>
                        <a:t>Added value generated in commercial activities</a:t>
                      </a:r>
                    </a:p>
                  </a:txBody>
                  <a:tcPr anchor="ctr">
                    <a:noFill/>
                  </a:tcPr>
                </a:tc>
                <a:extLst>
                  <a:ext uri="{0D108BD9-81ED-4DB2-BD59-A6C34878D82A}">
                    <a16:rowId xmlns:a16="http://schemas.microsoft.com/office/drawing/2014/main" val="1863023409"/>
                  </a:ext>
                </a:extLst>
              </a:tr>
            </a:tbl>
          </a:graphicData>
        </a:graphic>
      </p:graphicFrame>
      <p:sp>
        <p:nvSpPr>
          <p:cNvPr id="42" name="Freeform 1049">
            <a:extLst>
              <a:ext uri="{FF2B5EF4-FFF2-40B4-BE49-F238E27FC236}">
                <a16:creationId xmlns:a16="http://schemas.microsoft.com/office/drawing/2014/main" id="{0DE7A513-FFB6-40FC-8AEB-0C9321909808}"/>
              </a:ext>
            </a:extLst>
          </p:cNvPr>
          <p:cNvSpPr>
            <a:spLocks noEditPoints="1"/>
          </p:cNvSpPr>
          <p:nvPr/>
        </p:nvSpPr>
        <p:spPr bwMode="auto">
          <a:xfrm>
            <a:off x="1065702" y="1982420"/>
            <a:ext cx="186705" cy="148979"/>
          </a:xfrm>
          <a:custGeom>
            <a:avLst/>
            <a:gdLst/>
            <a:ahLst/>
            <a:cxnLst>
              <a:cxn ang="0">
                <a:pos x="1248" y="308"/>
              </a:cxn>
              <a:cxn ang="0">
                <a:pos x="1192" y="298"/>
              </a:cxn>
              <a:cxn ang="0">
                <a:pos x="1114" y="220"/>
              </a:cxn>
              <a:cxn ang="0">
                <a:pos x="1126" y="152"/>
              </a:cxn>
              <a:cxn ang="0">
                <a:pos x="1124" y="80"/>
              </a:cxn>
              <a:cxn ang="0">
                <a:pos x="1108" y="64"/>
              </a:cxn>
              <a:cxn ang="0">
                <a:pos x="1058" y="84"/>
              </a:cxn>
              <a:cxn ang="0">
                <a:pos x="1022" y="36"/>
              </a:cxn>
              <a:cxn ang="0">
                <a:pos x="996" y="0"/>
              </a:cxn>
              <a:cxn ang="0">
                <a:pos x="972" y="6"/>
              </a:cxn>
              <a:cxn ang="0">
                <a:pos x="914" y="74"/>
              </a:cxn>
              <a:cxn ang="0">
                <a:pos x="886" y="116"/>
              </a:cxn>
              <a:cxn ang="0">
                <a:pos x="642" y="84"/>
              </a:cxn>
              <a:cxn ang="0">
                <a:pos x="642" y="186"/>
              </a:cxn>
              <a:cxn ang="0">
                <a:pos x="622" y="216"/>
              </a:cxn>
              <a:cxn ang="0">
                <a:pos x="608" y="214"/>
              </a:cxn>
              <a:cxn ang="0">
                <a:pos x="594" y="86"/>
              </a:cxn>
              <a:cxn ang="0">
                <a:pos x="416" y="112"/>
              </a:cxn>
              <a:cxn ang="0">
                <a:pos x="214" y="196"/>
              </a:cxn>
              <a:cxn ang="0">
                <a:pos x="86" y="306"/>
              </a:cxn>
              <a:cxn ang="0">
                <a:pos x="36" y="380"/>
              </a:cxn>
              <a:cxn ang="0">
                <a:pos x="8" y="460"/>
              </a:cxn>
              <a:cxn ang="0">
                <a:pos x="0" y="524"/>
              </a:cxn>
              <a:cxn ang="0">
                <a:pos x="18" y="630"/>
              </a:cxn>
              <a:cxn ang="0">
                <a:pos x="72" y="726"/>
              </a:cxn>
              <a:cxn ang="0">
                <a:pos x="154" y="812"/>
              </a:cxn>
              <a:cxn ang="0">
                <a:pos x="262" y="880"/>
              </a:cxn>
              <a:cxn ang="0">
                <a:pos x="252" y="916"/>
              </a:cxn>
              <a:cxn ang="0">
                <a:pos x="256" y="1004"/>
              </a:cxn>
              <a:cxn ang="0">
                <a:pos x="288" y="1038"/>
              </a:cxn>
              <a:cxn ang="0">
                <a:pos x="318" y="1036"/>
              </a:cxn>
              <a:cxn ang="0">
                <a:pos x="376" y="980"/>
              </a:cxn>
              <a:cxn ang="0">
                <a:pos x="396" y="932"/>
              </a:cxn>
              <a:cxn ang="0">
                <a:pos x="578" y="964"/>
              </a:cxn>
              <a:cxn ang="0">
                <a:pos x="774" y="956"/>
              </a:cxn>
              <a:cxn ang="0">
                <a:pos x="896" y="932"/>
              </a:cxn>
              <a:cxn ang="0">
                <a:pos x="928" y="1000"/>
              </a:cxn>
              <a:cxn ang="0">
                <a:pos x="988" y="1038"/>
              </a:cxn>
              <a:cxn ang="0">
                <a:pos x="1010" y="1034"/>
              </a:cxn>
              <a:cxn ang="0">
                <a:pos x="1040" y="986"/>
              </a:cxn>
              <a:cxn ang="0">
                <a:pos x="1034" y="890"/>
              </a:cxn>
              <a:cxn ang="0">
                <a:pos x="1058" y="860"/>
              </a:cxn>
              <a:cxn ang="0">
                <a:pos x="1156" y="788"/>
              </a:cxn>
              <a:cxn ang="0">
                <a:pos x="1214" y="724"/>
              </a:cxn>
              <a:cxn ang="0">
                <a:pos x="1284" y="748"/>
              </a:cxn>
              <a:cxn ang="0">
                <a:pos x="1330" y="738"/>
              </a:cxn>
              <a:cxn ang="0">
                <a:pos x="1382" y="698"/>
              </a:cxn>
              <a:cxn ang="0">
                <a:pos x="1418" y="632"/>
              </a:cxn>
              <a:cxn ang="0">
                <a:pos x="1436" y="548"/>
              </a:cxn>
              <a:cxn ang="0">
                <a:pos x="1434" y="480"/>
              </a:cxn>
              <a:cxn ang="0">
                <a:pos x="1412" y="400"/>
              </a:cxn>
              <a:cxn ang="0">
                <a:pos x="1370" y="340"/>
              </a:cxn>
              <a:cxn ang="0">
                <a:pos x="1314" y="306"/>
              </a:cxn>
              <a:cxn ang="0">
                <a:pos x="1028" y="416"/>
              </a:cxn>
              <a:cxn ang="0">
                <a:pos x="1004" y="408"/>
              </a:cxn>
              <a:cxn ang="0">
                <a:pos x="986" y="380"/>
              </a:cxn>
              <a:cxn ang="0">
                <a:pos x="990" y="352"/>
              </a:cxn>
              <a:cxn ang="0">
                <a:pos x="1012" y="326"/>
              </a:cxn>
              <a:cxn ang="0">
                <a:pos x="1038" y="324"/>
              </a:cxn>
              <a:cxn ang="0">
                <a:pos x="1064" y="344"/>
              </a:cxn>
              <a:cxn ang="0">
                <a:pos x="1072" y="370"/>
              </a:cxn>
              <a:cxn ang="0">
                <a:pos x="1058" y="404"/>
              </a:cxn>
              <a:cxn ang="0">
                <a:pos x="1028" y="416"/>
              </a:cxn>
            </a:cxnLst>
            <a:rect l="0" t="0" r="r" b="b"/>
            <a:pathLst>
              <a:path w="1438" h="1038">
                <a:moveTo>
                  <a:pt x="1284" y="302"/>
                </a:moveTo>
                <a:lnTo>
                  <a:pt x="1284" y="302"/>
                </a:lnTo>
                <a:lnTo>
                  <a:pt x="1266" y="302"/>
                </a:lnTo>
                <a:lnTo>
                  <a:pt x="1248" y="308"/>
                </a:lnTo>
                <a:lnTo>
                  <a:pt x="1230" y="314"/>
                </a:lnTo>
                <a:lnTo>
                  <a:pt x="1214" y="326"/>
                </a:lnTo>
                <a:lnTo>
                  <a:pt x="1214" y="326"/>
                </a:lnTo>
                <a:lnTo>
                  <a:pt x="1192" y="298"/>
                </a:lnTo>
                <a:lnTo>
                  <a:pt x="1168" y="274"/>
                </a:lnTo>
                <a:lnTo>
                  <a:pt x="1142" y="250"/>
                </a:lnTo>
                <a:lnTo>
                  <a:pt x="1114" y="226"/>
                </a:lnTo>
                <a:lnTo>
                  <a:pt x="1114" y="220"/>
                </a:lnTo>
                <a:lnTo>
                  <a:pt x="1114" y="220"/>
                </a:lnTo>
                <a:lnTo>
                  <a:pt x="1118" y="200"/>
                </a:lnTo>
                <a:lnTo>
                  <a:pt x="1124" y="178"/>
                </a:lnTo>
                <a:lnTo>
                  <a:pt x="1126" y="152"/>
                </a:lnTo>
                <a:lnTo>
                  <a:pt x="1130" y="124"/>
                </a:lnTo>
                <a:lnTo>
                  <a:pt x="1128" y="100"/>
                </a:lnTo>
                <a:lnTo>
                  <a:pt x="1128" y="88"/>
                </a:lnTo>
                <a:lnTo>
                  <a:pt x="1124" y="80"/>
                </a:lnTo>
                <a:lnTo>
                  <a:pt x="1120" y="72"/>
                </a:lnTo>
                <a:lnTo>
                  <a:pt x="1116" y="68"/>
                </a:lnTo>
                <a:lnTo>
                  <a:pt x="1116" y="68"/>
                </a:lnTo>
                <a:lnTo>
                  <a:pt x="1108" y="64"/>
                </a:lnTo>
                <a:lnTo>
                  <a:pt x="1100" y="66"/>
                </a:lnTo>
                <a:lnTo>
                  <a:pt x="1090" y="68"/>
                </a:lnTo>
                <a:lnTo>
                  <a:pt x="1080" y="72"/>
                </a:lnTo>
                <a:lnTo>
                  <a:pt x="1058" y="84"/>
                </a:lnTo>
                <a:lnTo>
                  <a:pt x="1036" y="98"/>
                </a:lnTo>
                <a:lnTo>
                  <a:pt x="1036" y="98"/>
                </a:lnTo>
                <a:lnTo>
                  <a:pt x="1030" y="66"/>
                </a:lnTo>
                <a:lnTo>
                  <a:pt x="1022" y="36"/>
                </a:lnTo>
                <a:lnTo>
                  <a:pt x="1016" y="22"/>
                </a:lnTo>
                <a:lnTo>
                  <a:pt x="1010" y="12"/>
                </a:lnTo>
                <a:lnTo>
                  <a:pt x="1004" y="4"/>
                </a:lnTo>
                <a:lnTo>
                  <a:pt x="996" y="0"/>
                </a:lnTo>
                <a:lnTo>
                  <a:pt x="996" y="0"/>
                </a:lnTo>
                <a:lnTo>
                  <a:pt x="988" y="0"/>
                </a:lnTo>
                <a:lnTo>
                  <a:pt x="980" y="2"/>
                </a:lnTo>
                <a:lnTo>
                  <a:pt x="972" y="6"/>
                </a:lnTo>
                <a:lnTo>
                  <a:pt x="964" y="14"/>
                </a:lnTo>
                <a:lnTo>
                  <a:pt x="946" y="32"/>
                </a:lnTo>
                <a:lnTo>
                  <a:pt x="930" y="52"/>
                </a:lnTo>
                <a:lnTo>
                  <a:pt x="914" y="74"/>
                </a:lnTo>
                <a:lnTo>
                  <a:pt x="902" y="92"/>
                </a:lnTo>
                <a:lnTo>
                  <a:pt x="890" y="110"/>
                </a:lnTo>
                <a:lnTo>
                  <a:pt x="886" y="116"/>
                </a:lnTo>
                <a:lnTo>
                  <a:pt x="886" y="116"/>
                </a:lnTo>
                <a:lnTo>
                  <a:pt x="828" y="102"/>
                </a:lnTo>
                <a:lnTo>
                  <a:pt x="768" y="92"/>
                </a:lnTo>
                <a:lnTo>
                  <a:pt x="706" y="86"/>
                </a:lnTo>
                <a:lnTo>
                  <a:pt x="642" y="84"/>
                </a:lnTo>
                <a:lnTo>
                  <a:pt x="642" y="84"/>
                </a:lnTo>
                <a:lnTo>
                  <a:pt x="642" y="84"/>
                </a:lnTo>
                <a:lnTo>
                  <a:pt x="642" y="186"/>
                </a:lnTo>
                <a:lnTo>
                  <a:pt x="642" y="186"/>
                </a:lnTo>
                <a:lnTo>
                  <a:pt x="640" y="198"/>
                </a:lnTo>
                <a:lnTo>
                  <a:pt x="634" y="208"/>
                </a:lnTo>
                <a:lnTo>
                  <a:pt x="628" y="214"/>
                </a:lnTo>
                <a:lnTo>
                  <a:pt x="622" y="216"/>
                </a:lnTo>
                <a:lnTo>
                  <a:pt x="618" y="216"/>
                </a:lnTo>
                <a:lnTo>
                  <a:pt x="618" y="216"/>
                </a:lnTo>
                <a:lnTo>
                  <a:pt x="614" y="216"/>
                </a:lnTo>
                <a:lnTo>
                  <a:pt x="608" y="214"/>
                </a:lnTo>
                <a:lnTo>
                  <a:pt x="602" y="208"/>
                </a:lnTo>
                <a:lnTo>
                  <a:pt x="596" y="198"/>
                </a:lnTo>
                <a:lnTo>
                  <a:pt x="594" y="186"/>
                </a:lnTo>
                <a:lnTo>
                  <a:pt x="594" y="86"/>
                </a:lnTo>
                <a:lnTo>
                  <a:pt x="594" y="86"/>
                </a:lnTo>
                <a:lnTo>
                  <a:pt x="534" y="90"/>
                </a:lnTo>
                <a:lnTo>
                  <a:pt x="474" y="100"/>
                </a:lnTo>
                <a:lnTo>
                  <a:pt x="416" y="112"/>
                </a:lnTo>
                <a:lnTo>
                  <a:pt x="362" y="128"/>
                </a:lnTo>
                <a:lnTo>
                  <a:pt x="310" y="148"/>
                </a:lnTo>
                <a:lnTo>
                  <a:pt x="260" y="170"/>
                </a:lnTo>
                <a:lnTo>
                  <a:pt x="214" y="196"/>
                </a:lnTo>
                <a:lnTo>
                  <a:pt x="172" y="224"/>
                </a:lnTo>
                <a:lnTo>
                  <a:pt x="134" y="254"/>
                </a:lnTo>
                <a:lnTo>
                  <a:pt x="100" y="288"/>
                </a:lnTo>
                <a:lnTo>
                  <a:pt x="86" y="306"/>
                </a:lnTo>
                <a:lnTo>
                  <a:pt x="72" y="324"/>
                </a:lnTo>
                <a:lnTo>
                  <a:pt x="58" y="342"/>
                </a:lnTo>
                <a:lnTo>
                  <a:pt x="46" y="360"/>
                </a:lnTo>
                <a:lnTo>
                  <a:pt x="36" y="380"/>
                </a:lnTo>
                <a:lnTo>
                  <a:pt x="26" y="400"/>
                </a:lnTo>
                <a:lnTo>
                  <a:pt x="18" y="420"/>
                </a:lnTo>
                <a:lnTo>
                  <a:pt x="12" y="440"/>
                </a:lnTo>
                <a:lnTo>
                  <a:pt x="8" y="460"/>
                </a:lnTo>
                <a:lnTo>
                  <a:pt x="4" y="482"/>
                </a:lnTo>
                <a:lnTo>
                  <a:pt x="2" y="504"/>
                </a:lnTo>
                <a:lnTo>
                  <a:pt x="0" y="524"/>
                </a:lnTo>
                <a:lnTo>
                  <a:pt x="0" y="524"/>
                </a:lnTo>
                <a:lnTo>
                  <a:pt x="2" y="552"/>
                </a:lnTo>
                <a:lnTo>
                  <a:pt x="6" y="578"/>
                </a:lnTo>
                <a:lnTo>
                  <a:pt x="10" y="604"/>
                </a:lnTo>
                <a:lnTo>
                  <a:pt x="18" y="630"/>
                </a:lnTo>
                <a:lnTo>
                  <a:pt x="28" y="656"/>
                </a:lnTo>
                <a:lnTo>
                  <a:pt x="42" y="680"/>
                </a:lnTo>
                <a:lnTo>
                  <a:pt x="56" y="704"/>
                </a:lnTo>
                <a:lnTo>
                  <a:pt x="72" y="726"/>
                </a:lnTo>
                <a:lnTo>
                  <a:pt x="90" y="750"/>
                </a:lnTo>
                <a:lnTo>
                  <a:pt x="110" y="770"/>
                </a:lnTo>
                <a:lnTo>
                  <a:pt x="130" y="792"/>
                </a:lnTo>
                <a:lnTo>
                  <a:pt x="154" y="812"/>
                </a:lnTo>
                <a:lnTo>
                  <a:pt x="178" y="830"/>
                </a:lnTo>
                <a:lnTo>
                  <a:pt x="204" y="848"/>
                </a:lnTo>
                <a:lnTo>
                  <a:pt x="232" y="864"/>
                </a:lnTo>
                <a:lnTo>
                  <a:pt x="262" y="880"/>
                </a:lnTo>
                <a:lnTo>
                  <a:pt x="262" y="880"/>
                </a:lnTo>
                <a:lnTo>
                  <a:pt x="258" y="890"/>
                </a:lnTo>
                <a:lnTo>
                  <a:pt x="258" y="890"/>
                </a:lnTo>
                <a:lnTo>
                  <a:pt x="252" y="916"/>
                </a:lnTo>
                <a:lnTo>
                  <a:pt x="248" y="940"/>
                </a:lnTo>
                <a:lnTo>
                  <a:pt x="248" y="964"/>
                </a:lnTo>
                <a:lnTo>
                  <a:pt x="250" y="986"/>
                </a:lnTo>
                <a:lnTo>
                  <a:pt x="256" y="1004"/>
                </a:lnTo>
                <a:lnTo>
                  <a:pt x="264" y="1018"/>
                </a:lnTo>
                <a:lnTo>
                  <a:pt x="276" y="1030"/>
                </a:lnTo>
                <a:lnTo>
                  <a:pt x="282" y="1034"/>
                </a:lnTo>
                <a:lnTo>
                  <a:pt x="288" y="1038"/>
                </a:lnTo>
                <a:lnTo>
                  <a:pt x="288" y="1038"/>
                </a:lnTo>
                <a:lnTo>
                  <a:pt x="296" y="1038"/>
                </a:lnTo>
                <a:lnTo>
                  <a:pt x="304" y="1038"/>
                </a:lnTo>
                <a:lnTo>
                  <a:pt x="318" y="1036"/>
                </a:lnTo>
                <a:lnTo>
                  <a:pt x="334" y="1028"/>
                </a:lnTo>
                <a:lnTo>
                  <a:pt x="348" y="1016"/>
                </a:lnTo>
                <a:lnTo>
                  <a:pt x="362" y="1000"/>
                </a:lnTo>
                <a:lnTo>
                  <a:pt x="376" y="980"/>
                </a:lnTo>
                <a:lnTo>
                  <a:pt x="386" y="958"/>
                </a:lnTo>
                <a:lnTo>
                  <a:pt x="396" y="934"/>
                </a:lnTo>
                <a:lnTo>
                  <a:pt x="396" y="934"/>
                </a:lnTo>
                <a:lnTo>
                  <a:pt x="396" y="932"/>
                </a:lnTo>
                <a:lnTo>
                  <a:pt x="396" y="932"/>
                </a:lnTo>
                <a:lnTo>
                  <a:pt x="454" y="946"/>
                </a:lnTo>
                <a:lnTo>
                  <a:pt x="514" y="958"/>
                </a:lnTo>
                <a:lnTo>
                  <a:pt x="578" y="964"/>
                </a:lnTo>
                <a:lnTo>
                  <a:pt x="642" y="966"/>
                </a:lnTo>
                <a:lnTo>
                  <a:pt x="642" y="966"/>
                </a:lnTo>
                <a:lnTo>
                  <a:pt x="708" y="964"/>
                </a:lnTo>
                <a:lnTo>
                  <a:pt x="774" y="956"/>
                </a:lnTo>
                <a:lnTo>
                  <a:pt x="836" y="946"/>
                </a:lnTo>
                <a:lnTo>
                  <a:pt x="896" y="930"/>
                </a:lnTo>
                <a:lnTo>
                  <a:pt x="896" y="930"/>
                </a:lnTo>
                <a:lnTo>
                  <a:pt x="896" y="932"/>
                </a:lnTo>
                <a:lnTo>
                  <a:pt x="896" y="932"/>
                </a:lnTo>
                <a:lnTo>
                  <a:pt x="904" y="958"/>
                </a:lnTo>
                <a:lnTo>
                  <a:pt x="916" y="980"/>
                </a:lnTo>
                <a:lnTo>
                  <a:pt x="928" y="1000"/>
                </a:lnTo>
                <a:lnTo>
                  <a:pt x="942" y="1016"/>
                </a:lnTo>
                <a:lnTo>
                  <a:pt x="958" y="1028"/>
                </a:lnTo>
                <a:lnTo>
                  <a:pt x="972" y="1036"/>
                </a:lnTo>
                <a:lnTo>
                  <a:pt x="988" y="1038"/>
                </a:lnTo>
                <a:lnTo>
                  <a:pt x="996" y="1038"/>
                </a:lnTo>
                <a:lnTo>
                  <a:pt x="1002" y="1038"/>
                </a:lnTo>
                <a:lnTo>
                  <a:pt x="1002" y="1038"/>
                </a:lnTo>
                <a:lnTo>
                  <a:pt x="1010" y="1034"/>
                </a:lnTo>
                <a:lnTo>
                  <a:pt x="1016" y="1030"/>
                </a:lnTo>
                <a:lnTo>
                  <a:pt x="1026" y="1020"/>
                </a:lnTo>
                <a:lnTo>
                  <a:pt x="1036" y="1004"/>
                </a:lnTo>
                <a:lnTo>
                  <a:pt x="1040" y="986"/>
                </a:lnTo>
                <a:lnTo>
                  <a:pt x="1044" y="964"/>
                </a:lnTo>
                <a:lnTo>
                  <a:pt x="1044" y="942"/>
                </a:lnTo>
                <a:lnTo>
                  <a:pt x="1040" y="916"/>
                </a:lnTo>
                <a:lnTo>
                  <a:pt x="1034" y="890"/>
                </a:lnTo>
                <a:lnTo>
                  <a:pt x="1034" y="890"/>
                </a:lnTo>
                <a:lnTo>
                  <a:pt x="1030" y="876"/>
                </a:lnTo>
                <a:lnTo>
                  <a:pt x="1030" y="876"/>
                </a:lnTo>
                <a:lnTo>
                  <a:pt x="1058" y="860"/>
                </a:lnTo>
                <a:lnTo>
                  <a:pt x="1084" y="844"/>
                </a:lnTo>
                <a:lnTo>
                  <a:pt x="1110" y="826"/>
                </a:lnTo>
                <a:lnTo>
                  <a:pt x="1134" y="808"/>
                </a:lnTo>
                <a:lnTo>
                  <a:pt x="1156" y="788"/>
                </a:lnTo>
                <a:lnTo>
                  <a:pt x="1178" y="768"/>
                </a:lnTo>
                <a:lnTo>
                  <a:pt x="1196" y="746"/>
                </a:lnTo>
                <a:lnTo>
                  <a:pt x="1214" y="724"/>
                </a:lnTo>
                <a:lnTo>
                  <a:pt x="1214" y="724"/>
                </a:lnTo>
                <a:lnTo>
                  <a:pt x="1230" y="734"/>
                </a:lnTo>
                <a:lnTo>
                  <a:pt x="1248" y="742"/>
                </a:lnTo>
                <a:lnTo>
                  <a:pt x="1266" y="748"/>
                </a:lnTo>
                <a:lnTo>
                  <a:pt x="1284" y="748"/>
                </a:lnTo>
                <a:lnTo>
                  <a:pt x="1284" y="748"/>
                </a:lnTo>
                <a:lnTo>
                  <a:pt x="1300" y="748"/>
                </a:lnTo>
                <a:lnTo>
                  <a:pt x="1314" y="744"/>
                </a:lnTo>
                <a:lnTo>
                  <a:pt x="1330" y="738"/>
                </a:lnTo>
                <a:lnTo>
                  <a:pt x="1344" y="732"/>
                </a:lnTo>
                <a:lnTo>
                  <a:pt x="1356" y="722"/>
                </a:lnTo>
                <a:lnTo>
                  <a:pt x="1370" y="710"/>
                </a:lnTo>
                <a:lnTo>
                  <a:pt x="1382" y="698"/>
                </a:lnTo>
                <a:lnTo>
                  <a:pt x="1392" y="684"/>
                </a:lnTo>
                <a:lnTo>
                  <a:pt x="1402" y="668"/>
                </a:lnTo>
                <a:lnTo>
                  <a:pt x="1412" y="650"/>
                </a:lnTo>
                <a:lnTo>
                  <a:pt x="1418" y="632"/>
                </a:lnTo>
                <a:lnTo>
                  <a:pt x="1426" y="612"/>
                </a:lnTo>
                <a:lnTo>
                  <a:pt x="1430" y="592"/>
                </a:lnTo>
                <a:lnTo>
                  <a:pt x="1434" y="570"/>
                </a:lnTo>
                <a:lnTo>
                  <a:pt x="1436" y="548"/>
                </a:lnTo>
                <a:lnTo>
                  <a:pt x="1438" y="524"/>
                </a:lnTo>
                <a:lnTo>
                  <a:pt x="1438" y="524"/>
                </a:lnTo>
                <a:lnTo>
                  <a:pt x="1436" y="502"/>
                </a:lnTo>
                <a:lnTo>
                  <a:pt x="1434" y="480"/>
                </a:lnTo>
                <a:lnTo>
                  <a:pt x="1430" y="458"/>
                </a:lnTo>
                <a:lnTo>
                  <a:pt x="1426" y="438"/>
                </a:lnTo>
                <a:lnTo>
                  <a:pt x="1418" y="418"/>
                </a:lnTo>
                <a:lnTo>
                  <a:pt x="1412" y="400"/>
                </a:lnTo>
                <a:lnTo>
                  <a:pt x="1402" y="382"/>
                </a:lnTo>
                <a:lnTo>
                  <a:pt x="1392" y="366"/>
                </a:lnTo>
                <a:lnTo>
                  <a:pt x="1382" y="352"/>
                </a:lnTo>
                <a:lnTo>
                  <a:pt x="1370" y="340"/>
                </a:lnTo>
                <a:lnTo>
                  <a:pt x="1356" y="328"/>
                </a:lnTo>
                <a:lnTo>
                  <a:pt x="1344" y="318"/>
                </a:lnTo>
                <a:lnTo>
                  <a:pt x="1330" y="312"/>
                </a:lnTo>
                <a:lnTo>
                  <a:pt x="1314" y="306"/>
                </a:lnTo>
                <a:lnTo>
                  <a:pt x="1300" y="302"/>
                </a:lnTo>
                <a:lnTo>
                  <a:pt x="1284" y="302"/>
                </a:lnTo>
                <a:lnTo>
                  <a:pt x="1284" y="302"/>
                </a:lnTo>
                <a:close/>
                <a:moveTo>
                  <a:pt x="1028" y="416"/>
                </a:moveTo>
                <a:lnTo>
                  <a:pt x="1028" y="416"/>
                </a:lnTo>
                <a:lnTo>
                  <a:pt x="1020" y="416"/>
                </a:lnTo>
                <a:lnTo>
                  <a:pt x="1012" y="414"/>
                </a:lnTo>
                <a:lnTo>
                  <a:pt x="1004" y="408"/>
                </a:lnTo>
                <a:lnTo>
                  <a:pt x="998" y="404"/>
                </a:lnTo>
                <a:lnTo>
                  <a:pt x="994" y="396"/>
                </a:lnTo>
                <a:lnTo>
                  <a:pt x="990" y="388"/>
                </a:lnTo>
                <a:lnTo>
                  <a:pt x="986" y="380"/>
                </a:lnTo>
                <a:lnTo>
                  <a:pt x="986" y="370"/>
                </a:lnTo>
                <a:lnTo>
                  <a:pt x="986" y="370"/>
                </a:lnTo>
                <a:lnTo>
                  <a:pt x="986" y="360"/>
                </a:lnTo>
                <a:lnTo>
                  <a:pt x="990" y="352"/>
                </a:lnTo>
                <a:lnTo>
                  <a:pt x="994" y="344"/>
                </a:lnTo>
                <a:lnTo>
                  <a:pt x="998" y="338"/>
                </a:lnTo>
                <a:lnTo>
                  <a:pt x="1004" y="332"/>
                </a:lnTo>
                <a:lnTo>
                  <a:pt x="1012" y="326"/>
                </a:lnTo>
                <a:lnTo>
                  <a:pt x="1020" y="324"/>
                </a:lnTo>
                <a:lnTo>
                  <a:pt x="1028" y="324"/>
                </a:lnTo>
                <a:lnTo>
                  <a:pt x="1028" y="324"/>
                </a:lnTo>
                <a:lnTo>
                  <a:pt x="1038" y="324"/>
                </a:lnTo>
                <a:lnTo>
                  <a:pt x="1046" y="326"/>
                </a:lnTo>
                <a:lnTo>
                  <a:pt x="1052" y="332"/>
                </a:lnTo>
                <a:lnTo>
                  <a:pt x="1058" y="338"/>
                </a:lnTo>
                <a:lnTo>
                  <a:pt x="1064" y="344"/>
                </a:lnTo>
                <a:lnTo>
                  <a:pt x="1068" y="352"/>
                </a:lnTo>
                <a:lnTo>
                  <a:pt x="1070" y="360"/>
                </a:lnTo>
                <a:lnTo>
                  <a:pt x="1072" y="370"/>
                </a:lnTo>
                <a:lnTo>
                  <a:pt x="1072" y="370"/>
                </a:lnTo>
                <a:lnTo>
                  <a:pt x="1070" y="380"/>
                </a:lnTo>
                <a:lnTo>
                  <a:pt x="1068" y="388"/>
                </a:lnTo>
                <a:lnTo>
                  <a:pt x="1064" y="396"/>
                </a:lnTo>
                <a:lnTo>
                  <a:pt x="1058" y="404"/>
                </a:lnTo>
                <a:lnTo>
                  <a:pt x="1052" y="408"/>
                </a:lnTo>
                <a:lnTo>
                  <a:pt x="1046" y="414"/>
                </a:lnTo>
                <a:lnTo>
                  <a:pt x="1038" y="416"/>
                </a:lnTo>
                <a:lnTo>
                  <a:pt x="1028" y="416"/>
                </a:lnTo>
                <a:lnTo>
                  <a:pt x="1028" y="416"/>
                </a:lnTo>
                <a:close/>
              </a:path>
            </a:pathLst>
          </a:custGeom>
          <a:solidFill>
            <a:srgbClr val="E5560B"/>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sz="900" dirty="0">
              <a:latin typeface="Arial" panose="020B0604020202020204" pitchFamily="34" charset="0"/>
              <a:cs typeface="Arial" panose="020B0604020202020204" pitchFamily="34" charset="0"/>
            </a:endParaRPr>
          </a:p>
        </p:txBody>
      </p:sp>
      <p:sp>
        <p:nvSpPr>
          <p:cNvPr id="43" name="Freeform 877">
            <a:extLst>
              <a:ext uri="{FF2B5EF4-FFF2-40B4-BE49-F238E27FC236}">
                <a16:creationId xmlns:a16="http://schemas.microsoft.com/office/drawing/2014/main" id="{C6B0D4AB-2A5E-48F5-A7EA-7E2B05D7DCB8}"/>
              </a:ext>
            </a:extLst>
          </p:cNvPr>
          <p:cNvSpPr>
            <a:spLocks noEditPoints="1"/>
          </p:cNvSpPr>
          <p:nvPr/>
        </p:nvSpPr>
        <p:spPr bwMode="auto">
          <a:xfrm>
            <a:off x="1072503" y="2364341"/>
            <a:ext cx="154303" cy="162175"/>
          </a:xfrm>
          <a:custGeom>
            <a:avLst/>
            <a:gdLst/>
            <a:ahLst/>
            <a:cxnLst>
              <a:cxn ang="0">
                <a:pos x="1346" y="1548"/>
              </a:cxn>
              <a:cxn ang="0">
                <a:pos x="1416" y="1432"/>
              </a:cxn>
              <a:cxn ang="0">
                <a:pos x="1370" y="1060"/>
              </a:cxn>
              <a:cxn ang="0">
                <a:pos x="1194" y="730"/>
              </a:cxn>
              <a:cxn ang="0">
                <a:pos x="936" y="544"/>
              </a:cxn>
              <a:cxn ang="0">
                <a:pos x="642" y="504"/>
              </a:cxn>
              <a:cxn ang="0">
                <a:pos x="358" y="608"/>
              </a:cxn>
              <a:cxn ang="0">
                <a:pos x="130" y="858"/>
              </a:cxn>
              <a:cxn ang="0">
                <a:pos x="8" y="1252"/>
              </a:cxn>
              <a:cxn ang="0">
                <a:pos x="20" y="1492"/>
              </a:cxn>
              <a:cxn ang="0">
                <a:pos x="128" y="1574"/>
              </a:cxn>
              <a:cxn ang="0">
                <a:pos x="804" y="1260"/>
              </a:cxn>
              <a:cxn ang="0">
                <a:pos x="824" y="1146"/>
              </a:cxn>
              <a:cxn ang="0">
                <a:pos x="898" y="922"/>
              </a:cxn>
              <a:cxn ang="0">
                <a:pos x="842" y="956"/>
              </a:cxn>
              <a:cxn ang="0">
                <a:pos x="814" y="884"/>
              </a:cxn>
              <a:cxn ang="0">
                <a:pos x="746" y="824"/>
              </a:cxn>
              <a:cxn ang="0">
                <a:pos x="884" y="1082"/>
              </a:cxn>
              <a:cxn ang="0">
                <a:pos x="910" y="1240"/>
              </a:cxn>
              <a:cxn ang="0">
                <a:pos x="826" y="1340"/>
              </a:cxn>
              <a:cxn ang="0">
                <a:pos x="674" y="1426"/>
              </a:cxn>
              <a:cxn ang="0">
                <a:pos x="552" y="1308"/>
              </a:cxn>
              <a:cxn ang="0">
                <a:pos x="498" y="1160"/>
              </a:cxn>
              <a:cxn ang="0">
                <a:pos x="542" y="1108"/>
              </a:cxn>
              <a:cxn ang="0">
                <a:pos x="582" y="1170"/>
              </a:cxn>
              <a:cxn ang="0">
                <a:pos x="660" y="1278"/>
              </a:cxn>
              <a:cxn ang="0">
                <a:pos x="556" y="1024"/>
              </a:cxn>
              <a:cxn ang="0">
                <a:pos x="512" y="892"/>
              </a:cxn>
              <a:cxn ang="0">
                <a:pos x="622" y="756"/>
              </a:cxn>
              <a:cxn ang="0">
                <a:pos x="816" y="764"/>
              </a:cxn>
              <a:cxn ang="0">
                <a:pos x="894" y="868"/>
              </a:cxn>
              <a:cxn ang="0">
                <a:pos x="628" y="840"/>
              </a:cxn>
              <a:cxn ang="0">
                <a:pos x="608" y="954"/>
              </a:cxn>
              <a:cxn ang="0">
                <a:pos x="82" y="582"/>
              </a:cxn>
              <a:cxn ang="0">
                <a:pos x="388" y="362"/>
              </a:cxn>
              <a:cxn ang="0">
                <a:pos x="734" y="180"/>
              </a:cxn>
              <a:cxn ang="0">
                <a:pos x="740" y="68"/>
              </a:cxn>
              <a:cxn ang="0">
                <a:pos x="856" y="0"/>
              </a:cxn>
              <a:cxn ang="0">
                <a:pos x="964" y="58"/>
              </a:cxn>
              <a:cxn ang="0">
                <a:pos x="984" y="156"/>
              </a:cxn>
              <a:cxn ang="0">
                <a:pos x="894" y="256"/>
              </a:cxn>
              <a:cxn ang="0">
                <a:pos x="752" y="302"/>
              </a:cxn>
              <a:cxn ang="0">
                <a:pos x="1092" y="392"/>
              </a:cxn>
              <a:cxn ang="0">
                <a:pos x="1364" y="622"/>
              </a:cxn>
              <a:cxn ang="0">
                <a:pos x="1324" y="700"/>
              </a:cxn>
              <a:cxn ang="0">
                <a:pos x="1194" y="602"/>
              </a:cxn>
              <a:cxn ang="0">
                <a:pos x="866" y="436"/>
              </a:cxn>
              <a:cxn ang="0">
                <a:pos x="512" y="446"/>
              </a:cxn>
              <a:cxn ang="0">
                <a:pos x="192" y="628"/>
              </a:cxn>
              <a:cxn ang="0">
                <a:pos x="84" y="698"/>
              </a:cxn>
              <a:cxn ang="0">
                <a:pos x="50" y="626"/>
              </a:cxn>
              <a:cxn ang="0">
                <a:pos x="624" y="16"/>
              </a:cxn>
              <a:cxn ang="0">
                <a:pos x="692" y="130"/>
              </a:cxn>
              <a:cxn ang="0">
                <a:pos x="634" y="238"/>
              </a:cxn>
              <a:cxn ang="0">
                <a:pos x="536" y="258"/>
              </a:cxn>
              <a:cxn ang="0">
                <a:pos x="438" y="170"/>
              </a:cxn>
              <a:cxn ang="0">
                <a:pos x="448" y="68"/>
              </a:cxn>
              <a:cxn ang="0">
                <a:pos x="562" y="0"/>
              </a:cxn>
            </a:cxnLst>
            <a:rect l="0" t="0" r="r" b="b"/>
            <a:pathLst>
              <a:path w="1416" h="1576">
                <a:moveTo>
                  <a:pt x="160" y="1576"/>
                </a:moveTo>
                <a:lnTo>
                  <a:pt x="1256" y="1576"/>
                </a:lnTo>
                <a:lnTo>
                  <a:pt x="1256" y="1576"/>
                </a:lnTo>
                <a:lnTo>
                  <a:pt x="1272" y="1576"/>
                </a:lnTo>
                <a:lnTo>
                  <a:pt x="1288" y="1574"/>
                </a:lnTo>
                <a:lnTo>
                  <a:pt x="1304" y="1570"/>
                </a:lnTo>
                <a:lnTo>
                  <a:pt x="1318" y="1564"/>
                </a:lnTo>
                <a:lnTo>
                  <a:pt x="1332" y="1556"/>
                </a:lnTo>
                <a:lnTo>
                  <a:pt x="1346" y="1548"/>
                </a:lnTo>
                <a:lnTo>
                  <a:pt x="1358" y="1540"/>
                </a:lnTo>
                <a:lnTo>
                  <a:pt x="1370" y="1530"/>
                </a:lnTo>
                <a:lnTo>
                  <a:pt x="1380" y="1518"/>
                </a:lnTo>
                <a:lnTo>
                  <a:pt x="1388" y="1506"/>
                </a:lnTo>
                <a:lnTo>
                  <a:pt x="1396" y="1492"/>
                </a:lnTo>
                <a:lnTo>
                  <a:pt x="1404" y="1478"/>
                </a:lnTo>
                <a:lnTo>
                  <a:pt x="1410" y="1464"/>
                </a:lnTo>
                <a:lnTo>
                  <a:pt x="1412" y="1448"/>
                </a:lnTo>
                <a:lnTo>
                  <a:pt x="1416" y="1432"/>
                </a:lnTo>
                <a:lnTo>
                  <a:pt x="1416" y="1416"/>
                </a:lnTo>
                <a:lnTo>
                  <a:pt x="1416" y="1416"/>
                </a:lnTo>
                <a:lnTo>
                  <a:pt x="1416" y="1360"/>
                </a:lnTo>
                <a:lnTo>
                  <a:pt x="1412" y="1306"/>
                </a:lnTo>
                <a:lnTo>
                  <a:pt x="1408" y="1252"/>
                </a:lnTo>
                <a:lnTo>
                  <a:pt x="1400" y="1202"/>
                </a:lnTo>
                <a:lnTo>
                  <a:pt x="1392" y="1152"/>
                </a:lnTo>
                <a:lnTo>
                  <a:pt x="1382" y="1104"/>
                </a:lnTo>
                <a:lnTo>
                  <a:pt x="1370" y="1060"/>
                </a:lnTo>
                <a:lnTo>
                  <a:pt x="1356" y="1016"/>
                </a:lnTo>
                <a:lnTo>
                  <a:pt x="1340" y="974"/>
                </a:lnTo>
                <a:lnTo>
                  <a:pt x="1324" y="934"/>
                </a:lnTo>
                <a:lnTo>
                  <a:pt x="1306" y="894"/>
                </a:lnTo>
                <a:lnTo>
                  <a:pt x="1286" y="858"/>
                </a:lnTo>
                <a:lnTo>
                  <a:pt x="1264" y="824"/>
                </a:lnTo>
                <a:lnTo>
                  <a:pt x="1242" y="790"/>
                </a:lnTo>
                <a:lnTo>
                  <a:pt x="1220" y="758"/>
                </a:lnTo>
                <a:lnTo>
                  <a:pt x="1194" y="730"/>
                </a:lnTo>
                <a:lnTo>
                  <a:pt x="1170" y="702"/>
                </a:lnTo>
                <a:lnTo>
                  <a:pt x="1144" y="676"/>
                </a:lnTo>
                <a:lnTo>
                  <a:pt x="1116" y="652"/>
                </a:lnTo>
                <a:lnTo>
                  <a:pt x="1088" y="628"/>
                </a:lnTo>
                <a:lnTo>
                  <a:pt x="1058" y="608"/>
                </a:lnTo>
                <a:lnTo>
                  <a:pt x="1030" y="590"/>
                </a:lnTo>
                <a:lnTo>
                  <a:pt x="998" y="572"/>
                </a:lnTo>
                <a:lnTo>
                  <a:pt x="968" y="558"/>
                </a:lnTo>
                <a:lnTo>
                  <a:pt x="936" y="544"/>
                </a:lnTo>
                <a:lnTo>
                  <a:pt x="904" y="532"/>
                </a:lnTo>
                <a:lnTo>
                  <a:pt x="872" y="522"/>
                </a:lnTo>
                <a:lnTo>
                  <a:pt x="840" y="514"/>
                </a:lnTo>
                <a:lnTo>
                  <a:pt x="808" y="508"/>
                </a:lnTo>
                <a:lnTo>
                  <a:pt x="774" y="504"/>
                </a:lnTo>
                <a:lnTo>
                  <a:pt x="742" y="500"/>
                </a:lnTo>
                <a:lnTo>
                  <a:pt x="708" y="500"/>
                </a:lnTo>
                <a:lnTo>
                  <a:pt x="674" y="500"/>
                </a:lnTo>
                <a:lnTo>
                  <a:pt x="642" y="504"/>
                </a:lnTo>
                <a:lnTo>
                  <a:pt x="608" y="508"/>
                </a:lnTo>
                <a:lnTo>
                  <a:pt x="576" y="514"/>
                </a:lnTo>
                <a:lnTo>
                  <a:pt x="544" y="522"/>
                </a:lnTo>
                <a:lnTo>
                  <a:pt x="512" y="532"/>
                </a:lnTo>
                <a:lnTo>
                  <a:pt x="480" y="544"/>
                </a:lnTo>
                <a:lnTo>
                  <a:pt x="448" y="558"/>
                </a:lnTo>
                <a:lnTo>
                  <a:pt x="418" y="572"/>
                </a:lnTo>
                <a:lnTo>
                  <a:pt x="386" y="590"/>
                </a:lnTo>
                <a:lnTo>
                  <a:pt x="358" y="608"/>
                </a:lnTo>
                <a:lnTo>
                  <a:pt x="328" y="628"/>
                </a:lnTo>
                <a:lnTo>
                  <a:pt x="300" y="652"/>
                </a:lnTo>
                <a:lnTo>
                  <a:pt x="272" y="676"/>
                </a:lnTo>
                <a:lnTo>
                  <a:pt x="246" y="702"/>
                </a:lnTo>
                <a:lnTo>
                  <a:pt x="222" y="730"/>
                </a:lnTo>
                <a:lnTo>
                  <a:pt x="196" y="758"/>
                </a:lnTo>
                <a:lnTo>
                  <a:pt x="174" y="790"/>
                </a:lnTo>
                <a:lnTo>
                  <a:pt x="152" y="824"/>
                </a:lnTo>
                <a:lnTo>
                  <a:pt x="130" y="858"/>
                </a:lnTo>
                <a:lnTo>
                  <a:pt x="112" y="894"/>
                </a:lnTo>
                <a:lnTo>
                  <a:pt x="92" y="934"/>
                </a:lnTo>
                <a:lnTo>
                  <a:pt x="76" y="974"/>
                </a:lnTo>
                <a:lnTo>
                  <a:pt x="60" y="1016"/>
                </a:lnTo>
                <a:lnTo>
                  <a:pt x="48" y="1060"/>
                </a:lnTo>
                <a:lnTo>
                  <a:pt x="34" y="1104"/>
                </a:lnTo>
                <a:lnTo>
                  <a:pt x="24" y="1152"/>
                </a:lnTo>
                <a:lnTo>
                  <a:pt x="16" y="1202"/>
                </a:lnTo>
                <a:lnTo>
                  <a:pt x="8" y="1252"/>
                </a:lnTo>
                <a:lnTo>
                  <a:pt x="4" y="1306"/>
                </a:lnTo>
                <a:lnTo>
                  <a:pt x="0" y="1360"/>
                </a:lnTo>
                <a:lnTo>
                  <a:pt x="0" y="1416"/>
                </a:lnTo>
                <a:lnTo>
                  <a:pt x="0" y="1416"/>
                </a:lnTo>
                <a:lnTo>
                  <a:pt x="0" y="1432"/>
                </a:lnTo>
                <a:lnTo>
                  <a:pt x="4" y="1448"/>
                </a:lnTo>
                <a:lnTo>
                  <a:pt x="8" y="1464"/>
                </a:lnTo>
                <a:lnTo>
                  <a:pt x="12" y="1478"/>
                </a:lnTo>
                <a:lnTo>
                  <a:pt x="20" y="1492"/>
                </a:lnTo>
                <a:lnTo>
                  <a:pt x="28" y="1506"/>
                </a:lnTo>
                <a:lnTo>
                  <a:pt x="36" y="1518"/>
                </a:lnTo>
                <a:lnTo>
                  <a:pt x="46" y="1530"/>
                </a:lnTo>
                <a:lnTo>
                  <a:pt x="58" y="1540"/>
                </a:lnTo>
                <a:lnTo>
                  <a:pt x="70" y="1548"/>
                </a:lnTo>
                <a:lnTo>
                  <a:pt x="84" y="1556"/>
                </a:lnTo>
                <a:lnTo>
                  <a:pt x="98" y="1564"/>
                </a:lnTo>
                <a:lnTo>
                  <a:pt x="112" y="1570"/>
                </a:lnTo>
                <a:lnTo>
                  <a:pt x="128" y="1574"/>
                </a:lnTo>
                <a:lnTo>
                  <a:pt x="144" y="1576"/>
                </a:lnTo>
                <a:lnTo>
                  <a:pt x="160" y="1576"/>
                </a:lnTo>
                <a:lnTo>
                  <a:pt x="160" y="1576"/>
                </a:lnTo>
                <a:close/>
                <a:moveTo>
                  <a:pt x="746" y="1282"/>
                </a:moveTo>
                <a:lnTo>
                  <a:pt x="746" y="1282"/>
                </a:lnTo>
                <a:lnTo>
                  <a:pt x="770" y="1276"/>
                </a:lnTo>
                <a:lnTo>
                  <a:pt x="782" y="1272"/>
                </a:lnTo>
                <a:lnTo>
                  <a:pt x="794" y="1266"/>
                </a:lnTo>
                <a:lnTo>
                  <a:pt x="804" y="1260"/>
                </a:lnTo>
                <a:lnTo>
                  <a:pt x="814" y="1250"/>
                </a:lnTo>
                <a:lnTo>
                  <a:pt x="822" y="1240"/>
                </a:lnTo>
                <a:lnTo>
                  <a:pt x="828" y="1228"/>
                </a:lnTo>
                <a:lnTo>
                  <a:pt x="828" y="1228"/>
                </a:lnTo>
                <a:lnTo>
                  <a:pt x="832" y="1212"/>
                </a:lnTo>
                <a:lnTo>
                  <a:pt x="836" y="1194"/>
                </a:lnTo>
                <a:lnTo>
                  <a:pt x="834" y="1178"/>
                </a:lnTo>
                <a:lnTo>
                  <a:pt x="830" y="1162"/>
                </a:lnTo>
                <a:lnTo>
                  <a:pt x="824" y="1146"/>
                </a:lnTo>
                <a:lnTo>
                  <a:pt x="816" y="1132"/>
                </a:lnTo>
                <a:lnTo>
                  <a:pt x="804" y="1122"/>
                </a:lnTo>
                <a:lnTo>
                  <a:pt x="788" y="1112"/>
                </a:lnTo>
                <a:lnTo>
                  <a:pt x="788" y="1112"/>
                </a:lnTo>
                <a:lnTo>
                  <a:pt x="768" y="1102"/>
                </a:lnTo>
                <a:lnTo>
                  <a:pt x="746" y="1096"/>
                </a:lnTo>
                <a:lnTo>
                  <a:pt x="746" y="1282"/>
                </a:lnTo>
                <a:lnTo>
                  <a:pt x="746" y="1282"/>
                </a:lnTo>
                <a:close/>
                <a:moveTo>
                  <a:pt x="898" y="922"/>
                </a:moveTo>
                <a:lnTo>
                  <a:pt x="898" y="922"/>
                </a:lnTo>
                <a:lnTo>
                  <a:pt x="898" y="930"/>
                </a:lnTo>
                <a:lnTo>
                  <a:pt x="894" y="938"/>
                </a:lnTo>
                <a:lnTo>
                  <a:pt x="890" y="944"/>
                </a:lnTo>
                <a:lnTo>
                  <a:pt x="886" y="950"/>
                </a:lnTo>
                <a:lnTo>
                  <a:pt x="880" y="954"/>
                </a:lnTo>
                <a:lnTo>
                  <a:pt x="872" y="956"/>
                </a:lnTo>
                <a:lnTo>
                  <a:pt x="858" y="958"/>
                </a:lnTo>
                <a:lnTo>
                  <a:pt x="842" y="956"/>
                </a:lnTo>
                <a:lnTo>
                  <a:pt x="836" y="954"/>
                </a:lnTo>
                <a:lnTo>
                  <a:pt x="830" y="950"/>
                </a:lnTo>
                <a:lnTo>
                  <a:pt x="824" y="944"/>
                </a:lnTo>
                <a:lnTo>
                  <a:pt x="820" y="938"/>
                </a:lnTo>
                <a:lnTo>
                  <a:pt x="818" y="930"/>
                </a:lnTo>
                <a:lnTo>
                  <a:pt x="816" y="922"/>
                </a:lnTo>
                <a:lnTo>
                  <a:pt x="816" y="922"/>
                </a:lnTo>
                <a:lnTo>
                  <a:pt x="816" y="902"/>
                </a:lnTo>
                <a:lnTo>
                  <a:pt x="814" y="884"/>
                </a:lnTo>
                <a:lnTo>
                  <a:pt x="814" y="884"/>
                </a:lnTo>
                <a:lnTo>
                  <a:pt x="810" y="872"/>
                </a:lnTo>
                <a:lnTo>
                  <a:pt x="804" y="860"/>
                </a:lnTo>
                <a:lnTo>
                  <a:pt x="798" y="850"/>
                </a:lnTo>
                <a:lnTo>
                  <a:pt x="790" y="842"/>
                </a:lnTo>
                <a:lnTo>
                  <a:pt x="780" y="836"/>
                </a:lnTo>
                <a:lnTo>
                  <a:pt x="770" y="830"/>
                </a:lnTo>
                <a:lnTo>
                  <a:pt x="758" y="826"/>
                </a:lnTo>
                <a:lnTo>
                  <a:pt x="746" y="824"/>
                </a:lnTo>
                <a:lnTo>
                  <a:pt x="746" y="1010"/>
                </a:lnTo>
                <a:lnTo>
                  <a:pt x="746" y="1010"/>
                </a:lnTo>
                <a:lnTo>
                  <a:pt x="768" y="1014"/>
                </a:lnTo>
                <a:lnTo>
                  <a:pt x="790" y="1022"/>
                </a:lnTo>
                <a:lnTo>
                  <a:pt x="810" y="1030"/>
                </a:lnTo>
                <a:lnTo>
                  <a:pt x="832" y="1040"/>
                </a:lnTo>
                <a:lnTo>
                  <a:pt x="850" y="1052"/>
                </a:lnTo>
                <a:lnTo>
                  <a:pt x="868" y="1066"/>
                </a:lnTo>
                <a:lnTo>
                  <a:pt x="884" y="1082"/>
                </a:lnTo>
                <a:lnTo>
                  <a:pt x="898" y="1100"/>
                </a:lnTo>
                <a:lnTo>
                  <a:pt x="898" y="1100"/>
                </a:lnTo>
                <a:lnTo>
                  <a:pt x="904" y="1112"/>
                </a:lnTo>
                <a:lnTo>
                  <a:pt x="910" y="1126"/>
                </a:lnTo>
                <a:lnTo>
                  <a:pt x="914" y="1140"/>
                </a:lnTo>
                <a:lnTo>
                  <a:pt x="916" y="1154"/>
                </a:lnTo>
                <a:lnTo>
                  <a:pt x="918" y="1182"/>
                </a:lnTo>
                <a:lnTo>
                  <a:pt x="916" y="1212"/>
                </a:lnTo>
                <a:lnTo>
                  <a:pt x="910" y="1240"/>
                </a:lnTo>
                <a:lnTo>
                  <a:pt x="900" y="1266"/>
                </a:lnTo>
                <a:lnTo>
                  <a:pt x="894" y="1278"/>
                </a:lnTo>
                <a:lnTo>
                  <a:pt x="886" y="1290"/>
                </a:lnTo>
                <a:lnTo>
                  <a:pt x="876" y="1302"/>
                </a:lnTo>
                <a:lnTo>
                  <a:pt x="868" y="1312"/>
                </a:lnTo>
                <a:lnTo>
                  <a:pt x="868" y="1312"/>
                </a:lnTo>
                <a:lnTo>
                  <a:pt x="854" y="1322"/>
                </a:lnTo>
                <a:lnTo>
                  <a:pt x="840" y="1332"/>
                </a:lnTo>
                <a:lnTo>
                  <a:pt x="826" y="1340"/>
                </a:lnTo>
                <a:lnTo>
                  <a:pt x="810" y="1346"/>
                </a:lnTo>
                <a:lnTo>
                  <a:pt x="794" y="1352"/>
                </a:lnTo>
                <a:lnTo>
                  <a:pt x="778" y="1356"/>
                </a:lnTo>
                <a:lnTo>
                  <a:pt x="746" y="1362"/>
                </a:lnTo>
                <a:lnTo>
                  <a:pt x="746" y="1410"/>
                </a:lnTo>
                <a:lnTo>
                  <a:pt x="746" y="1426"/>
                </a:lnTo>
                <a:lnTo>
                  <a:pt x="728" y="1426"/>
                </a:lnTo>
                <a:lnTo>
                  <a:pt x="692" y="1426"/>
                </a:lnTo>
                <a:lnTo>
                  <a:pt x="674" y="1426"/>
                </a:lnTo>
                <a:lnTo>
                  <a:pt x="674" y="1410"/>
                </a:lnTo>
                <a:lnTo>
                  <a:pt x="674" y="1360"/>
                </a:lnTo>
                <a:lnTo>
                  <a:pt x="674" y="1360"/>
                </a:lnTo>
                <a:lnTo>
                  <a:pt x="652" y="1358"/>
                </a:lnTo>
                <a:lnTo>
                  <a:pt x="630" y="1352"/>
                </a:lnTo>
                <a:lnTo>
                  <a:pt x="608" y="1344"/>
                </a:lnTo>
                <a:lnTo>
                  <a:pt x="588" y="1334"/>
                </a:lnTo>
                <a:lnTo>
                  <a:pt x="570" y="1322"/>
                </a:lnTo>
                <a:lnTo>
                  <a:pt x="552" y="1308"/>
                </a:lnTo>
                <a:lnTo>
                  <a:pt x="536" y="1292"/>
                </a:lnTo>
                <a:lnTo>
                  <a:pt x="522" y="1274"/>
                </a:lnTo>
                <a:lnTo>
                  <a:pt x="522" y="1274"/>
                </a:lnTo>
                <a:lnTo>
                  <a:pt x="516" y="1260"/>
                </a:lnTo>
                <a:lnTo>
                  <a:pt x="510" y="1244"/>
                </a:lnTo>
                <a:lnTo>
                  <a:pt x="506" y="1228"/>
                </a:lnTo>
                <a:lnTo>
                  <a:pt x="502" y="1212"/>
                </a:lnTo>
                <a:lnTo>
                  <a:pt x="498" y="1178"/>
                </a:lnTo>
                <a:lnTo>
                  <a:pt x="498" y="1160"/>
                </a:lnTo>
                <a:lnTo>
                  <a:pt x="498" y="1146"/>
                </a:lnTo>
                <a:lnTo>
                  <a:pt x="498" y="1146"/>
                </a:lnTo>
                <a:lnTo>
                  <a:pt x="500" y="1136"/>
                </a:lnTo>
                <a:lnTo>
                  <a:pt x="504" y="1130"/>
                </a:lnTo>
                <a:lnTo>
                  <a:pt x="508" y="1124"/>
                </a:lnTo>
                <a:lnTo>
                  <a:pt x="514" y="1118"/>
                </a:lnTo>
                <a:lnTo>
                  <a:pt x="520" y="1114"/>
                </a:lnTo>
                <a:lnTo>
                  <a:pt x="526" y="1112"/>
                </a:lnTo>
                <a:lnTo>
                  <a:pt x="542" y="1108"/>
                </a:lnTo>
                <a:lnTo>
                  <a:pt x="556" y="1112"/>
                </a:lnTo>
                <a:lnTo>
                  <a:pt x="562" y="1114"/>
                </a:lnTo>
                <a:lnTo>
                  <a:pt x="568" y="1118"/>
                </a:lnTo>
                <a:lnTo>
                  <a:pt x="572" y="1124"/>
                </a:lnTo>
                <a:lnTo>
                  <a:pt x="576" y="1130"/>
                </a:lnTo>
                <a:lnTo>
                  <a:pt x="580" y="1136"/>
                </a:lnTo>
                <a:lnTo>
                  <a:pt x="580" y="1146"/>
                </a:lnTo>
                <a:lnTo>
                  <a:pt x="580" y="1146"/>
                </a:lnTo>
                <a:lnTo>
                  <a:pt x="582" y="1170"/>
                </a:lnTo>
                <a:lnTo>
                  <a:pt x="586" y="1192"/>
                </a:lnTo>
                <a:lnTo>
                  <a:pt x="592" y="1214"/>
                </a:lnTo>
                <a:lnTo>
                  <a:pt x="600" y="1232"/>
                </a:lnTo>
                <a:lnTo>
                  <a:pt x="612" y="1248"/>
                </a:lnTo>
                <a:lnTo>
                  <a:pt x="620" y="1256"/>
                </a:lnTo>
                <a:lnTo>
                  <a:pt x="628" y="1262"/>
                </a:lnTo>
                <a:lnTo>
                  <a:pt x="638" y="1268"/>
                </a:lnTo>
                <a:lnTo>
                  <a:pt x="648" y="1274"/>
                </a:lnTo>
                <a:lnTo>
                  <a:pt x="660" y="1278"/>
                </a:lnTo>
                <a:lnTo>
                  <a:pt x="674" y="1282"/>
                </a:lnTo>
                <a:lnTo>
                  <a:pt x="674" y="1078"/>
                </a:lnTo>
                <a:lnTo>
                  <a:pt x="674" y="1078"/>
                </a:lnTo>
                <a:lnTo>
                  <a:pt x="630" y="1064"/>
                </a:lnTo>
                <a:lnTo>
                  <a:pt x="610" y="1056"/>
                </a:lnTo>
                <a:lnTo>
                  <a:pt x="588" y="1046"/>
                </a:lnTo>
                <a:lnTo>
                  <a:pt x="588" y="1046"/>
                </a:lnTo>
                <a:lnTo>
                  <a:pt x="566" y="1032"/>
                </a:lnTo>
                <a:lnTo>
                  <a:pt x="556" y="1024"/>
                </a:lnTo>
                <a:lnTo>
                  <a:pt x="546" y="1014"/>
                </a:lnTo>
                <a:lnTo>
                  <a:pt x="538" y="1004"/>
                </a:lnTo>
                <a:lnTo>
                  <a:pt x="530" y="994"/>
                </a:lnTo>
                <a:lnTo>
                  <a:pt x="524" y="982"/>
                </a:lnTo>
                <a:lnTo>
                  <a:pt x="520" y="970"/>
                </a:lnTo>
                <a:lnTo>
                  <a:pt x="520" y="970"/>
                </a:lnTo>
                <a:lnTo>
                  <a:pt x="514" y="944"/>
                </a:lnTo>
                <a:lnTo>
                  <a:pt x="510" y="918"/>
                </a:lnTo>
                <a:lnTo>
                  <a:pt x="512" y="892"/>
                </a:lnTo>
                <a:lnTo>
                  <a:pt x="516" y="866"/>
                </a:lnTo>
                <a:lnTo>
                  <a:pt x="526" y="842"/>
                </a:lnTo>
                <a:lnTo>
                  <a:pt x="538" y="818"/>
                </a:lnTo>
                <a:lnTo>
                  <a:pt x="554" y="798"/>
                </a:lnTo>
                <a:lnTo>
                  <a:pt x="564" y="788"/>
                </a:lnTo>
                <a:lnTo>
                  <a:pt x="574" y="780"/>
                </a:lnTo>
                <a:lnTo>
                  <a:pt x="574" y="780"/>
                </a:lnTo>
                <a:lnTo>
                  <a:pt x="596" y="766"/>
                </a:lnTo>
                <a:lnTo>
                  <a:pt x="622" y="756"/>
                </a:lnTo>
                <a:lnTo>
                  <a:pt x="648" y="748"/>
                </a:lnTo>
                <a:lnTo>
                  <a:pt x="674" y="744"/>
                </a:lnTo>
                <a:lnTo>
                  <a:pt x="674" y="694"/>
                </a:lnTo>
                <a:lnTo>
                  <a:pt x="746" y="694"/>
                </a:lnTo>
                <a:lnTo>
                  <a:pt x="746" y="744"/>
                </a:lnTo>
                <a:lnTo>
                  <a:pt x="746" y="744"/>
                </a:lnTo>
                <a:lnTo>
                  <a:pt x="774" y="748"/>
                </a:lnTo>
                <a:lnTo>
                  <a:pt x="802" y="758"/>
                </a:lnTo>
                <a:lnTo>
                  <a:pt x="816" y="764"/>
                </a:lnTo>
                <a:lnTo>
                  <a:pt x="828" y="770"/>
                </a:lnTo>
                <a:lnTo>
                  <a:pt x="840" y="780"/>
                </a:lnTo>
                <a:lnTo>
                  <a:pt x="852" y="788"/>
                </a:lnTo>
                <a:lnTo>
                  <a:pt x="852" y="788"/>
                </a:lnTo>
                <a:lnTo>
                  <a:pt x="864" y="802"/>
                </a:lnTo>
                <a:lnTo>
                  <a:pt x="876" y="818"/>
                </a:lnTo>
                <a:lnTo>
                  <a:pt x="884" y="834"/>
                </a:lnTo>
                <a:lnTo>
                  <a:pt x="890" y="850"/>
                </a:lnTo>
                <a:lnTo>
                  <a:pt x="894" y="868"/>
                </a:lnTo>
                <a:lnTo>
                  <a:pt x="896" y="886"/>
                </a:lnTo>
                <a:lnTo>
                  <a:pt x="898" y="922"/>
                </a:lnTo>
                <a:lnTo>
                  <a:pt x="898" y="922"/>
                </a:lnTo>
                <a:close/>
                <a:moveTo>
                  <a:pt x="674" y="990"/>
                </a:moveTo>
                <a:lnTo>
                  <a:pt x="674" y="824"/>
                </a:lnTo>
                <a:lnTo>
                  <a:pt x="674" y="824"/>
                </a:lnTo>
                <a:lnTo>
                  <a:pt x="658" y="828"/>
                </a:lnTo>
                <a:lnTo>
                  <a:pt x="642" y="832"/>
                </a:lnTo>
                <a:lnTo>
                  <a:pt x="628" y="840"/>
                </a:lnTo>
                <a:lnTo>
                  <a:pt x="616" y="850"/>
                </a:lnTo>
                <a:lnTo>
                  <a:pt x="608" y="862"/>
                </a:lnTo>
                <a:lnTo>
                  <a:pt x="600" y="876"/>
                </a:lnTo>
                <a:lnTo>
                  <a:pt x="596" y="892"/>
                </a:lnTo>
                <a:lnTo>
                  <a:pt x="594" y="910"/>
                </a:lnTo>
                <a:lnTo>
                  <a:pt x="594" y="910"/>
                </a:lnTo>
                <a:lnTo>
                  <a:pt x="596" y="926"/>
                </a:lnTo>
                <a:lnTo>
                  <a:pt x="600" y="942"/>
                </a:lnTo>
                <a:lnTo>
                  <a:pt x="608" y="954"/>
                </a:lnTo>
                <a:lnTo>
                  <a:pt x="618" y="964"/>
                </a:lnTo>
                <a:lnTo>
                  <a:pt x="630" y="972"/>
                </a:lnTo>
                <a:lnTo>
                  <a:pt x="644" y="980"/>
                </a:lnTo>
                <a:lnTo>
                  <a:pt x="658" y="986"/>
                </a:lnTo>
                <a:lnTo>
                  <a:pt x="674" y="990"/>
                </a:lnTo>
                <a:lnTo>
                  <a:pt x="674" y="990"/>
                </a:lnTo>
                <a:close/>
                <a:moveTo>
                  <a:pt x="54" y="618"/>
                </a:moveTo>
                <a:lnTo>
                  <a:pt x="54" y="618"/>
                </a:lnTo>
                <a:lnTo>
                  <a:pt x="82" y="582"/>
                </a:lnTo>
                <a:lnTo>
                  <a:pt x="110" y="550"/>
                </a:lnTo>
                <a:lnTo>
                  <a:pt x="140" y="520"/>
                </a:lnTo>
                <a:lnTo>
                  <a:pt x="172" y="490"/>
                </a:lnTo>
                <a:lnTo>
                  <a:pt x="204" y="464"/>
                </a:lnTo>
                <a:lnTo>
                  <a:pt x="240" y="440"/>
                </a:lnTo>
                <a:lnTo>
                  <a:pt x="274" y="416"/>
                </a:lnTo>
                <a:lnTo>
                  <a:pt x="312" y="396"/>
                </a:lnTo>
                <a:lnTo>
                  <a:pt x="350" y="378"/>
                </a:lnTo>
                <a:lnTo>
                  <a:pt x="388" y="362"/>
                </a:lnTo>
                <a:lnTo>
                  <a:pt x="428" y="346"/>
                </a:lnTo>
                <a:lnTo>
                  <a:pt x="468" y="334"/>
                </a:lnTo>
                <a:lnTo>
                  <a:pt x="508" y="324"/>
                </a:lnTo>
                <a:lnTo>
                  <a:pt x="550" y="316"/>
                </a:lnTo>
                <a:lnTo>
                  <a:pt x="590" y="308"/>
                </a:lnTo>
                <a:lnTo>
                  <a:pt x="632" y="304"/>
                </a:lnTo>
                <a:lnTo>
                  <a:pt x="742" y="194"/>
                </a:lnTo>
                <a:lnTo>
                  <a:pt x="742" y="194"/>
                </a:lnTo>
                <a:lnTo>
                  <a:pt x="734" y="180"/>
                </a:lnTo>
                <a:lnTo>
                  <a:pt x="730" y="164"/>
                </a:lnTo>
                <a:lnTo>
                  <a:pt x="726" y="148"/>
                </a:lnTo>
                <a:lnTo>
                  <a:pt x="726" y="130"/>
                </a:lnTo>
                <a:lnTo>
                  <a:pt x="726" y="130"/>
                </a:lnTo>
                <a:lnTo>
                  <a:pt x="726" y="118"/>
                </a:lnTo>
                <a:lnTo>
                  <a:pt x="728" y="104"/>
                </a:lnTo>
                <a:lnTo>
                  <a:pt x="732" y="92"/>
                </a:lnTo>
                <a:lnTo>
                  <a:pt x="736" y="80"/>
                </a:lnTo>
                <a:lnTo>
                  <a:pt x="740" y="68"/>
                </a:lnTo>
                <a:lnTo>
                  <a:pt x="748" y="58"/>
                </a:lnTo>
                <a:lnTo>
                  <a:pt x="764" y="38"/>
                </a:lnTo>
                <a:lnTo>
                  <a:pt x="782" y="22"/>
                </a:lnTo>
                <a:lnTo>
                  <a:pt x="794" y="16"/>
                </a:lnTo>
                <a:lnTo>
                  <a:pt x="804" y="10"/>
                </a:lnTo>
                <a:lnTo>
                  <a:pt x="816" y="6"/>
                </a:lnTo>
                <a:lnTo>
                  <a:pt x="830" y="2"/>
                </a:lnTo>
                <a:lnTo>
                  <a:pt x="842" y="0"/>
                </a:lnTo>
                <a:lnTo>
                  <a:pt x="856" y="0"/>
                </a:lnTo>
                <a:lnTo>
                  <a:pt x="856" y="0"/>
                </a:lnTo>
                <a:lnTo>
                  <a:pt x="868" y="0"/>
                </a:lnTo>
                <a:lnTo>
                  <a:pt x="882" y="2"/>
                </a:lnTo>
                <a:lnTo>
                  <a:pt x="894" y="6"/>
                </a:lnTo>
                <a:lnTo>
                  <a:pt x="906" y="10"/>
                </a:lnTo>
                <a:lnTo>
                  <a:pt x="918" y="16"/>
                </a:lnTo>
                <a:lnTo>
                  <a:pt x="928" y="22"/>
                </a:lnTo>
                <a:lnTo>
                  <a:pt x="948" y="38"/>
                </a:lnTo>
                <a:lnTo>
                  <a:pt x="964" y="58"/>
                </a:lnTo>
                <a:lnTo>
                  <a:pt x="970" y="68"/>
                </a:lnTo>
                <a:lnTo>
                  <a:pt x="976" y="80"/>
                </a:lnTo>
                <a:lnTo>
                  <a:pt x="980" y="92"/>
                </a:lnTo>
                <a:lnTo>
                  <a:pt x="984" y="104"/>
                </a:lnTo>
                <a:lnTo>
                  <a:pt x="986" y="118"/>
                </a:lnTo>
                <a:lnTo>
                  <a:pt x="986" y="130"/>
                </a:lnTo>
                <a:lnTo>
                  <a:pt x="986" y="130"/>
                </a:lnTo>
                <a:lnTo>
                  <a:pt x="986" y="144"/>
                </a:lnTo>
                <a:lnTo>
                  <a:pt x="984" y="156"/>
                </a:lnTo>
                <a:lnTo>
                  <a:pt x="980" y="170"/>
                </a:lnTo>
                <a:lnTo>
                  <a:pt x="976" y="182"/>
                </a:lnTo>
                <a:lnTo>
                  <a:pt x="970" y="192"/>
                </a:lnTo>
                <a:lnTo>
                  <a:pt x="964" y="204"/>
                </a:lnTo>
                <a:lnTo>
                  <a:pt x="948" y="222"/>
                </a:lnTo>
                <a:lnTo>
                  <a:pt x="928" y="238"/>
                </a:lnTo>
                <a:lnTo>
                  <a:pt x="918" y="246"/>
                </a:lnTo>
                <a:lnTo>
                  <a:pt x="906" y="250"/>
                </a:lnTo>
                <a:lnTo>
                  <a:pt x="894" y="256"/>
                </a:lnTo>
                <a:lnTo>
                  <a:pt x="882" y="258"/>
                </a:lnTo>
                <a:lnTo>
                  <a:pt x="868" y="260"/>
                </a:lnTo>
                <a:lnTo>
                  <a:pt x="856" y="262"/>
                </a:lnTo>
                <a:lnTo>
                  <a:pt x="856" y="262"/>
                </a:lnTo>
                <a:lnTo>
                  <a:pt x="842" y="260"/>
                </a:lnTo>
                <a:lnTo>
                  <a:pt x="828" y="258"/>
                </a:lnTo>
                <a:lnTo>
                  <a:pt x="816" y="254"/>
                </a:lnTo>
                <a:lnTo>
                  <a:pt x="804" y="250"/>
                </a:lnTo>
                <a:lnTo>
                  <a:pt x="752" y="302"/>
                </a:lnTo>
                <a:lnTo>
                  <a:pt x="752" y="302"/>
                </a:lnTo>
                <a:lnTo>
                  <a:pt x="796" y="306"/>
                </a:lnTo>
                <a:lnTo>
                  <a:pt x="840" y="312"/>
                </a:lnTo>
                <a:lnTo>
                  <a:pt x="884" y="318"/>
                </a:lnTo>
                <a:lnTo>
                  <a:pt x="928" y="328"/>
                </a:lnTo>
                <a:lnTo>
                  <a:pt x="970" y="342"/>
                </a:lnTo>
                <a:lnTo>
                  <a:pt x="1012" y="356"/>
                </a:lnTo>
                <a:lnTo>
                  <a:pt x="1052" y="372"/>
                </a:lnTo>
                <a:lnTo>
                  <a:pt x="1092" y="392"/>
                </a:lnTo>
                <a:lnTo>
                  <a:pt x="1132" y="412"/>
                </a:lnTo>
                <a:lnTo>
                  <a:pt x="1170" y="436"/>
                </a:lnTo>
                <a:lnTo>
                  <a:pt x="1206" y="460"/>
                </a:lnTo>
                <a:lnTo>
                  <a:pt x="1242" y="488"/>
                </a:lnTo>
                <a:lnTo>
                  <a:pt x="1274" y="518"/>
                </a:lnTo>
                <a:lnTo>
                  <a:pt x="1306" y="550"/>
                </a:lnTo>
                <a:lnTo>
                  <a:pt x="1336" y="584"/>
                </a:lnTo>
                <a:lnTo>
                  <a:pt x="1364" y="622"/>
                </a:lnTo>
                <a:lnTo>
                  <a:pt x="1364" y="622"/>
                </a:lnTo>
                <a:lnTo>
                  <a:pt x="1368" y="628"/>
                </a:lnTo>
                <a:lnTo>
                  <a:pt x="1370" y="636"/>
                </a:lnTo>
                <a:lnTo>
                  <a:pt x="1370" y="644"/>
                </a:lnTo>
                <a:lnTo>
                  <a:pt x="1368" y="654"/>
                </a:lnTo>
                <a:lnTo>
                  <a:pt x="1364" y="662"/>
                </a:lnTo>
                <a:lnTo>
                  <a:pt x="1360" y="670"/>
                </a:lnTo>
                <a:lnTo>
                  <a:pt x="1346" y="686"/>
                </a:lnTo>
                <a:lnTo>
                  <a:pt x="1332" y="696"/>
                </a:lnTo>
                <a:lnTo>
                  <a:pt x="1324" y="700"/>
                </a:lnTo>
                <a:lnTo>
                  <a:pt x="1314" y="704"/>
                </a:lnTo>
                <a:lnTo>
                  <a:pt x="1306" y="704"/>
                </a:lnTo>
                <a:lnTo>
                  <a:pt x="1300" y="704"/>
                </a:lnTo>
                <a:lnTo>
                  <a:pt x="1292" y="700"/>
                </a:lnTo>
                <a:lnTo>
                  <a:pt x="1286" y="694"/>
                </a:lnTo>
                <a:lnTo>
                  <a:pt x="1286" y="694"/>
                </a:lnTo>
                <a:lnTo>
                  <a:pt x="1256" y="662"/>
                </a:lnTo>
                <a:lnTo>
                  <a:pt x="1226" y="630"/>
                </a:lnTo>
                <a:lnTo>
                  <a:pt x="1194" y="602"/>
                </a:lnTo>
                <a:lnTo>
                  <a:pt x="1160" y="574"/>
                </a:lnTo>
                <a:lnTo>
                  <a:pt x="1126" y="550"/>
                </a:lnTo>
                <a:lnTo>
                  <a:pt x="1092" y="528"/>
                </a:lnTo>
                <a:lnTo>
                  <a:pt x="1056" y="506"/>
                </a:lnTo>
                <a:lnTo>
                  <a:pt x="1020" y="488"/>
                </a:lnTo>
                <a:lnTo>
                  <a:pt x="982" y="472"/>
                </a:lnTo>
                <a:lnTo>
                  <a:pt x="944" y="458"/>
                </a:lnTo>
                <a:lnTo>
                  <a:pt x="906" y="446"/>
                </a:lnTo>
                <a:lnTo>
                  <a:pt x="866" y="436"/>
                </a:lnTo>
                <a:lnTo>
                  <a:pt x="828" y="430"/>
                </a:lnTo>
                <a:lnTo>
                  <a:pt x="788" y="424"/>
                </a:lnTo>
                <a:lnTo>
                  <a:pt x="748" y="420"/>
                </a:lnTo>
                <a:lnTo>
                  <a:pt x="708" y="420"/>
                </a:lnTo>
                <a:lnTo>
                  <a:pt x="668" y="420"/>
                </a:lnTo>
                <a:lnTo>
                  <a:pt x="630" y="424"/>
                </a:lnTo>
                <a:lnTo>
                  <a:pt x="590" y="428"/>
                </a:lnTo>
                <a:lnTo>
                  <a:pt x="550" y="436"/>
                </a:lnTo>
                <a:lnTo>
                  <a:pt x="512" y="446"/>
                </a:lnTo>
                <a:lnTo>
                  <a:pt x="474" y="458"/>
                </a:lnTo>
                <a:lnTo>
                  <a:pt x="436" y="472"/>
                </a:lnTo>
                <a:lnTo>
                  <a:pt x="398" y="488"/>
                </a:lnTo>
                <a:lnTo>
                  <a:pt x="362" y="506"/>
                </a:lnTo>
                <a:lnTo>
                  <a:pt x="326" y="526"/>
                </a:lnTo>
                <a:lnTo>
                  <a:pt x="290" y="548"/>
                </a:lnTo>
                <a:lnTo>
                  <a:pt x="256" y="572"/>
                </a:lnTo>
                <a:lnTo>
                  <a:pt x="224" y="600"/>
                </a:lnTo>
                <a:lnTo>
                  <a:pt x="192" y="628"/>
                </a:lnTo>
                <a:lnTo>
                  <a:pt x="160" y="660"/>
                </a:lnTo>
                <a:lnTo>
                  <a:pt x="132" y="692"/>
                </a:lnTo>
                <a:lnTo>
                  <a:pt x="132" y="692"/>
                </a:lnTo>
                <a:lnTo>
                  <a:pt x="124" y="700"/>
                </a:lnTo>
                <a:lnTo>
                  <a:pt x="118" y="702"/>
                </a:lnTo>
                <a:lnTo>
                  <a:pt x="108" y="704"/>
                </a:lnTo>
                <a:lnTo>
                  <a:pt x="100" y="704"/>
                </a:lnTo>
                <a:lnTo>
                  <a:pt x="92" y="702"/>
                </a:lnTo>
                <a:lnTo>
                  <a:pt x="84" y="698"/>
                </a:lnTo>
                <a:lnTo>
                  <a:pt x="76" y="692"/>
                </a:lnTo>
                <a:lnTo>
                  <a:pt x="68" y="686"/>
                </a:lnTo>
                <a:lnTo>
                  <a:pt x="62" y="678"/>
                </a:lnTo>
                <a:lnTo>
                  <a:pt x="56" y="670"/>
                </a:lnTo>
                <a:lnTo>
                  <a:pt x="52" y="662"/>
                </a:lnTo>
                <a:lnTo>
                  <a:pt x="48" y="652"/>
                </a:lnTo>
                <a:lnTo>
                  <a:pt x="48" y="644"/>
                </a:lnTo>
                <a:lnTo>
                  <a:pt x="48" y="634"/>
                </a:lnTo>
                <a:lnTo>
                  <a:pt x="50" y="626"/>
                </a:lnTo>
                <a:lnTo>
                  <a:pt x="54" y="618"/>
                </a:lnTo>
                <a:lnTo>
                  <a:pt x="54" y="618"/>
                </a:lnTo>
                <a:close/>
                <a:moveTo>
                  <a:pt x="562" y="0"/>
                </a:moveTo>
                <a:lnTo>
                  <a:pt x="562" y="0"/>
                </a:lnTo>
                <a:lnTo>
                  <a:pt x="576" y="0"/>
                </a:lnTo>
                <a:lnTo>
                  <a:pt x="588" y="2"/>
                </a:lnTo>
                <a:lnTo>
                  <a:pt x="600" y="6"/>
                </a:lnTo>
                <a:lnTo>
                  <a:pt x="612" y="10"/>
                </a:lnTo>
                <a:lnTo>
                  <a:pt x="624" y="16"/>
                </a:lnTo>
                <a:lnTo>
                  <a:pt x="634" y="22"/>
                </a:lnTo>
                <a:lnTo>
                  <a:pt x="654" y="38"/>
                </a:lnTo>
                <a:lnTo>
                  <a:pt x="670" y="58"/>
                </a:lnTo>
                <a:lnTo>
                  <a:pt x="676" y="68"/>
                </a:lnTo>
                <a:lnTo>
                  <a:pt x="682" y="80"/>
                </a:lnTo>
                <a:lnTo>
                  <a:pt x="686" y="92"/>
                </a:lnTo>
                <a:lnTo>
                  <a:pt x="690" y="104"/>
                </a:lnTo>
                <a:lnTo>
                  <a:pt x="692" y="118"/>
                </a:lnTo>
                <a:lnTo>
                  <a:pt x="692" y="130"/>
                </a:lnTo>
                <a:lnTo>
                  <a:pt x="692" y="130"/>
                </a:lnTo>
                <a:lnTo>
                  <a:pt x="692" y="144"/>
                </a:lnTo>
                <a:lnTo>
                  <a:pt x="690" y="156"/>
                </a:lnTo>
                <a:lnTo>
                  <a:pt x="686" y="170"/>
                </a:lnTo>
                <a:lnTo>
                  <a:pt x="682" y="182"/>
                </a:lnTo>
                <a:lnTo>
                  <a:pt x="676" y="192"/>
                </a:lnTo>
                <a:lnTo>
                  <a:pt x="670" y="204"/>
                </a:lnTo>
                <a:lnTo>
                  <a:pt x="654" y="222"/>
                </a:lnTo>
                <a:lnTo>
                  <a:pt x="634" y="238"/>
                </a:lnTo>
                <a:lnTo>
                  <a:pt x="624" y="246"/>
                </a:lnTo>
                <a:lnTo>
                  <a:pt x="612" y="250"/>
                </a:lnTo>
                <a:lnTo>
                  <a:pt x="600" y="256"/>
                </a:lnTo>
                <a:lnTo>
                  <a:pt x="588" y="258"/>
                </a:lnTo>
                <a:lnTo>
                  <a:pt x="576" y="260"/>
                </a:lnTo>
                <a:lnTo>
                  <a:pt x="562" y="262"/>
                </a:lnTo>
                <a:lnTo>
                  <a:pt x="562" y="262"/>
                </a:lnTo>
                <a:lnTo>
                  <a:pt x="548" y="260"/>
                </a:lnTo>
                <a:lnTo>
                  <a:pt x="536" y="258"/>
                </a:lnTo>
                <a:lnTo>
                  <a:pt x="524" y="256"/>
                </a:lnTo>
                <a:lnTo>
                  <a:pt x="512" y="250"/>
                </a:lnTo>
                <a:lnTo>
                  <a:pt x="500" y="246"/>
                </a:lnTo>
                <a:lnTo>
                  <a:pt x="490" y="238"/>
                </a:lnTo>
                <a:lnTo>
                  <a:pt x="470" y="222"/>
                </a:lnTo>
                <a:lnTo>
                  <a:pt x="454" y="204"/>
                </a:lnTo>
                <a:lnTo>
                  <a:pt x="448" y="192"/>
                </a:lnTo>
                <a:lnTo>
                  <a:pt x="442" y="182"/>
                </a:lnTo>
                <a:lnTo>
                  <a:pt x="438" y="170"/>
                </a:lnTo>
                <a:lnTo>
                  <a:pt x="434" y="156"/>
                </a:lnTo>
                <a:lnTo>
                  <a:pt x="432" y="144"/>
                </a:lnTo>
                <a:lnTo>
                  <a:pt x="432" y="130"/>
                </a:lnTo>
                <a:lnTo>
                  <a:pt x="432" y="130"/>
                </a:lnTo>
                <a:lnTo>
                  <a:pt x="432" y="118"/>
                </a:lnTo>
                <a:lnTo>
                  <a:pt x="434" y="104"/>
                </a:lnTo>
                <a:lnTo>
                  <a:pt x="438" y="92"/>
                </a:lnTo>
                <a:lnTo>
                  <a:pt x="442" y="80"/>
                </a:lnTo>
                <a:lnTo>
                  <a:pt x="448" y="68"/>
                </a:lnTo>
                <a:lnTo>
                  <a:pt x="454" y="58"/>
                </a:lnTo>
                <a:lnTo>
                  <a:pt x="470" y="38"/>
                </a:lnTo>
                <a:lnTo>
                  <a:pt x="490" y="22"/>
                </a:lnTo>
                <a:lnTo>
                  <a:pt x="500" y="16"/>
                </a:lnTo>
                <a:lnTo>
                  <a:pt x="512" y="10"/>
                </a:lnTo>
                <a:lnTo>
                  <a:pt x="524" y="6"/>
                </a:lnTo>
                <a:lnTo>
                  <a:pt x="536" y="2"/>
                </a:lnTo>
                <a:lnTo>
                  <a:pt x="548" y="0"/>
                </a:lnTo>
                <a:lnTo>
                  <a:pt x="562" y="0"/>
                </a:lnTo>
                <a:lnTo>
                  <a:pt x="562" y="0"/>
                </a:lnTo>
                <a:close/>
              </a:path>
            </a:pathLst>
          </a:custGeom>
          <a:solidFill>
            <a:srgbClr val="E5560B"/>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sz="900" dirty="0">
              <a:latin typeface="Arial" panose="020B0604020202020204" pitchFamily="34" charset="0"/>
              <a:cs typeface="Arial" panose="020B0604020202020204" pitchFamily="34" charset="0"/>
            </a:endParaRPr>
          </a:p>
        </p:txBody>
      </p:sp>
      <p:sp>
        <p:nvSpPr>
          <p:cNvPr id="44" name="Freeform 27">
            <a:extLst>
              <a:ext uri="{FF2B5EF4-FFF2-40B4-BE49-F238E27FC236}">
                <a16:creationId xmlns:a16="http://schemas.microsoft.com/office/drawing/2014/main" id="{0F314B73-C7E0-4A25-AE5A-F833D69A23BF}"/>
              </a:ext>
            </a:extLst>
          </p:cNvPr>
          <p:cNvSpPr>
            <a:spLocks noEditPoints="1"/>
          </p:cNvSpPr>
          <p:nvPr/>
        </p:nvSpPr>
        <p:spPr bwMode="auto">
          <a:xfrm>
            <a:off x="1049640" y="2681710"/>
            <a:ext cx="200029" cy="221532"/>
          </a:xfrm>
          <a:custGeom>
            <a:avLst/>
            <a:gdLst/>
            <a:ahLst/>
            <a:cxnLst>
              <a:cxn ang="0">
                <a:pos x="1642" y="3454"/>
              </a:cxn>
              <a:cxn ang="0">
                <a:pos x="2440" y="400"/>
              </a:cxn>
              <a:cxn ang="0">
                <a:pos x="2250" y="6"/>
              </a:cxn>
              <a:cxn ang="0">
                <a:pos x="2250" y="448"/>
              </a:cxn>
              <a:cxn ang="0">
                <a:pos x="2488" y="576"/>
              </a:cxn>
              <a:cxn ang="0">
                <a:pos x="1872" y="930"/>
              </a:cxn>
              <a:cxn ang="0">
                <a:pos x="4356" y="1658"/>
              </a:cxn>
              <a:cxn ang="0">
                <a:pos x="4004" y="1396"/>
              </a:cxn>
              <a:cxn ang="0">
                <a:pos x="4148" y="1862"/>
              </a:cxn>
              <a:cxn ang="0">
                <a:pos x="3808" y="2486"/>
              </a:cxn>
              <a:cxn ang="0">
                <a:pos x="4340" y="1920"/>
              </a:cxn>
              <a:cxn ang="0">
                <a:pos x="670" y="1570"/>
              </a:cxn>
              <a:cxn ang="0">
                <a:pos x="236" y="1482"/>
              </a:cxn>
              <a:cxn ang="0">
                <a:pos x="800" y="2100"/>
              </a:cxn>
              <a:cxn ang="0">
                <a:pos x="196" y="1962"/>
              </a:cxn>
              <a:cxn ang="0">
                <a:pos x="888" y="2448"/>
              </a:cxn>
              <a:cxn ang="0">
                <a:pos x="3698" y="3524"/>
              </a:cxn>
              <a:cxn ang="0">
                <a:pos x="3274" y="3632"/>
              </a:cxn>
              <a:cxn ang="0">
                <a:pos x="3288" y="3994"/>
              </a:cxn>
              <a:cxn ang="0">
                <a:pos x="3892" y="4530"/>
              </a:cxn>
              <a:cxn ang="0">
                <a:pos x="1138" y="3854"/>
              </a:cxn>
              <a:cxn ang="0">
                <a:pos x="1138" y="3410"/>
              </a:cxn>
              <a:cxn ang="0">
                <a:pos x="950" y="3806"/>
              </a:cxn>
              <a:cxn ang="0">
                <a:pos x="670" y="4336"/>
              </a:cxn>
              <a:cxn ang="0">
                <a:pos x="1434" y="4138"/>
              </a:cxn>
              <a:cxn ang="0">
                <a:pos x="2972" y="3234"/>
              </a:cxn>
              <a:cxn ang="0">
                <a:pos x="3154" y="2308"/>
              </a:cxn>
              <a:cxn ang="0">
                <a:pos x="2784" y="1850"/>
              </a:cxn>
              <a:cxn ang="0">
                <a:pos x="2250" y="1710"/>
              </a:cxn>
              <a:cxn ang="0">
                <a:pos x="1676" y="1952"/>
              </a:cxn>
              <a:cxn ang="0">
                <a:pos x="1402" y="2442"/>
              </a:cxn>
              <a:cxn ang="0">
                <a:pos x="1668" y="3282"/>
              </a:cxn>
              <a:cxn ang="0">
                <a:pos x="2192" y="3528"/>
              </a:cxn>
              <a:cxn ang="0">
                <a:pos x="2784" y="3392"/>
              </a:cxn>
              <a:cxn ang="0">
                <a:pos x="3082" y="2530"/>
              </a:cxn>
              <a:cxn ang="0">
                <a:pos x="2752" y="2236"/>
              </a:cxn>
              <a:cxn ang="0">
                <a:pos x="2820" y="2052"/>
              </a:cxn>
              <a:cxn ang="0">
                <a:pos x="2652" y="1914"/>
              </a:cxn>
              <a:cxn ang="0">
                <a:pos x="1962" y="2250"/>
              </a:cxn>
              <a:cxn ang="0">
                <a:pos x="2596" y="2248"/>
              </a:cxn>
              <a:cxn ang="0">
                <a:pos x="2678" y="2556"/>
              </a:cxn>
              <a:cxn ang="0">
                <a:pos x="2620" y="2998"/>
              </a:cxn>
              <a:cxn ang="0">
                <a:pos x="1986" y="2996"/>
              </a:cxn>
              <a:cxn ang="0">
                <a:pos x="1914" y="2682"/>
              </a:cxn>
              <a:cxn ang="0">
                <a:pos x="2228" y="1860"/>
              </a:cxn>
              <a:cxn ang="0">
                <a:pos x="2464" y="1930"/>
              </a:cxn>
              <a:cxn ang="0">
                <a:pos x="2246" y="2152"/>
              </a:cxn>
              <a:cxn ang="0">
                <a:pos x="1926" y="2008"/>
              </a:cxn>
              <a:cxn ang="0">
                <a:pos x="1508" y="2556"/>
              </a:cxn>
              <a:cxn ang="0">
                <a:pos x="1716" y="2160"/>
              </a:cxn>
              <a:cxn ang="0">
                <a:pos x="1794" y="2526"/>
              </a:cxn>
              <a:cxn ang="0">
                <a:pos x="1568" y="2930"/>
              </a:cxn>
              <a:cxn ang="0">
                <a:pos x="1840" y="3006"/>
              </a:cxn>
              <a:cxn ang="0">
                <a:pos x="1764" y="3194"/>
              </a:cxn>
              <a:cxn ang="0">
                <a:pos x="1962" y="3298"/>
              </a:cxn>
              <a:cxn ang="0">
                <a:pos x="2424" y="3348"/>
              </a:cxn>
              <a:cxn ang="0">
                <a:pos x="2168" y="3348"/>
              </a:cxn>
              <a:cxn ang="0">
                <a:pos x="2022" y="3114"/>
              </a:cxn>
              <a:cxn ang="0">
                <a:pos x="2754" y="3266"/>
              </a:cxn>
              <a:cxn ang="0">
                <a:pos x="2732" y="3154"/>
              </a:cxn>
              <a:cxn ang="0">
                <a:pos x="2752" y="3034"/>
              </a:cxn>
              <a:cxn ang="0">
                <a:pos x="3084" y="2702"/>
              </a:cxn>
            </a:cxnLst>
            <a:rect l="0" t="0" r="r" b="b"/>
            <a:pathLst>
              <a:path w="4592" h="4598">
                <a:moveTo>
                  <a:pt x="2246" y="1318"/>
                </a:moveTo>
                <a:lnTo>
                  <a:pt x="2246" y="1594"/>
                </a:lnTo>
                <a:lnTo>
                  <a:pt x="2246" y="1594"/>
                </a:lnTo>
                <a:lnTo>
                  <a:pt x="2296" y="1592"/>
                </a:lnTo>
                <a:lnTo>
                  <a:pt x="2296" y="1592"/>
                </a:lnTo>
                <a:lnTo>
                  <a:pt x="2346" y="1594"/>
                </a:lnTo>
                <a:lnTo>
                  <a:pt x="2346" y="1318"/>
                </a:lnTo>
                <a:lnTo>
                  <a:pt x="2346" y="1318"/>
                </a:lnTo>
                <a:lnTo>
                  <a:pt x="2296" y="1320"/>
                </a:lnTo>
                <a:lnTo>
                  <a:pt x="2296" y="1320"/>
                </a:lnTo>
                <a:lnTo>
                  <a:pt x="2246" y="1318"/>
                </a:lnTo>
                <a:lnTo>
                  <a:pt x="2246" y="1318"/>
                </a:lnTo>
                <a:close/>
                <a:moveTo>
                  <a:pt x="1288" y="2362"/>
                </a:moveTo>
                <a:lnTo>
                  <a:pt x="1288" y="2362"/>
                </a:lnTo>
                <a:lnTo>
                  <a:pt x="1302" y="2314"/>
                </a:lnTo>
                <a:lnTo>
                  <a:pt x="1318" y="2268"/>
                </a:lnTo>
                <a:lnTo>
                  <a:pt x="962" y="2152"/>
                </a:lnTo>
                <a:lnTo>
                  <a:pt x="962" y="2152"/>
                </a:lnTo>
                <a:lnTo>
                  <a:pt x="980" y="2208"/>
                </a:lnTo>
                <a:lnTo>
                  <a:pt x="996" y="2266"/>
                </a:lnTo>
                <a:lnTo>
                  <a:pt x="1288" y="2362"/>
                </a:lnTo>
                <a:close/>
                <a:moveTo>
                  <a:pt x="1328" y="3886"/>
                </a:moveTo>
                <a:lnTo>
                  <a:pt x="1328" y="3886"/>
                </a:lnTo>
                <a:lnTo>
                  <a:pt x="1366" y="3916"/>
                </a:lnTo>
                <a:lnTo>
                  <a:pt x="1404" y="3950"/>
                </a:lnTo>
                <a:lnTo>
                  <a:pt x="1722" y="3512"/>
                </a:lnTo>
                <a:lnTo>
                  <a:pt x="1722" y="3512"/>
                </a:lnTo>
                <a:lnTo>
                  <a:pt x="1682" y="3484"/>
                </a:lnTo>
                <a:lnTo>
                  <a:pt x="1642" y="3454"/>
                </a:lnTo>
                <a:lnTo>
                  <a:pt x="1328" y="3886"/>
                </a:lnTo>
                <a:close/>
                <a:moveTo>
                  <a:pt x="3264" y="3886"/>
                </a:moveTo>
                <a:lnTo>
                  <a:pt x="2950" y="3454"/>
                </a:lnTo>
                <a:lnTo>
                  <a:pt x="2950" y="3454"/>
                </a:lnTo>
                <a:lnTo>
                  <a:pt x="2912" y="3484"/>
                </a:lnTo>
                <a:lnTo>
                  <a:pt x="2870" y="3512"/>
                </a:lnTo>
                <a:lnTo>
                  <a:pt x="3188" y="3950"/>
                </a:lnTo>
                <a:lnTo>
                  <a:pt x="3188" y="3950"/>
                </a:lnTo>
                <a:lnTo>
                  <a:pt x="3226" y="3916"/>
                </a:lnTo>
                <a:lnTo>
                  <a:pt x="3264" y="3886"/>
                </a:lnTo>
                <a:lnTo>
                  <a:pt x="3264" y="3886"/>
                </a:lnTo>
                <a:close/>
                <a:moveTo>
                  <a:pt x="3598" y="2266"/>
                </a:moveTo>
                <a:lnTo>
                  <a:pt x="3598" y="2266"/>
                </a:lnTo>
                <a:lnTo>
                  <a:pt x="3612" y="2208"/>
                </a:lnTo>
                <a:lnTo>
                  <a:pt x="3630" y="2152"/>
                </a:lnTo>
                <a:lnTo>
                  <a:pt x="3274" y="2268"/>
                </a:lnTo>
                <a:lnTo>
                  <a:pt x="3274" y="2268"/>
                </a:lnTo>
                <a:lnTo>
                  <a:pt x="3290" y="2314"/>
                </a:lnTo>
                <a:lnTo>
                  <a:pt x="3304" y="2362"/>
                </a:lnTo>
                <a:lnTo>
                  <a:pt x="3598" y="2266"/>
                </a:lnTo>
                <a:close/>
                <a:moveTo>
                  <a:pt x="2296" y="452"/>
                </a:moveTo>
                <a:lnTo>
                  <a:pt x="2296" y="452"/>
                </a:lnTo>
                <a:lnTo>
                  <a:pt x="2320" y="452"/>
                </a:lnTo>
                <a:lnTo>
                  <a:pt x="2342" y="448"/>
                </a:lnTo>
                <a:lnTo>
                  <a:pt x="2364" y="442"/>
                </a:lnTo>
                <a:lnTo>
                  <a:pt x="2384" y="434"/>
                </a:lnTo>
                <a:lnTo>
                  <a:pt x="2404" y="424"/>
                </a:lnTo>
                <a:lnTo>
                  <a:pt x="2422" y="414"/>
                </a:lnTo>
                <a:lnTo>
                  <a:pt x="2440" y="400"/>
                </a:lnTo>
                <a:lnTo>
                  <a:pt x="2456" y="386"/>
                </a:lnTo>
                <a:lnTo>
                  <a:pt x="2470" y="370"/>
                </a:lnTo>
                <a:lnTo>
                  <a:pt x="2484" y="352"/>
                </a:lnTo>
                <a:lnTo>
                  <a:pt x="2494" y="334"/>
                </a:lnTo>
                <a:lnTo>
                  <a:pt x="2504" y="314"/>
                </a:lnTo>
                <a:lnTo>
                  <a:pt x="2512" y="294"/>
                </a:lnTo>
                <a:lnTo>
                  <a:pt x="2518" y="272"/>
                </a:lnTo>
                <a:lnTo>
                  <a:pt x="2520" y="250"/>
                </a:lnTo>
                <a:lnTo>
                  <a:pt x="2522" y="226"/>
                </a:lnTo>
                <a:lnTo>
                  <a:pt x="2522" y="226"/>
                </a:lnTo>
                <a:lnTo>
                  <a:pt x="2520" y="204"/>
                </a:lnTo>
                <a:lnTo>
                  <a:pt x="2518" y="180"/>
                </a:lnTo>
                <a:lnTo>
                  <a:pt x="2512" y="160"/>
                </a:lnTo>
                <a:lnTo>
                  <a:pt x="2504" y="138"/>
                </a:lnTo>
                <a:lnTo>
                  <a:pt x="2494" y="118"/>
                </a:lnTo>
                <a:lnTo>
                  <a:pt x="2484" y="100"/>
                </a:lnTo>
                <a:lnTo>
                  <a:pt x="2470" y="82"/>
                </a:lnTo>
                <a:lnTo>
                  <a:pt x="2456" y="66"/>
                </a:lnTo>
                <a:lnTo>
                  <a:pt x="2440" y="52"/>
                </a:lnTo>
                <a:lnTo>
                  <a:pt x="2422" y="40"/>
                </a:lnTo>
                <a:lnTo>
                  <a:pt x="2404" y="28"/>
                </a:lnTo>
                <a:lnTo>
                  <a:pt x="2384" y="18"/>
                </a:lnTo>
                <a:lnTo>
                  <a:pt x="2364" y="10"/>
                </a:lnTo>
                <a:lnTo>
                  <a:pt x="2342" y="6"/>
                </a:lnTo>
                <a:lnTo>
                  <a:pt x="2320" y="2"/>
                </a:lnTo>
                <a:lnTo>
                  <a:pt x="2296" y="0"/>
                </a:lnTo>
                <a:lnTo>
                  <a:pt x="2296" y="0"/>
                </a:lnTo>
                <a:lnTo>
                  <a:pt x="2274" y="2"/>
                </a:lnTo>
                <a:lnTo>
                  <a:pt x="2250" y="6"/>
                </a:lnTo>
                <a:lnTo>
                  <a:pt x="2230" y="10"/>
                </a:lnTo>
                <a:lnTo>
                  <a:pt x="2208" y="18"/>
                </a:lnTo>
                <a:lnTo>
                  <a:pt x="2188" y="28"/>
                </a:lnTo>
                <a:lnTo>
                  <a:pt x="2170" y="40"/>
                </a:lnTo>
                <a:lnTo>
                  <a:pt x="2152" y="52"/>
                </a:lnTo>
                <a:lnTo>
                  <a:pt x="2136" y="66"/>
                </a:lnTo>
                <a:lnTo>
                  <a:pt x="2122" y="82"/>
                </a:lnTo>
                <a:lnTo>
                  <a:pt x="2108" y="100"/>
                </a:lnTo>
                <a:lnTo>
                  <a:pt x="2098" y="118"/>
                </a:lnTo>
                <a:lnTo>
                  <a:pt x="2088" y="138"/>
                </a:lnTo>
                <a:lnTo>
                  <a:pt x="2080" y="160"/>
                </a:lnTo>
                <a:lnTo>
                  <a:pt x="2074" y="180"/>
                </a:lnTo>
                <a:lnTo>
                  <a:pt x="2072" y="204"/>
                </a:lnTo>
                <a:lnTo>
                  <a:pt x="2070" y="226"/>
                </a:lnTo>
                <a:lnTo>
                  <a:pt x="2070" y="226"/>
                </a:lnTo>
                <a:lnTo>
                  <a:pt x="2072" y="250"/>
                </a:lnTo>
                <a:lnTo>
                  <a:pt x="2074" y="272"/>
                </a:lnTo>
                <a:lnTo>
                  <a:pt x="2080" y="294"/>
                </a:lnTo>
                <a:lnTo>
                  <a:pt x="2088" y="314"/>
                </a:lnTo>
                <a:lnTo>
                  <a:pt x="2098" y="334"/>
                </a:lnTo>
                <a:lnTo>
                  <a:pt x="2108" y="352"/>
                </a:lnTo>
                <a:lnTo>
                  <a:pt x="2122" y="370"/>
                </a:lnTo>
                <a:lnTo>
                  <a:pt x="2136" y="386"/>
                </a:lnTo>
                <a:lnTo>
                  <a:pt x="2152" y="400"/>
                </a:lnTo>
                <a:lnTo>
                  <a:pt x="2170" y="414"/>
                </a:lnTo>
                <a:lnTo>
                  <a:pt x="2188" y="424"/>
                </a:lnTo>
                <a:lnTo>
                  <a:pt x="2208" y="434"/>
                </a:lnTo>
                <a:lnTo>
                  <a:pt x="2230" y="442"/>
                </a:lnTo>
                <a:lnTo>
                  <a:pt x="2250" y="448"/>
                </a:lnTo>
                <a:lnTo>
                  <a:pt x="2274" y="452"/>
                </a:lnTo>
                <a:lnTo>
                  <a:pt x="2296" y="452"/>
                </a:lnTo>
                <a:lnTo>
                  <a:pt x="2296" y="452"/>
                </a:lnTo>
                <a:close/>
                <a:moveTo>
                  <a:pt x="2296" y="1194"/>
                </a:moveTo>
                <a:lnTo>
                  <a:pt x="2296" y="1194"/>
                </a:lnTo>
                <a:lnTo>
                  <a:pt x="2346" y="1192"/>
                </a:lnTo>
                <a:lnTo>
                  <a:pt x="2346" y="1192"/>
                </a:lnTo>
                <a:lnTo>
                  <a:pt x="2398" y="1188"/>
                </a:lnTo>
                <a:lnTo>
                  <a:pt x="2450" y="1184"/>
                </a:lnTo>
                <a:lnTo>
                  <a:pt x="2502" y="1176"/>
                </a:lnTo>
                <a:lnTo>
                  <a:pt x="2552" y="1164"/>
                </a:lnTo>
                <a:lnTo>
                  <a:pt x="2600" y="1152"/>
                </a:lnTo>
                <a:lnTo>
                  <a:pt x="2648" y="1138"/>
                </a:lnTo>
                <a:lnTo>
                  <a:pt x="2694" y="1122"/>
                </a:lnTo>
                <a:lnTo>
                  <a:pt x="2740" y="1104"/>
                </a:lnTo>
                <a:lnTo>
                  <a:pt x="2740" y="1104"/>
                </a:lnTo>
                <a:lnTo>
                  <a:pt x="2738" y="1044"/>
                </a:lnTo>
                <a:lnTo>
                  <a:pt x="2730" y="986"/>
                </a:lnTo>
                <a:lnTo>
                  <a:pt x="2720" y="930"/>
                </a:lnTo>
                <a:lnTo>
                  <a:pt x="2704" y="876"/>
                </a:lnTo>
                <a:lnTo>
                  <a:pt x="2686" y="824"/>
                </a:lnTo>
                <a:lnTo>
                  <a:pt x="2664" y="776"/>
                </a:lnTo>
                <a:lnTo>
                  <a:pt x="2638" y="732"/>
                </a:lnTo>
                <a:lnTo>
                  <a:pt x="2610" y="690"/>
                </a:lnTo>
                <a:lnTo>
                  <a:pt x="2578" y="652"/>
                </a:lnTo>
                <a:lnTo>
                  <a:pt x="2544" y="618"/>
                </a:lnTo>
                <a:lnTo>
                  <a:pt x="2526" y="604"/>
                </a:lnTo>
                <a:lnTo>
                  <a:pt x="2508" y="590"/>
                </a:lnTo>
                <a:lnTo>
                  <a:pt x="2488" y="576"/>
                </a:lnTo>
                <a:lnTo>
                  <a:pt x="2468" y="564"/>
                </a:lnTo>
                <a:lnTo>
                  <a:pt x="2448" y="554"/>
                </a:lnTo>
                <a:lnTo>
                  <a:pt x="2428" y="544"/>
                </a:lnTo>
                <a:lnTo>
                  <a:pt x="2406" y="538"/>
                </a:lnTo>
                <a:lnTo>
                  <a:pt x="2386" y="530"/>
                </a:lnTo>
                <a:lnTo>
                  <a:pt x="2364" y="526"/>
                </a:lnTo>
                <a:lnTo>
                  <a:pt x="2342" y="522"/>
                </a:lnTo>
                <a:lnTo>
                  <a:pt x="2318" y="520"/>
                </a:lnTo>
                <a:lnTo>
                  <a:pt x="2296" y="518"/>
                </a:lnTo>
                <a:lnTo>
                  <a:pt x="2296" y="518"/>
                </a:lnTo>
                <a:lnTo>
                  <a:pt x="2274" y="520"/>
                </a:lnTo>
                <a:lnTo>
                  <a:pt x="2250" y="522"/>
                </a:lnTo>
                <a:lnTo>
                  <a:pt x="2228" y="526"/>
                </a:lnTo>
                <a:lnTo>
                  <a:pt x="2206" y="530"/>
                </a:lnTo>
                <a:lnTo>
                  <a:pt x="2186" y="538"/>
                </a:lnTo>
                <a:lnTo>
                  <a:pt x="2164" y="544"/>
                </a:lnTo>
                <a:lnTo>
                  <a:pt x="2144" y="554"/>
                </a:lnTo>
                <a:lnTo>
                  <a:pt x="2124" y="564"/>
                </a:lnTo>
                <a:lnTo>
                  <a:pt x="2104" y="576"/>
                </a:lnTo>
                <a:lnTo>
                  <a:pt x="2086" y="590"/>
                </a:lnTo>
                <a:lnTo>
                  <a:pt x="2066" y="604"/>
                </a:lnTo>
                <a:lnTo>
                  <a:pt x="2048" y="618"/>
                </a:lnTo>
                <a:lnTo>
                  <a:pt x="2014" y="652"/>
                </a:lnTo>
                <a:lnTo>
                  <a:pt x="1982" y="690"/>
                </a:lnTo>
                <a:lnTo>
                  <a:pt x="1954" y="732"/>
                </a:lnTo>
                <a:lnTo>
                  <a:pt x="1928" y="776"/>
                </a:lnTo>
                <a:lnTo>
                  <a:pt x="1906" y="824"/>
                </a:lnTo>
                <a:lnTo>
                  <a:pt x="1888" y="876"/>
                </a:lnTo>
                <a:lnTo>
                  <a:pt x="1872" y="930"/>
                </a:lnTo>
                <a:lnTo>
                  <a:pt x="1862" y="986"/>
                </a:lnTo>
                <a:lnTo>
                  <a:pt x="1856" y="1044"/>
                </a:lnTo>
                <a:lnTo>
                  <a:pt x="1852" y="1104"/>
                </a:lnTo>
                <a:lnTo>
                  <a:pt x="1852" y="1104"/>
                </a:lnTo>
                <a:lnTo>
                  <a:pt x="1898" y="1122"/>
                </a:lnTo>
                <a:lnTo>
                  <a:pt x="1944" y="1138"/>
                </a:lnTo>
                <a:lnTo>
                  <a:pt x="1992" y="1152"/>
                </a:lnTo>
                <a:lnTo>
                  <a:pt x="2042" y="1164"/>
                </a:lnTo>
                <a:lnTo>
                  <a:pt x="2092" y="1176"/>
                </a:lnTo>
                <a:lnTo>
                  <a:pt x="2142" y="1184"/>
                </a:lnTo>
                <a:lnTo>
                  <a:pt x="2194" y="1188"/>
                </a:lnTo>
                <a:lnTo>
                  <a:pt x="2246" y="1192"/>
                </a:lnTo>
                <a:lnTo>
                  <a:pt x="2246" y="1192"/>
                </a:lnTo>
                <a:lnTo>
                  <a:pt x="2296" y="1194"/>
                </a:lnTo>
                <a:lnTo>
                  <a:pt x="2296" y="1194"/>
                </a:lnTo>
                <a:close/>
                <a:moveTo>
                  <a:pt x="4148" y="1796"/>
                </a:moveTo>
                <a:lnTo>
                  <a:pt x="4148" y="1796"/>
                </a:lnTo>
                <a:lnTo>
                  <a:pt x="4172" y="1794"/>
                </a:lnTo>
                <a:lnTo>
                  <a:pt x="4194" y="1792"/>
                </a:lnTo>
                <a:lnTo>
                  <a:pt x="4216" y="1786"/>
                </a:lnTo>
                <a:lnTo>
                  <a:pt x="4236" y="1778"/>
                </a:lnTo>
                <a:lnTo>
                  <a:pt x="4256" y="1768"/>
                </a:lnTo>
                <a:lnTo>
                  <a:pt x="4274" y="1758"/>
                </a:lnTo>
                <a:lnTo>
                  <a:pt x="4292" y="1744"/>
                </a:lnTo>
                <a:lnTo>
                  <a:pt x="4308" y="1730"/>
                </a:lnTo>
                <a:lnTo>
                  <a:pt x="4322" y="1714"/>
                </a:lnTo>
                <a:lnTo>
                  <a:pt x="4336" y="1696"/>
                </a:lnTo>
                <a:lnTo>
                  <a:pt x="4346" y="1678"/>
                </a:lnTo>
                <a:lnTo>
                  <a:pt x="4356" y="1658"/>
                </a:lnTo>
                <a:lnTo>
                  <a:pt x="4364" y="1638"/>
                </a:lnTo>
                <a:lnTo>
                  <a:pt x="4370" y="1616"/>
                </a:lnTo>
                <a:lnTo>
                  <a:pt x="4372" y="1594"/>
                </a:lnTo>
                <a:lnTo>
                  <a:pt x="4374" y="1570"/>
                </a:lnTo>
                <a:lnTo>
                  <a:pt x="4374" y="1570"/>
                </a:lnTo>
                <a:lnTo>
                  <a:pt x="4372" y="1546"/>
                </a:lnTo>
                <a:lnTo>
                  <a:pt x="4370" y="1524"/>
                </a:lnTo>
                <a:lnTo>
                  <a:pt x="4364" y="1502"/>
                </a:lnTo>
                <a:lnTo>
                  <a:pt x="4356" y="1482"/>
                </a:lnTo>
                <a:lnTo>
                  <a:pt x="4346" y="1462"/>
                </a:lnTo>
                <a:lnTo>
                  <a:pt x="4336" y="1444"/>
                </a:lnTo>
                <a:lnTo>
                  <a:pt x="4322" y="1426"/>
                </a:lnTo>
                <a:lnTo>
                  <a:pt x="4308" y="1410"/>
                </a:lnTo>
                <a:lnTo>
                  <a:pt x="4292" y="1396"/>
                </a:lnTo>
                <a:lnTo>
                  <a:pt x="4274" y="1382"/>
                </a:lnTo>
                <a:lnTo>
                  <a:pt x="4256" y="1372"/>
                </a:lnTo>
                <a:lnTo>
                  <a:pt x="4236" y="1362"/>
                </a:lnTo>
                <a:lnTo>
                  <a:pt x="4216" y="1354"/>
                </a:lnTo>
                <a:lnTo>
                  <a:pt x="4194" y="1348"/>
                </a:lnTo>
                <a:lnTo>
                  <a:pt x="4172" y="1346"/>
                </a:lnTo>
                <a:lnTo>
                  <a:pt x="4148" y="1344"/>
                </a:lnTo>
                <a:lnTo>
                  <a:pt x="4148" y="1344"/>
                </a:lnTo>
                <a:lnTo>
                  <a:pt x="4124" y="1346"/>
                </a:lnTo>
                <a:lnTo>
                  <a:pt x="4102" y="1348"/>
                </a:lnTo>
                <a:lnTo>
                  <a:pt x="4080" y="1354"/>
                </a:lnTo>
                <a:lnTo>
                  <a:pt x="4060" y="1362"/>
                </a:lnTo>
                <a:lnTo>
                  <a:pt x="4040" y="1372"/>
                </a:lnTo>
                <a:lnTo>
                  <a:pt x="4022" y="1382"/>
                </a:lnTo>
                <a:lnTo>
                  <a:pt x="4004" y="1396"/>
                </a:lnTo>
                <a:lnTo>
                  <a:pt x="3988" y="1410"/>
                </a:lnTo>
                <a:lnTo>
                  <a:pt x="3974" y="1426"/>
                </a:lnTo>
                <a:lnTo>
                  <a:pt x="3960" y="1444"/>
                </a:lnTo>
                <a:lnTo>
                  <a:pt x="3950" y="1462"/>
                </a:lnTo>
                <a:lnTo>
                  <a:pt x="3940" y="1482"/>
                </a:lnTo>
                <a:lnTo>
                  <a:pt x="3932" y="1502"/>
                </a:lnTo>
                <a:lnTo>
                  <a:pt x="3926" y="1524"/>
                </a:lnTo>
                <a:lnTo>
                  <a:pt x="3924" y="1546"/>
                </a:lnTo>
                <a:lnTo>
                  <a:pt x="3922" y="1570"/>
                </a:lnTo>
                <a:lnTo>
                  <a:pt x="3922" y="1570"/>
                </a:lnTo>
                <a:lnTo>
                  <a:pt x="3924" y="1594"/>
                </a:lnTo>
                <a:lnTo>
                  <a:pt x="3926" y="1616"/>
                </a:lnTo>
                <a:lnTo>
                  <a:pt x="3932" y="1638"/>
                </a:lnTo>
                <a:lnTo>
                  <a:pt x="3940" y="1658"/>
                </a:lnTo>
                <a:lnTo>
                  <a:pt x="3950" y="1678"/>
                </a:lnTo>
                <a:lnTo>
                  <a:pt x="3960" y="1696"/>
                </a:lnTo>
                <a:lnTo>
                  <a:pt x="3974" y="1714"/>
                </a:lnTo>
                <a:lnTo>
                  <a:pt x="3988" y="1730"/>
                </a:lnTo>
                <a:lnTo>
                  <a:pt x="4004" y="1744"/>
                </a:lnTo>
                <a:lnTo>
                  <a:pt x="4022" y="1758"/>
                </a:lnTo>
                <a:lnTo>
                  <a:pt x="4040" y="1768"/>
                </a:lnTo>
                <a:lnTo>
                  <a:pt x="4060" y="1778"/>
                </a:lnTo>
                <a:lnTo>
                  <a:pt x="4080" y="1786"/>
                </a:lnTo>
                <a:lnTo>
                  <a:pt x="4102" y="1792"/>
                </a:lnTo>
                <a:lnTo>
                  <a:pt x="4124" y="1794"/>
                </a:lnTo>
                <a:lnTo>
                  <a:pt x="4148" y="1796"/>
                </a:lnTo>
                <a:lnTo>
                  <a:pt x="4148" y="1796"/>
                </a:lnTo>
                <a:close/>
                <a:moveTo>
                  <a:pt x="4148" y="1862"/>
                </a:moveTo>
                <a:lnTo>
                  <a:pt x="4148" y="1862"/>
                </a:lnTo>
                <a:lnTo>
                  <a:pt x="4120" y="1864"/>
                </a:lnTo>
                <a:lnTo>
                  <a:pt x="4094" y="1866"/>
                </a:lnTo>
                <a:lnTo>
                  <a:pt x="4068" y="1872"/>
                </a:lnTo>
                <a:lnTo>
                  <a:pt x="4042" y="1880"/>
                </a:lnTo>
                <a:lnTo>
                  <a:pt x="4016" y="1888"/>
                </a:lnTo>
                <a:lnTo>
                  <a:pt x="3992" y="1900"/>
                </a:lnTo>
                <a:lnTo>
                  <a:pt x="3968" y="1912"/>
                </a:lnTo>
                <a:lnTo>
                  <a:pt x="3946" y="1928"/>
                </a:lnTo>
                <a:lnTo>
                  <a:pt x="3924" y="1944"/>
                </a:lnTo>
                <a:lnTo>
                  <a:pt x="3902" y="1962"/>
                </a:lnTo>
                <a:lnTo>
                  <a:pt x="3880" y="1980"/>
                </a:lnTo>
                <a:lnTo>
                  <a:pt x="3860" y="2002"/>
                </a:lnTo>
                <a:lnTo>
                  <a:pt x="3842" y="2024"/>
                </a:lnTo>
                <a:lnTo>
                  <a:pt x="3824" y="2048"/>
                </a:lnTo>
                <a:lnTo>
                  <a:pt x="3808" y="2074"/>
                </a:lnTo>
                <a:lnTo>
                  <a:pt x="3792" y="2100"/>
                </a:lnTo>
                <a:lnTo>
                  <a:pt x="3792" y="2100"/>
                </a:lnTo>
                <a:lnTo>
                  <a:pt x="3776" y="2128"/>
                </a:lnTo>
                <a:lnTo>
                  <a:pt x="3762" y="2158"/>
                </a:lnTo>
                <a:lnTo>
                  <a:pt x="3750" y="2188"/>
                </a:lnTo>
                <a:lnTo>
                  <a:pt x="3740" y="2220"/>
                </a:lnTo>
                <a:lnTo>
                  <a:pt x="3740" y="2220"/>
                </a:lnTo>
                <a:lnTo>
                  <a:pt x="3724" y="2274"/>
                </a:lnTo>
                <a:lnTo>
                  <a:pt x="3714" y="2330"/>
                </a:lnTo>
                <a:lnTo>
                  <a:pt x="3708" y="2388"/>
                </a:lnTo>
                <a:lnTo>
                  <a:pt x="3704" y="2448"/>
                </a:lnTo>
                <a:lnTo>
                  <a:pt x="3704" y="2448"/>
                </a:lnTo>
                <a:lnTo>
                  <a:pt x="3756" y="2468"/>
                </a:lnTo>
                <a:lnTo>
                  <a:pt x="3808" y="2486"/>
                </a:lnTo>
                <a:lnTo>
                  <a:pt x="3860" y="2500"/>
                </a:lnTo>
                <a:lnTo>
                  <a:pt x="3916" y="2514"/>
                </a:lnTo>
                <a:lnTo>
                  <a:pt x="3972" y="2524"/>
                </a:lnTo>
                <a:lnTo>
                  <a:pt x="4030" y="2532"/>
                </a:lnTo>
                <a:lnTo>
                  <a:pt x="4088" y="2536"/>
                </a:lnTo>
                <a:lnTo>
                  <a:pt x="4148" y="2538"/>
                </a:lnTo>
                <a:lnTo>
                  <a:pt x="4148" y="2538"/>
                </a:lnTo>
                <a:lnTo>
                  <a:pt x="4208" y="2536"/>
                </a:lnTo>
                <a:lnTo>
                  <a:pt x="4266" y="2532"/>
                </a:lnTo>
                <a:lnTo>
                  <a:pt x="4324" y="2524"/>
                </a:lnTo>
                <a:lnTo>
                  <a:pt x="4380" y="2514"/>
                </a:lnTo>
                <a:lnTo>
                  <a:pt x="4436" y="2500"/>
                </a:lnTo>
                <a:lnTo>
                  <a:pt x="4488" y="2486"/>
                </a:lnTo>
                <a:lnTo>
                  <a:pt x="4540" y="2468"/>
                </a:lnTo>
                <a:lnTo>
                  <a:pt x="4592" y="2448"/>
                </a:lnTo>
                <a:lnTo>
                  <a:pt x="4592" y="2448"/>
                </a:lnTo>
                <a:lnTo>
                  <a:pt x="4590" y="2388"/>
                </a:lnTo>
                <a:lnTo>
                  <a:pt x="4582" y="2330"/>
                </a:lnTo>
                <a:lnTo>
                  <a:pt x="4572" y="2274"/>
                </a:lnTo>
                <a:lnTo>
                  <a:pt x="4556" y="2220"/>
                </a:lnTo>
                <a:lnTo>
                  <a:pt x="4538" y="2168"/>
                </a:lnTo>
                <a:lnTo>
                  <a:pt x="4516" y="2120"/>
                </a:lnTo>
                <a:lnTo>
                  <a:pt x="4490" y="2076"/>
                </a:lnTo>
                <a:lnTo>
                  <a:pt x="4462" y="2034"/>
                </a:lnTo>
                <a:lnTo>
                  <a:pt x="4430" y="1996"/>
                </a:lnTo>
                <a:lnTo>
                  <a:pt x="4396" y="1962"/>
                </a:lnTo>
                <a:lnTo>
                  <a:pt x="4378" y="1948"/>
                </a:lnTo>
                <a:lnTo>
                  <a:pt x="4360" y="1932"/>
                </a:lnTo>
                <a:lnTo>
                  <a:pt x="4340" y="1920"/>
                </a:lnTo>
                <a:lnTo>
                  <a:pt x="4320" y="1908"/>
                </a:lnTo>
                <a:lnTo>
                  <a:pt x="4300" y="1898"/>
                </a:lnTo>
                <a:lnTo>
                  <a:pt x="4280" y="1888"/>
                </a:lnTo>
                <a:lnTo>
                  <a:pt x="4258" y="1880"/>
                </a:lnTo>
                <a:lnTo>
                  <a:pt x="4238" y="1874"/>
                </a:lnTo>
                <a:lnTo>
                  <a:pt x="4216" y="1870"/>
                </a:lnTo>
                <a:lnTo>
                  <a:pt x="4194" y="1866"/>
                </a:lnTo>
                <a:lnTo>
                  <a:pt x="4170" y="1864"/>
                </a:lnTo>
                <a:lnTo>
                  <a:pt x="4148" y="1862"/>
                </a:lnTo>
                <a:lnTo>
                  <a:pt x="4148" y="1862"/>
                </a:lnTo>
                <a:close/>
                <a:moveTo>
                  <a:pt x="444" y="1796"/>
                </a:moveTo>
                <a:lnTo>
                  <a:pt x="444" y="1796"/>
                </a:lnTo>
                <a:lnTo>
                  <a:pt x="468" y="1794"/>
                </a:lnTo>
                <a:lnTo>
                  <a:pt x="490" y="1792"/>
                </a:lnTo>
                <a:lnTo>
                  <a:pt x="512" y="1786"/>
                </a:lnTo>
                <a:lnTo>
                  <a:pt x="532" y="1778"/>
                </a:lnTo>
                <a:lnTo>
                  <a:pt x="552" y="1768"/>
                </a:lnTo>
                <a:lnTo>
                  <a:pt x="570" y="1758"/>
                </a:lnTo>
                <a:lnTo>
                  <a:pt x="588" y="1744"/>
                </a:lnTo>
                <a:lnTo>
                  <a:pt x="604" y="1730"/>
                </a:lnTo>
                <a:lnTo>
                  <a:pt x="618" y="1714"/>
                </a:lnTo>
                <a:lnTo>
                  <a:pt x="632" y="1696"/>
                </a:lnTo>
                <a:lnTo>
                  <a:pt x="642" y="1678"/>
                </a:lnTo>
                <a:lnTo>
                  <a:pt x="652" y="1658"/>
                </a:lnTo>
                <a:lnTo>
                  <a:pt x="660" y="1638"/>
                </a:lnTo>
                <a:lnTo>
                  <a:pt x="666" y="1616"/>
                </a:lnTo>
                <a:lnTo>
                  <a:pt x="670" y="1594"/>
                </a:lnTo>
                <a:lnTo>
                  <a:pt x="670" y="1570"/>
                </a:lnTo>
                <a:lnTo>
                  <a:pt x="670" y="1570"/>
                </a:lnTo>
                <a:lnTo>
                  <a:pt x="670" y="1546"/>
                </a:lnTo>
                <a:lnTo>
                  <a:pt x="666" y="1524"/>
                </a:lnTo>
                <a:lnTo>
                  <a:pt x="660" y="1502"/>
                </a:lnTo>
                <a:lnTo>
                  <a:pt x="652" y="1482"/>
                </a:lnTo>
                <a:lnTo>
                  <a:pt x="642" y="1462"/>
                </a:lnTo>
                <a:lnTo>
                  <a:pt x="632" y="1444"/>
                </a:lnTo>
                <a:lnTo>
                  <a:pt x="618" y="1426"/>
                </a:lnTo>
                <a:lnTo>
                  <a:pt x="604" y="1410"/>
                </a:lnTo>
                <a:lnTo>
                  <a:pt x="588" y="1396"/>
                </a:lnTo>
                <a:lnTo>
                  <a:pt x="570" y="1382"/>
                </a:lnTo>
                <a:lnTo>
                  <a:pt x="552" y="1372"/>
                </a:lnTo>
                <a:lnTo>
                  <a:pt x="532" y="1362"/>
                </a:lnTo>
                <a:lnTo>
                  <a:pt x="512" y="1354"/>
                </a:lnTo>
                <a:lnTo>
                  <a:pt x="490" y="1348"/>
                </a:lnTo>
                <a:lnTo>
                  <a:pt x="468" y="1346"/>
                </a:lnTo>
                <a:lnTo>
                  <a:pt x="444" y="1344"/>
                </a:lnTo>
                <a:lnTo>
                  <a:pt x="444" y="1344"/>
                </a:lnTo>
                <a:lnTo>
                  <a:pt x="422" y="1346"/>
                </a:lnTo>
                <a:lnTo>
                  <a:pt x="398" y="1348"/>
                </a:lnTo>
                <a:lnTo>
                  <a:pt x="378" y="1354"/>
                </a:lnTo>
                <a:lnTo>
                  <a:pt x="356" y="1362"/>
                </a:lnTo>
                <a:lnTo>
                  <a:pt x="336" y="1372"/>
                </a:lnTo>
                <a:lnTo>
                  <a:pt x="318" y="1382"/>
                </a:lnTo>
                <a:lnTo>
                  <a:pt x="300" y="1396"/>
                </a:lnTo>
                <a:lnTo>
                  <a:pt x="284" y="1410"/>
                </a:lnTo>
                <a:lnTo>
                  <a:pt x="270" y="1426"/>
                </a:lnTo>
                <a:lnTo>
                  <a:pt x="258" y="1444"/>
                </a:lnTo>
                <a:lnTo>
                  <a:pt x="246" y="1462"/>
                </a:lnTo>
                <a:lnTo>
                  <a:pt x="236" y="1482"/>
                </a:lnTo>
                <a:lnTo>
                  <a:pt x="228" y="1502"/>
                </a:lnTo>
                <a:lnTo>
                  <a:pt x="224" y="1524"/>
                </a:lnTo>
                <a:lnTo>
                  <a:pt x="220" y="1546"/>
                </a:lnTo>
                <a:lnTo>
                  <a:pt x="218" y="1570"/>
                </a:lnTo>
                <a:lnTo>
                  <a:pt x="218" y="1570"/>
                </a:lnTo>
                <a:lnTo>
                  <a:pt x="220" y="1594"/>
                </a:lnTo>
                <a:lnTo>
                  <a:pt x="224" y="1616"/>
                </a:lnTo>
                <a:lnTo>
                  <a:pt x="228" y="1638"/>
                </a:lnTo>
                <a:lnTo>
                  <a:pt x="236" y="1658"/>
                </a:lnTo>
                <a:lnTo>
                  <a:pt x="246" y="1678"/>
                </a:lnTo>
                <a:lnTo>
                  <a:pt x="258" y="1696"/>
                </a:lnTo>
                <a:lnTo>
                  <a:pt x="270" y="1714"/>
                </a:lnTo>
                <a:lnTo>
                  <a:pt x="284" y="1730"/>
                </a:lnTo>
                <a:lnTo>
                  <a:pt x="300" y="1744"/>
                </a:lnTo>
                <a:lnTo>
                  <a:pt x="318" y="1758"/>
                </a:lnTo>
                <a:lnTo>
                  <a:pt x="336" y="1768"/>
                </a:lnTo>
                <a:lnTo>
                  <a:pt x="356" y="1778"/>
                </a:lnTo>
                <a:lnTo>
                  <a:pt x="378" y="1786"/>
                </a:lnTo>
                <a:lnTo>
                  <a:pt x="398" y="1792"/>
                </a:lnTo>
                <a:lnTo>
                  <a:pt x="422" y="1794"/>
                </a:lnTo>
                <a:lnTo>
                  <a:pt x="444" y="1796"/>
                </a:lnTo>
                <a:lnTo>
                  <a:pt x="444" y="1796"/>
                </a:lnTo>
                <a:close/>
                <a:moveTo>
                  <a:pt x="852" y="2220"/>
                </a:moveTo>
                <a:lnTo>
                  <a:pt x="852" y="2220"/>
                </a:lnTo>
                <a:lnTo>
                  <a:pt x="842" y="2188"/>
                </a:lnTo>
                <a:lnTo>
                  <a:pt x="830" y="2158"/>
                </a:lnTo>
                <a:lnTo>
                  <a:pt x="816" y="2128"/>
                </a:lnTo>
                <a:lnTo>
                  <a:pt x="800" y="2100"/>
                </a:lnTo>
                <a:lnTo>
                  <a:pt x="800" y="2100"/>
                </a:lnTo>
                <a:lnTo>
                  <a:pt x="784" y="2074"/>
                </a:lnTo>
                <a:lnTo>
                  <a:pt x="768" y="2048"/>
                </a:lnTo>
                <a:lnTo>
                  <a:pt x="750" y="2024"/>
                </a:lnTo>
                <a:lnTo>
                  <a:pt x="732" y="2002"/>
                </a:lnTo>
                <a:lnTo>
                  <a:pt x="712" y="1980"/>
                </a:lnTo>
                <a:lnTo>
                  <a:pt x="690" y="1962"/>
                </a:lnTo>
                <a:lnTo>
                  <a:pt x="670" y="1944"/>
                </a:lnTo>
                <a:lnTo>
                  <a:pt x="646" y="1928"/>
                </a:lnTo>
                <a:lnTo>
                  <a:pt x="624" y="1912"/>
                </a:lnTo>
                <a:lnTo>
                  <a:pt x="600" y="1900"/>
                </a:lnTo>
                <a:lnTo>
                  <a:pt x="576" y="1888"/>
                </a:lnTo>
                <a:lnTo>
                  <a:pt x="550" y="1880"/>
                </a:lnTo>
                <a:lnTo>
                  <a:pt x="524" y="1872"/>
                </a:lnTo>
                <a:lnTo>
                  <a:pt x="498" y="1866"/>
                </a:lnTo>
                <a:lnTo>
                  <a:pt x="472" y="1864"/>
                </a:lnTo>
                <a:lnTo>
                  <a:pt x="444" y="1862"/>
                </a:lnTo>
                <a:lnTo>
                  <a:pt x="444" y="1862"/>
                </a:lnTo>
                <a:lnTo>
                  <a:pt x="422" y="1864"/>
                </a:lnTo>
                <a:lnTo>
                  <a:pt x="400" y="1866"/>
                </a:lnTo>
                <a:lnTo>
                  <a:pt x="376" y="1870"/>
                </a:lnTo>
                <a:lnTo>
                  <a:pt x="356" y="1874"/>
                </a:lnTo>
                <a:lnTo>
                  <a:pt x="334" y="1880"/>
                </a:lnTo>
                <a:lnTo>
                  <a:pt x="312" y="1888"/>
                </a:lnTo>
                <a:lnTo>
                  <a:pt x="292" y="1898"/>
                </a:lnTo>
                <a:lnTo>
                  <a:pt x="272" y="1908"/>
                </a:lnTo>
                <a:lnTo>
                  <a:pt x="252" y="1920"/>
                </a:lnTo>
                <a:lnTo>
                  <a:pt x="234" y="1932"/>
                </a:lnTo>
                <a:lnTo>
                  <a:pt x="214" y="1948"/>
                </a:lnTo>
                <a:lnTo>
                  <a:pt x="196" y="1962"/>
                </a:lnTo>
                <a:lnTo>
                  <a:pt x="162" y="1996"/>
                </a:lnTo>
                <a:lnTo>
                  <a:pt x="132" y="2034"/>
                </a:lnTo>
                <a:lnTo>
                  <a:pt x="102" y="2076"/>
                </a:lnTo>
                <a:lnTo>
                  <a:pt x="76" y="2120"/>
                </a:lnTo>
                <a:lnTo>
                  <a:pt x="54" y="2168"/>
                </a:lnTo>
                <a:lnTo>
                  <a:pt x="36" y="2220"/>
                </a:lnTo>
                <a:lnTo>
                  <a:pt x="22" y="2274"/>
                </a:lnTo>
                <a:lnTo>
                  <a:pt x="10" y="2330"/>
                </a:lnTo>
                <a:lnTo>
                  <a:pt x="4" y="2388"/>
                </a:lnTo>
                <a:lnTo>
                  <a:pt x="0" y="2448"/>
                </a:lnTo>
                <a:lnTo>
                  <a:pt x="0" y="2448"/>
                </a:lnTo>
                <a:lnTo>
                  <a:pt x="52" y="2468"/>
                </a:lnTo>
                <a:lnTo>
                  <a:pt x="104" y="2486"/>
                </a:lnTo>
                <a:lnTo>
                  <a:pt x="158" y="2500"/>
                </a:lnTo>
                <a:lnTo>
                  <a:pt x="212" y="2514"/>
                </a:lnTo>
                <a:lnTo>
                  <a:pt x="268" y="2524"/>
                </a:lnTo>
                <a:lnTo>
                  <a:pt x="326" y="2532"/>
                </a:lnTo>
                <a:lnTo>
                  <a:pt x="384" y="2536"/>
                </a:lnTo>
                <a:lnTo>
                  <a:pt x="444" y="2538"/>
                </a:lnTo>
                <a:lnTo>
                  <a:pt x="444" y="2538"/>
                </a:lnTo>
                <a:lnTo>
                  <a:pt x="504" y="2536"/>
                </a:lnTo>
                <a:lnTo>
                  <a:pt x="562" y="2532"/>
                </a:lnTo>
                <a:lnTo>
                  <a:pt x="620" y="2524"/>
                </a:lnTo>
                <a:lnTo>
                  <a:pt x="676" y="2514"/>
                </a:lnTo>
                <a:lnTo>
                  <a:pt x="732" y="2500"/>
                </a:lnTo>
                <a:lnTo>
                  <a:pt x="786" y="2486"/>
                </a:lnTo>
                <a:lnTo>
                  <a:pt x="838" y="2468"/>
                </a:lnTo>
                <a:lnTo>
                  <a:pt x="888" y="2448"/>
                </a:lnTo>
                <a:lnTo>
                  <a:pt x="888" y="2448"/>
                </a:lnTo>
                <a:lnTo>
                  <a:pt x="886" y="2388"/>
                </a:lnTo>
                <a:lnTo>
                  <a:pt x="878" y="2330"/>
                </a:lnTo>
                <a:lnTo>
                  <a:pt x="868" y="2274"/>
                </a:lnTo>
                <a:lnTo>
                  <a:pt x="852" y="2220"/>
                </a:lnTo>
                <a:lnTo>
                  <a:pt x="852" y="2220"/>
                </a:lnTo>
                <a:close/>
                <a:moveTo>
                  <a:pt x="3500" y="3858"/>
                </a:moveTo>
                <a:lnTo>
                  <a:pt x="3500" y="3858"/>
                </a:lnTo>
                <a:lnTo>
                  <a:pt x="3522" y="3856"/>
                </a:lnTo>
                <a:lnTo>
                  <a:pt x="3544" y="3854"/>
                </a:lnTo>
                <a:lnTo>
                  <a:pt x="3566" y="3848"/>
                </a:lnTo>
                <a:lnTo>
                  <a:pt x="3588" y="3840"/>
                </a:lnTo>
                <a:lnTo>
                  <a:pt x="3606" y="3830"/>
                </a:lnTo>
                <a:lnTo>
                  <a:pt x="3626" y="3820"/>
                </a:lnTo>
                <a:lnTo>
                  <a:pt x="3642" y="3806"/>
                </a:lnTo>
                <a:lnTo>
                  <a:pt x="3658" y="3792"/>
                </a:lnTo>
                <a:lnTo>
                  <a:pt x="3674" y="3776"/>
                </a:lnTo>
                <a:lnTo>
                  <a:pt x="3686" y="3758"/>
                </a:lnTo>
                <a:lnTo>
                  <a:pt x="3698" y="3740"/>
                </a:lnTo>
                <a:lnTo>
                  <a:pt x="3708" y="3720"/>
                </a:lnTo>
                <a:lnTo>
                  <a:pt x="3714" y="3700"/>
                </a:lnTo>
                <a:lnTo>
                  <a:pt x="3720" y="3678"/>
                </a:lnTo>
                <a:lnTo>
                  <a:pt x="3724" y="3654"/>
                </a:lnTo>
                <a:lnTo>
                  <a:pt x="3726" y="3632"/>
                </a:lnTo>
                <a:lnTo>
                  <a:pt x="3726" y="3632"/>
                </a:lnTo>
                <a:lnTo>
                  <a:pt x="3724" y="3608"/>
                </a:lnTo>
                <a:lnTo>
                  <a:pt x="3720" y="3586"/>
                </a:lnTo>
                <a:lnTo>
                  <a:pt x="3714" y="3564"/>
                </a:lnTo>
                <a:lnTo>
                  <a:pt x="3708" y="3544"/>
                </a:lnTo>
                <a:lnTo>
                  <a:pt x="3698" y="3524"/>
                </a:lnTo>
                <a:lnTo>
                  <a:pt x="3686" y="3506"/>
                </a:lnTo>
                <a:lnTo>
                  <a:pt x="3674" y="3488"/>
                </a:lnTo>
                <a:lnTo>
                  <a:pt x="3658" y="3472"/>
                </a:lnTo>
                <a:lnTo>
                  <a:pt x="3642" y="3458"/>
                </a:lnTo>
                <a:lnTo>
                  <a:pt x="3626" y="3444"/>
                </a:lnTo>
                <a:lnTo>
                  <a:pt x="3606" y="3434"/>
                </a:lnTo>
                <a:lnTo>
                  <a:pt x="3588" y="3424"/>
                </a:lnTo>
                <a:lnTo>
                  <a:pt x="3566" y="3416"/>
                </a:lnTo>
                <a:lnTo>
                  <a:pt x="3544" y="3410"/>
                </a:lnTo>
                <a:lnTo>
                  <a:pt x="3522" y="3408"/>
                </a:lnTo>
                <a:lnTo>
                  <a:pt x="3500" y="3406"/>
                </a:lnTo>
                <a:lnTo>
                  <a:pt x="3500" y="3406"/>
                </a:lnTo>
                <a:lnTo>
                  <a:pt x="3476" y="3408"/>
                </a:lnTo>
                <a:lnTo>
                  <a:pt x="3454" y="3410"/>
                </a:lnTo>
                <a:lnTo>
                  <a:pt x="3432" y="3416"/>
                </a:lnTo>
                <a:lnTo>
                  <a:pt x="3412" y="3424"/>
                </a:lnTo>
                <a:lnTo>
                  <a:pt x="3392" y="3434"/>
                </a:lnTo>
                <a:lnTo>
                  <a:pt x="3372" y="3444"/>
                </a:lnTo>
                <a:lnTo>
                  <a:pt x="3356" y="3458"/>
                </a:lnTo>
                <a:lnTo>
                  <a:pt x="3340" y="3472"/>
                </a:lnTo>
                <a:lnTo>
                  <a:pt x="3324" y="3488"/>
                </a:lnTo>
                <a:lnTo>
                  <a:pt x="3312" y="3506"/>
                </a:lnTo>
                <a:lnTo>
                  <a:pt x="3300" y="3524"/>
                </a:lnTo>
                <a:lnTo>
                  <a:pt x="3292" y="3544"/>
                </a:lnTo>
                <a:lnTo>
                  <a:pt x="3284" y="3564"/>
                </a:lnTo>
                <a:lnTo>
                  <a:pt x="3278" y="3586"/>
                </a:lnTo>
                <a:lnTo>
                  <a:pt x="3274" y="3608"/>
                </a:lnTo>
                <a:lnTo>
                  <a:pt x="3274" y="3632"/>
                </a:lnTo>
                <a:lnTo>
                  <a:pt x="3274" y="3632"/>
                </a:lnTo>
                <a:lnTo>
                  <a:pt x="3274" y="3654"/>
                </a:lnTo>
                <a:lnTo>
                  <a:pt x="3278" y="3678"/>
                </a:lnTo>
                <a:lnTo>
                  <a:pt x="3284" y="3700"/>
                </a:lnTo>
                <a:lnTo>
                  <a:pt x="3292" y="3720"/>
                </a:lnTo>
                <a:lnTo>
                  <a:pt x="3300" y="3740"/>
                </a:lnTo>
                <a:lnTo>
                  <a:pt x="3312" y="3758"/>
                </a:lnTo>
                <a:lnTo>
                  <a:pt x="3324" y="3776"/>
                </a:lnTo>
                <a:lnTo>
                  <a:pt x="3340" y="3792"/>
                </a:lnTo>
                <a:lnTo>
                  <a:pt x="3356" y="3806"/>
                </a:lnTo>
                <a:lnTo>
                  <a:pt x="3372" y="3820"/>
                </a:lnTo>
                <a:lnTo>
                  <a:pt x="3392" y="3830"/>
                </a:lnTo>
                <a:lnTo>
                  <a:pt x="3412" y="3840"/>
                </a:lnTo>
                <a:lnTo>
                  <a:pt x="3432" y="3848"/>
                </a:lnTo>
                <a:lnTo>
                  <a:pt x="3454" y="3854"/>
                </a:lnTo>
                <a:lnTo>
                  <a:pt x="3476" y="3856"/>
                </a:lnTo>
                <a:lnTo>
                  <a:pt x="3500" y="3858"/>
                </a:lnTo>
                <a:lnTo>
                  <a:pt x="3500" y="3858"/>
                </a:lnTo>
                <a:close/>
                <a:moveTo>
                  <a:pt x="3500" y="3924"/>
                </a:moveTo>
                <a:lnTo>
                  <a:pt x="3500" y="3924"/>
                </a:lnTo>
                <a:lnTo>
                  <a:pt x="3476" y="3924"/>
                </a:lnTo>
                <a:lnTo>
                  <a:pt x="3454" y="3928"/>
                </a:lnTo>
                <a:lnTo>
                  <a:pt x="3432" y="3930"/>
                </a:lnTo>
                <a:lnTo>
                  <a:pt x="3410" y="3936"/>
                </a:lnTo>
                <a:lnTo>
                  <a:pt x="3388" y="3942"/>
                </a:lnTo>
                <a:lnTo>
                  <a:pt x="3368" y="3950"/>
                </a:lnTo>
                <a:lnTo>
                  <a:pt x="3346" y="3960"/>
                </a:lnTo>
                <a:lnTo>
                  <a:pt x="3326" y="3970"/>
                </a:lnTo>
                <a:lnTo>
                  <a:pt x="3308" y="3982"/>
                </a:lnTo>
                <a:lnTo>
                  <a:pt x="3288" y="3994"/>
                </a:lnTo>
                <a:lnTo>
                  <a:pt x="3270" y="4008"/>
                </a:lnTo>
                <a:lnTo>
                  <a:pt x="3252" y="4024"/>
                </a:lnTo>
                <a:lnTo>
                  <a:pt x="3218" y="4058"/>
                </a:lnTo>
                <a:lnTo>
                  <a:pt x="3186" y="4096"/>
                </a:lnTo>
                <a:lnTo>
                  <a:pt x="3158" y="4138"/>
                </a:lnTo>
                <a:lnTo>
                  <a:pt x="3132" y="4182"/>
                </a:lnTo>
                <a:lnTo>
                  <a:pt x="3110" y="4230"/>
                </a:lnTo>
                <a:lnTo>
                  <a:pt x="3090" y="4282"/>
                </a:lnTo>
                <a:lnTo>
                  <a:pt x="3076" y="4336"/>
                </a:lnTo>
                <a:lnTo>
                  <a:pt x="3066" y="4392"/>
                </a:lnTo>
                <a:lnTo>
                  <a:pt x="3058" y="4450"/>
                </a:lnTo>
                <a:lnTo>
                  <a:pt x="3056" y="4510"/>
                </a:lnTo>
                <a:lnTo>
                  <a:pt x="3056" y="4510"/>
                </a:lnTo>
                <a:lnTo>
                  <a:pt x="3106" y="4530"/>
                </a:lnTo>
                <a:lnTo>
                  <a:pt x="3158" y="4548"/>
                </a:lnTo>
                <a:lnTo>
                  <a:pt x="3212" y="4562"/>
                </a:lnTo>
                <a:lnTo>
                  <a:pt x="3268" y="4576"/>
                </a:lnTo>
                <a:lnTo>
                  <a:pt x="3324" y="4586"/>
                </a:lnTo>
                <a:lnTo>
                  <a:pt x="3380" y="4592"/>
                </a:lnTo>
                <a:lnTo>
                  <a:pt x="3440" y="4598"/>
                </a:lnTo>
                <a:lnTo>
                  <a:pt x="3500" y="4598"/>
                </a:lnTo>
                <a:lnTo>
                  <a:pt x="3500" y="4598"/>
                </a:lnTo>
                <a:lnTo>
                  <a:pt x="3558" y="4598"/>
                </a:lnTo>
                <a:lnTo>
                  <a:pt x="3618" y="4592"/>
                </a:lnTo>
                <a:lnTo>
                  <a:pt x="3676" y="4586"/>
                </a:lnTo>
                <a:lnTo>
                  <a:pt x="3732" y="4576"/>
                </a:lnTo>
                <a:lnTo>
                  <a:pt x="3786" y="4562"/>
                </a:lnTo>
                <a:lnTo>
                  <a:pt x="3840" y="4548"/>
                </a:lnTo>
                <a:lnTo>
                  <a:pt x="3892" y="4530"/>
                </a:lnTo>
                <a:lnTo>
                  <a:pt x="3942" y="4510"/>
                </a:lnTo>
                <a:lnTo>
                  <a:pt x="3942" y="4510"/>
                </a:lnTo>
                <a:lnTo>
                  <a:pt x="3940" y="4450"/>
                </a:lnTo>
                <a:lnTo>
                  <a:pt x="3934" y="4392"/>
                </a:lnTo>
                <a:lnTo>
                  <a:pt x="3922" y="4336"/>
                </a:lnTo>
                <a:lnTo>
                  <a:pt x="3908" y="4282"/>
                </a:lnTo>
                <a:lnTo>
                  <a:pt x="3888" y="4230"/>
                </a:lnTo>
                <a:lnTo>
                  <a:pt x="3866" y="4182"/>
                </a:lnTo>
                <a:lnTo>
                  <a:pt x="3842" y="4138"/>
                </a:lnTo>
                <a:lnTo>
                  <a:pt x="3812" y="4096"/>
                </a:lnTo>
                <a:lnTo>
                  <a:pt x="3782" y="4058"/>
                </a:lnTo>
                <a:lnTo>
                  <a:pt x="3746" y="4024"/>
                </a:lnTo>
                <a:lnTo>
                  <a:pt x="3728" y="4008"/>
                </a:lnTo>
                <a:lnTo>
                  <a:pt x="3710" y="3994"/>
                </a:lnTo>
                <a:lnTo>
                  <a:pt x="3692" y="3982"/>
                </a:lnTo>
                <a:lnTo>
                  <a:pt x="3672" y="3970"/>
                </a:lnTo>
                <a:lnTo>
                  <a:pt x="3652" y="3960"/>
                </a:lnTo>
                <a:lnTo>
                  <a:pt x="3630" y="3950"/>
                </a:lnTo>
                <a:lnTo>
                  <a:pt x="3610" y="3942"/>
                </a:lnTo>
                <a:lnTo>
                  <a:pt x="3588" y="3936"/>
                </a:lnTo>
                <a:lnTo>
                  <a:pt x="3566" y="3930"/>
                </a:lnTo>
                <a:lnTo>
                  <a:pt x="3544" y="3928"/>
                </a:lnTo>
                <a:lnTo>
                  <a:pt x="3522" y="3924"/>
                </a:lnTo>
                <a:lnTo>
                  <a:pt x="3500" y="3924"/>
                </a:lnTo>
                <a:lnTo>
                  <a:pt x="3500" y="3924"/>
                </a:lnTo>
                <a:close/>
                <a:moveTo>
                  <a:pt x="1094" y="3858"/>
                </a:moveTo>
                <a:lnTo>
                  <a:pt x="1094" y="3858"/>
                </a:lnTo>
                <a:lnTo>
                  <a:pt x="1116" y="3856"/>
                </a:lnTo>
                <a:lnTo>
                  <a:pt x="1138" y="3854"/>
                </a:lnTo>
                <a:lnTo>
                  <a:pt x="1160" y="3848"/>
                </a:lnTo>
                <a:lnTo>
                  <a:pt x="1182" y="3840"/>
                </a:lnTo>
                <a:lnTo>
                  <a:pt x="1200" y="3830"/>
                </a:lnTo>
                <a:lnTo>
                  <a:pt x="1220" y="3820"/>
                </a:lnTo>
                <a:lnTo>
                  <a:pt x="1236" y="3806"/>
                </a:lnTo>
                <a:lnTo>
                  <a:pt x="1252" y="3792"/>
                </a:lnTo>
                <a:lnTo>
                  <a:pt x="1268" y="3776"/>
                </a:lnTo>
                <a:lnTo>
                  <a:pt x="1280" y="3758"/>
                </a:lnTo>
                <a:lnTo>
                  <a:pt x="1292" y="3740"/>
                </a:lnTo>
                <a:lnTo>
                  <a:pt x="1302" y="3720"/>
                </a:lnTo>
                <a:lnTo>
                  <a:pt x="1308" y="3700"/>
                </a:lnTo>
                <a:lnTo>
                  <a:pt x="1314" y="3678"/>
                </a:lnTo>
                <a:lnTo>
                  <a:pt x="1318" y="3654"/>
                </a:lnTo>
                <a:lnTo>
                  <a:pt x="1318" y="3632"/>
                </a:lnTo>
                <a:lnTo>
                  <a:pt x="1318" y="3632"/>
                </a:lnTo>
                <a:lnTo>
                  <a:pt x="1318" y="3608"/>
                </a:lnTo>
                <a:lnTo>
                  <a:pt x="1314" y="3586"/>
                </a:lnTo>
                <a:lnTo>
                  <a:pt x="1308" y="3564"/>
                </a:lnTo>
                <a:lnTo>
                  <a:pt x="1302" y="3544"/>
                </a:lnTo>
                <a:lnTo>
                  <a:pt x="1292" y="3524"/>
                </a:lnTo>
                <a:lnTo>
                  <a:pt x="1280" y="3506"/>
                </a:lnTo>
                <a:lnTo>
                  <a:pt x="1268" y="3488"/>
                </a:lnTo>
                <a:lnTo>
                  <a:pt x="1252" y="3472"/>
                </a:lnTo>
                <a:lnTo>
                  <a:pt x="1236" y="3458"/>
                </a:lnTo>
                <a:lnTo>
                  <a:pt x="1220" y="3444"/>
                </a:lnTo>
                <a:lnTo>
                  <a:pt x="1200" y="3434"/>
                </a:lnTo>
                <a:lnTo>
                  <a:pt x="1182" y="3424"/>
                </a:lnTo>
                <a:lnTo>
                  <a:pt x="1160" y="3416"/>
                </a:lnTo>
                <a:lnTo>
                  <a:pt x="1138" y="3410"/>
                </a:lnTo>
                <a:lnTo>
                  <a:pt x="1116" y="3408"/>
                </a:lnTo>
                <a:lnTo>
                  <a:pt x="1094" y="3406"/>
                </a:lnTo>
                <a:lnTo>
                  <a:pt x="1094" y="3406"/>
                </a:lnTo>
                <a:lnTo>
                  <a:pt x="1070" y="3408"/>
                </a:lnTo>
                <a:lnTo>
                  <a:pt x="1048" y="3410"/>
                </a:lnTo>
                <a:lnTo>
                  <a:pt x="1026" y="3416"/>
                </a:lnTo>
                <a:lnTo>
                  <a:pt x="1006" y="3424"/>
                </a:lnTo>
                <a:lnTo>
                  <a:pt x="986" y="3434"/>
                </a:lnTo>
                <a:lnTo>
                  <a:pt x="966" y="3444"/>
                </a:lnTo>
                <a:lnTo>
                  <a:pt x="950" y="3458"/>
                </a:lnTo>
                <a:lnTo>
                  <a:pt x="934" y="3472"/>
                </a:lnTo>
                <a:lnTo>
                  <a:pt x="918" y="3488"/>
                </a:lnTo>
                <a:lnTo>
                  <a:pt x="906" y="3506"/>
                </a:lnTo>
                <a:lnTo>
                  <a:pt x="894" y="3524"/>
                </a:lnTo>
                <a:lnTo>
                  <a:pt x="884" y="3544"/>
                </a:lnTo>
                <a:lnTo>
                  <a:pt x="878" y="3564"/>
                </a:lnTo>
                <a:lnTo>
                  <a:pt x="872" y="3586"/>
                </a:lnTo>
                <a:lnTo>
                  <a:pt x="868" y="3608"/>
                </a:lnTo>
                <a:lnTo>
                  <a:pt x="868" y="3632"/>
                </a:lnTo>
                <a:lnTo>
                  <a:pt x="868" y="3632"/>
                </a:lnTo>
                <a:lnTo>
                  <a:pt x="868" y="3654"/>
                </a:lnTo>
                <a:lnTo>
                  <a:pt x="872" y="3678"/>
                </a:lnTo>
                <a:lnTo>
                  <a:pt x="878" y="3700"/>
                </a:lnTo>
                <a:lnTo>
                  <a:pt x="884" y="3720"/>
                </a:lnTo>
                <a:lnTo>
                  <a:pt x="894" y="3740"/>
                </a:lnTo>
                <a:lnTo>
                  <a:pt x="906" y="3758"/>
                </a:lnTo>
                <a:lnTo>
                  <a:pt x="918" y="3776"/>
                </a:lnTo>
                <a:lnTo>
                  <a:pt x="934" y="3792"/>
                </a:lnTo>
                <a:lnTo>
                  <a:pt x="950" y="3806"/>
                </a:lnTo>
                <a:lnTo>
                  <a:pt x="966" y="3820"/>
                </a:lnTo>
                <a:lnTo>
                  <a:pt x="986" y="3830"/>
                </a:lnTo>
                <a:lnTo>
                  <a:pt x="1006" y="3840"/>
                </a:lnTo>
                <a:lnTo>
                  <a:pt x="1026" y="3848"/>
                </a:lnTo>
                <a:lnTo>
                  <a:pt x="1048" y="3854"/>
                </a:lnTo>
                <a:lnTo>
                  <a:pt x="1070" y="3856"/>
                </a:lnTo>
                <a:lnTo>
                  <a:pt x="1094" y="3858"/>
                </a:lnTo>
                <a:lnTo>
                  <a:pt x="1094" y="3858"/>
                </a:lnTo>
                <a:close/>
                <a:moveTo>
                  <a:pt x="1094" y="3924"/>
                </a:moveTo>
                <a:lnTo>
                  <a:pt x="1094" y="3924"/>
                </a:lnTo>
                <a:lnTo>
                  <a:pt x="1070" y="3924"/>
                </a:lnTo>
                <a:lnTo>
                  <a:pt x="1048" y="3928"/>
                </a:lnTo>
                <a:lnTo>
                  <a:pt x="1026" y="3930"/>
                </a:lnTo>
                <a:lnTo>
                  <a:pt x="1004" y="3936"/>
                </a:lnTo>
                <a:lnTo>
                  <a:pt x="982" y="3942"/>
                </a:lnTo>
                <a:lnTo>
                  <a:pt x="962" y="3950"/>
                </a:lnTo>
                <a:lnTo>
                  <a:pt x="940" y="3960"/>
                </a:lnTo>
                <a:lnTo>
                  <a:pt x="920" y="3970"/>
                </a:lnTo>
                <a:lnTo>
                  <a:pt x="902" y="3982"/>
                </a:lnTo>
                <a:lnTo>
                  <a:pt x="882" y="3994"/>
                </a:lnTo>
                <a:lnTo>
                  <a:pt x="864" y="4008"/>
                </a:lnTo>
                <a:lnTo>
                  <a:pt x="846" y="4024"/>
                </a:lnTo>
                <a:lnTo>
                  <a:pt x="812" y="4058"/>
                </a:lnTo>
                <a:lnTo>
                  <a:pt x="780" y="4096"/>
                </a:lnTo>
                <a:lnTo>
                  <a:pt x="752" y="4138"/>
                </a:lnTo>
                <a:lnTo>
                  <a:pt x="726" y="4182"/>
                </a:lnTo>
                <a:lnTo>
                  <a:pt x="704" y="4230"/>
                </a:lnTo>
                <a:lnTo>
                  <a:pt x="684" y="4282"/>
                </a:lnTo>
                <a:lnTo>
                  <a:pt x="670" y="4336"/>
                </a:lnTo>
                <a:lnTo>
                  <a:pt x="658" y="4392"/>
                </a:lnTo>
                <a:lnTo>
                  <a:pt x="652" y="4450"/>
                </a:lnTo>
                <a:lnTo>
                  <a:pt x="650" y="4510"/>
                </a:lnTo>
                <a:lnTo>
                  <a:pt x="650" y="4510"/>
                </a:lnTo>
                <a:lnTo>
                  <a:pt x="700" y="4530"/>
                </a:lnTo>
                <a:lnTo>
                  <a:pt x="752" y="4548"/>
                </a:lnTo>
                <a:lnTo>
                  <a:pt x="806" y="4562"/>
                </a:lnTo>
                <a:lnTo>
                  <a:pt x="860" y="4576"/>
                </a:lnTo>
                <a:lnTo>
                  <a:pt x="918" y="4586"/>
                </a:lnTo>
                <a:lnTo>
                  <a:pt x="974" y="4592"/>
                </a:lnTo>
                <a:lnTo>
                  <a:pt x="1034" y="4598"/>
                </a:lnTo>
                <a:lnTo>
                  <a:pt x="1094" y="4598"/>
                </a:lnTo>
                <a:lnTo>
                  <a:pt x="1094" y="4598"/>
                </a:lnTo>
                <a:lnTo>
                  <a:pt x="1152" y="4598"/>
                </a:lnTo>
                <a:lnTo>
                  <a:pt x="1212" y="4592"/>
                </a:lnTo>
                <a:lnTo>
                  <a:pt x="1268" y="4586"/>
                </a:lnTo>
                <a:lnTo>
                  <a:pt x="1326" y="4576"/>
                </a:lnTo>
                <a:lnTo>
                  <a:pt x="1380" y="4562"/>
                </a:lnTo>
                <a:lnTo>
                  <a:pt x="1434" y="4548"/>
                </a:lnTo>
                <a:lnTo>
                  <a:pt x="1486" y="4530"/>
                </a:lnTo>
                <a:lnTo>
                  <a:pt x="1536" y="4510"/>
                </a:lnTo>
                <a:lnTo>
                  <a:pt x="1536" y="4510"/>
                </a:lnTo>
                <a:lnTo>
                  <a:pt x="1534" y="4450"/>
                </a:lnTo>
                <a:lnTo>
                  <a:pt x="1528" y="4392"/>
                </a:lnTo>
                <a:lnTo>
                  <a:pt x="1516" y="4336"/>
                </a:lnTo>
                <a:lnTo>
                  <a:pt x="1502" y="4282"/>
                </a:lnTo>
                <a:lnTo>
                  <a:pt x="1482" y="4230"/>
                </a:lnTo>
                <a:lnTo>
                  <a:pt x="1460" y="4182"/>
                </a:lnTo>
                <a:lnTo>
                  <a:pt x="1434" y="4138"/>
                </a:lnTo>
                <a:lnTo>
                  <a:pt x="1406" y="4096"/>
                </a:lnTo>
                <a:lnTo>
                  <a:pt x="1374" y="4058"/>
                </a:lnTo>
                <a:lnTo>
                  <a:pt x="1340" y="4024"/>
                </a:lnTo>
                <a:lnTo>
                  <a:pt x="1322" y="4008"/>
                </a:lnTo>
                <a:lnTo>
                  <a:pt x="1304" y="3994"/>
                </a:lnTo>
                <a:lnTo>
                  <a:pt x="1286" y="3982"/>
                </a:lnTo>
                <a:lnTo>
                  <a:pt x="1266" y="3970"/>
                </a:lnTo>
                <a:lnTo>
                  <a:pt x="1246" y="3960"/>
                </a:lnTo>
                <a:lnTo>
                  <a:pt x="1224" y="3950"/>
                </a:lnTo>
                <a:lnTo>
                  <a:pt x="1204" y="3942"/>
                </a:lnTo>
                <a:lnTo>
                  <a:pt x="1182" y="3936"/>
                </a:lnTo>
                <a:lnTo>
                  <a:pt x="1160" y="3930"/>
                </a:lnTo>
                <a:lnTo>
                  <a:pt x="1138" y="3928"/>
                </a:lnTo>
                <a:lnTo>
                  <a:pt x="1116" y="3924"/>
                </a:lnTo>
                <a:lnTo>
                  <a:pt x="1094" y="3924"/>
                </a:lnTo>
                <a:lnTo>
                  <a:pt x="1094" y="3924"/>
                </a:lnTo>
                <a:close/>
                <a:moveTo>
                  <a:pt x="2918" y="3290"/>
                </a:moveTo>
                <a:lnTo>
                  <a:pt x="2918" y="3290"/>
                </a:lnTo>
                <a:lnTo>
                  <a:pt x="2924" y="3282"/>
                </a:lnTo>
                <a:lnTo>
                  <a:pt x="2924" y="3282"/>
                </a:lnTo>
                <a:lnTo>
                  <a:pt x="2932" y="3274"/>
                </a:lnTo>
                <a:lnTo>
                  <a:pt x="2932" y="3274"/>
                </a:lnTo>
                <a:lnTo>
                  <a:pt x="2934" y="3274"/>
                </a:lnTo>
                <a:lnTo>
                  <a:pt x="2936" y="3270"/>
                </a:lnTo>
                <a:lnTo>
                  <a:pt x="2936" y="3270"/>
                </a:lnTo>
                <a:lnTo>
                  <a:pt x="2936" y="3270"/>
                </a:lnTo>
                <a:lnTo>
                  <a:pt x="2942" y="3266"/>
                </a:lnTo>
                <a:lnTo>
                  <a:pt x="2942" y="3266"/>
                </a:lnTo>
                <a:lnTo>
                  <a:pt x="2972" y="3234"/>
                </a:lnTo>
                <a:lnTo>
                  <a:pt x="3002" y="3200"/>
                </a:lnTo>
                <a:lnTo>
                  <a:pt x="3030" y="3164"/>
                </a:lnTo>
                <a:lnTo>
                  <a:pt x="3054" y="3128"/>
                </a:lnTo>
                <a:lnTo>
                  <a:pt x="3054" y="3128"/>
                </a:lnTo>
                <a:lnTo>
                  <a:pt x="3078" y="3090"/>
                </a:lnTo>
                <a:lnTo>
                  <a:pt x="3102" y="3050"/>
                </a:lnTo>
                <a:lnTo>
                  <a:pt x="3122" y="3010"/>
                </a:lnTo>
                <a:lnTo>
                  <a:pt x="3140" y="2970"/>
                </a:lnTo>
                <a:lnTo>
                  <a:pt x="3140" y="2970"/>
                </a:lnTo>
                <a:lnTo>
                  <a:pt x="3156" y="2928"/>
                </a:lnTo>
                <a:lnTo>
                  <a:pt x="3170" y="2886"/>
                </a:lnTo>
                <a:lnTo>
                  <a:pt x="3182" y="2842"/>
                </a:lnTo>
                <a:lnTo>
                  <a:pt x="3192" y="2798"/>
                </a:lnTo>
                <a:lnTo>
                  <a:pt x="3192" y="2798"/>
                </a:lnTo>
                <a:lnTo>
                  <a:pt x="3198" y="2754"/>
                </a:lnTo>
                <a:lnTo>
                  <a:pt x="3204" y="2710"/>
                </a:lnTo>
                <a:lnTo>
                  <a:pt x="3208" y="2666"/>
                </a:lnTo>
                <a:lnTo>
                  <a:pt x="3208" y="2620"/>
                </a:lnTo>
                <a:lnTo>
                  <a:pt x="3208" y="2620"/>
                </a:lnTo>
                <a:lnTo>
                  <a:pt x="3208" y="2576"/>
                </a:lnTo>
                <a:lnTo>
                  <a:pt x="3204" y="2532"/>
                </a:lnTo>
                <a:lnTo>
                  <a:pt x="3198" y="2486"/>
                </a:lnTo>
                <a:lnTo>
                  <a:pt x="3192" y="2442"/>
                </a:lnTo>
                <a:lnTo>
                  <a:pt x="3192" y="2442"/>
                </a:lnTo>
                <a:lnTo>
                  <a:pt x="3182" y="2402"/>
                </a:lnTo>
                <a:lnTo>
                  <a:pt x="3182" y="2402"/>
                </a:lnTo>
                <a:lnTo>
                  <a:pt x="3168" y="2354"/>
                </a:lnTo>
                <a:lnTo>
                  <a:pt x="3154" y="2308"/>
                </a:lnTo>
                <a:lnTo>
                  <a:pt x="3154" y="2308"/>
                </a:lnTo>
                <a:lnTo>
                  <a:pt x="3140" y="2272"/>
                </a:lnTo>
                <a:lnTo>
                  <a:pt x="3140" y="2272"/>
                </a:lnTo>
                <a:lnTo>
                  <a:pt x="3122" y="2230"/>
                </a:lnTo>
                <a:lnTo>
                  <a:pt x="3102" y="2190"/>
                </a:lnTo>
                <a:lnTo>
                  <a:pt x="3078" y="2152"/>
                </a:lnTo>
                <a:lnTo>
                  <a:pt x="3054" y="2114"/>
                </a:lnTo>
                <a:lnTo>
                  <a:pt x="3054" y="2114"/>
                </a:lnTo>
                <a:lnTo>
                  <a:pt x="3030" y="2078"/>
                </a:lnTo>
                <a:lnTo>
                  <a:pt x="3002" y="2042"/>
                </a:lnTo>
                <a:lnTo>
                  <a:pt x="2972" y="2008"/>
                </a:lnTo>
                <a:lnTo>
                  <a:pt x="2942" y="1976"/>
                </a:lnTo>
                <a:lnTo>
                  <a:pt x="2942" y="1976"/>
                </a:lnTo>
                <a:lnTo>
                  <a:pt x="2934" y="1968"/>
                </a:lnTo>
                <a:lnTo>
                  <a:pt x="2934" y="1968"/>
                </a:lnTo>
                <a:lnTo>
                  <a:pt x="2932" y="1968"/>
                </a:lnTo>
                <a:lnTo>
                  <a:pt x="2932" y="1966"/>
                </a:lnTo>
                <a:lnTo>
                  <a:pt x="2932" y="1966"/>
                </a:lnTo>
                <a:lnTo>
                  <a:pt x="2932" y="1966"/>
                </a:lnTo>
                <a:lnTo>
                  <a:pt x="2932" y="1966"/>
                </a:lnTo>
                <a:lnTo>
                  <a:pt x="2924" y="1958"/>
                </a:lnTo>
                <a:lnTo>
                  <a:pt x="2924" y="1958"/>
                </a:lnTo>
                <a:lnTo>
                  <a:pt x="2916" y="1952"/>
                </a:lnTo>
                <a:lnTo>
                  <a:pt x="2916" y="1952"/>
                </a:lnTo>
                <a:lnTo>
                  <a:pt x="2908" y="1944"/>
                </a:lnTo>
                <a:lnTo>
                  <a:pt x="2908" y="1944"/>
                </a:lnTo>
                <a:lnTo>
                  <a:pt x="2880" y="1918"/>
                </a:lnTo>
                <a:lnTo>
                  <a:pt x="2848" y="1894"/>
                </a:lnTo>
                <a:lnTo>
                  <a:pt x="2816" y="1872"/>
                </a:lnTo>
                <a:lnTo>
                  <a:pt x="2784" y="1850"/>
                </a:lnTo>
                <a:lnTo>
                  <a:pt x="2750" y="1830"/>
                </a:lnTo>
                <a:lnTo>
                  <a:pt x="2716" y="1810"/>
                </a:lnTo>
                <a:lnTo>
                  <a:pt x="2682" y="1794"/>
                </a:lnTo>
                <a:lnTo>
                  <a:pt x="2646" y="1778"/>
                </a:lnTo>
                <a:lnTo>
                  <a:pt x="2646" y="1778"/>
                </a:lnTo>
                <a:lnTo>
                  <a:pt x="2608" y="1764"/>
                </a:lnTo>
                <a:lnTo>
                  <a:pt x="2572" y="1750"/>
                </a:lnTo>
                <a:lnTo>
                  <a:pt x="2572" y="1750"/>
                </a:lnTo>
                <a:lnTo>
                  <a:pt x="2548" y="1744"/>
                </a:lnTo>
                <a:lnTo>
                  <a:pt x="2548" y="1744"/>
                </a:lnTo>
                <a:lnTo>
                  <a:pt x="2524" y="1736"/>
                </a:lnTo>
                <a:lnTo>
                  <a:pt x="2524" y="1736"/>
                </a:lnTo>
                <a:lnTo>
                  <a:pt x="2498" y="1730"/>
                </a:lnTo>
                <a:lnTo>
                  <a:pt x="2498" y="1730"/>
                </a:lnTo>
                <a:lnTo>
                  <a:pt x="2470" y="1724"/>
                </a:lnTo>
                <a:lnTo>
                  <a:pt x="2470" y="1724"/>
                </a:lnTo>
                <a:lnTo>
                  <a:pt x="2438" y="1720"/>
                </a:lnTo>
                <a:lnTo>
                  <a:pt x="2438" y="1720"/>
                </a:lnTo>
                <a:lnTo>
                  <a:pt x="2400" y="1714"/>
                </a:lnTo>
                <a:lnTo>
                  <a:pt x="2400" y="1714"/>
                </a:lnTo>
                <a:lnTo>
                  <a:pt x="2346" y="1710"/>
                </a:lnTo>
                <a:lnTo>
                  <a:pt x="2346" y="1710"/>
                </a:lnTo>
                <a:lnTo>
                  <a:pt x="2342" y="1710"/>
                </a:lnTo>
                <a:lnTo>
                  <a:pt x="2342" y="1710"/>
                </a:lnTo>
                <a:lnTo>
                  <a:pt x="2296" y="1708"/>
                </a:lnTo>
                <a:lnTo>
                  <a:pt x="2296" y="1708"/>
                </a:lnTo>
                <a:lnTo>
                  <a:pt x="2296" y="1708"/>
                </a:lnTo>
                <a:lnTo>
                  <a:pt x="2250" y="1710"/>
                </a:lnTo>
                <a:lnTo>
                  <a:pt x="2250" y="1710"/>
                </a:lnTo>
                <a:lnTo>
                  <a:pt x="2246" y="1710"/>
                </a:lnTo>
                <a:lnTo>
                  <a:pt x="2246" y="1710"/>
                </a:lnTo>
                <a:lnTo>
                  <a:pt x="2192" y="1714"/>
                </a:lnTo>
                <a:lnTo>
                  <a:pt x="2192" y="1714"/>
                </a:lnTo>
                <a:lnTo>
                  <a:pt x="2154" y="1720"/>
                </a:lnTo>
                <a:lnTo>
                  <a:pt x="2154" y="1720"/>
                </a:lnTo>
                <a:lnTo>
                  <a:pt x="2122" y="1724"/>
                </a:lnTo>
                <a:lnTo>
                  <a:pt x="2122" y="1724"/>
                </a:lnTo>
                <a:lnTo>
                  <a:pt x="2094" y="1730"/>
                </a:lnTo>
                <a:lnTo>
                  <a:pt x="2094" y="1730"/>
                </a:lnTo>
                <a:lnTo>
                  <a:pt x="2068" y="1736"/>
                </a:lnTo>
                <a:lnTo>
                  <a:pt x="2068" y="1736"/>
                </a:lnTo>
                <a:lnTo>
                  <a:pt x="2044" y="1744"/>
                </a:lnTo>
                <a:lnTo>
                  <a:pt x="2044" y="1744"/>
                </a:lnTo>
                <a:lnTo>
                  <a:pt x="2020" y="1750"/>
                </a:lnTo>
                <a:lnTo>
                  <a:pt x="2020" y="1750"/>
                </a:lnTo>
                <a:lnTo>
                  <a:pt x="1984" y="1764"/>
                </a:lnTo>
                <a:lnTo>
                  <a:pt x="1946" y="1778"/>
                </a:lnTo>
                <a:lnTo>
                  <a:pt x="1946" y="1778"/>
                </a:lnTo>
                <a:lnTo>
                  <a:pt x="1912" y="1794"/>
                </a:lnTo>
                <a:lnTo>
                  <a:pt x="1876" y="1810"/>
                </a:lnTo>
                <a:lnTo>
                  <a:pt x="1842" y="1830"/>
                </a:lnTo>
                <a:lnTo>
                  <a:pt x="1808" y="1850"/>
                </a:lnTo>
                <a:lnTo>
                  <a:pt x="1776" y="1872"/>
                </a:lnTo>
                <a:lnTo>
                  <a:pt x="1744" y="1894"/>
                </a:lnTo>
                <a:lnTo>
                  <a:pt x="1714" y="1918"/>
                </a:lnTo>
                <a:lnTo>
                  <a:pt x="1684" y="1944"/>
                </a:lnTo>
                <a:lnTo>
                  <a:pt x="1684" y="1944"/>
                </a:lnTo>
                <a:lnTo>
                  <a:pt x="1676" y="1952"/>
                </a:lnTo>
                <a:lnTo>
                  <a:pt x="1676" y="1952"/>
                </a:lnTo>
                <a:lnTo>
                  <a:pt x="1668" y="1958"/>
                </a:lnTo>
                <a:lnTo>
                  <a:pt x="1668" y="1958"/>
                </a:lnTo>
                <a:lnTo>
                  <a:pt x="1664" y="1964"/>
                </a:lnTo>
                <a:lnTo>
                  <a:pt x="1664" y="1964"/>
                </a:lnTo>
                <a:lnTo>
                  <a:pt x="1664" y="1964"/>
                </a:lnTo>
                <a:lnTo>
                  <a:pt x="1662" y="1964"/>
                </a:lnTo>
                <a:lnTo>
                  <a:pt x="1658" y="1968"/>
                </a:lnTo>
                <a:lnTo>
                  <a:pt x="1658" y="1968"/>
                </a:lnTo>
                <a:lnTo>
                  <a:pt x="1658" y="1968"/>
                </a:lnTo>
                <a:lnTo>
                  <a:pt x="1650" y="1976"/>
                </a:lnTo>
                <a:lnTo>
                  <a:pt x="1650" y="1976"/>
                </a:lnTo>
                <a:lnTo>
                  <a:pt x="1620" y="2008"/>
                </a:lnTo>
                <a:lnTo>
                  <a:pt x="1590" y="2042"/>
                </a:lnTo>
                <a:lnTo>
                  <a:pt x="1564" y="2078"/>
                </a:lnTo>
                <a:lnTo>
                  <a:pt x="1538" y="2114"/>
                </a:lnTo>
                <a:lnTo>
                  <a:pt x="1538" y="2114"/>
                </a:lnTo>
                <a:lnTo>
                  <a:pt x="1514" y="2152"/>
                </a:lnTo>
                <a:lnTo>
                  <a:pt x="1492" y="2190"/>
                </a:lnTo>
                <a:lnTo>
                  <a:pt x="1472" y="2230"/>
                </a:lnTo>
                <a:lnTo>
                  <a:pt x="1454" y="2272"/>
                </a:lnTo>
                <a:lnTo>
                  <a:pt x="1454" y="2272"/>
                </a:lnTo>
                <a:lnTo>
                  <a:pt x="1440" y="2308"/>
                </a:lnTo>
                <a:lnTo>
                  <a:pt x="1440" y="2308"/>
                </a:lnTo>
                <a:lnTo>
                  <a:pt x="1424" y="2354"/>
                </a:lnTo>
                <a:lnTo>
                  <a:pt x="1410" y="2402"/>
                </a:lnTo>
                <a:lnTo>
                  <a:pt x="1410" y="2402"/>
                </a:lnTo>
                <a:lnTo>
                  <a:pt x="1402" y="2442"/>
                </a:lnTo>
                <a:lnTo>
                  <a:pt x="1402" y="2442"/>
                </a:lnTo>
                <a:lnTo>
                  <a:pt x="1394" y="2486"/>
                </a:lnTo>
                <a:lnTo>
                  <a:pt x="1388" y="2532"/>
                </a:lnTo>
                <a:lnTo>
                  <a:pt x="1384" y="2576"/>
                </a:lnTo>
                <a:lnTo>
                  <a:pt x="1384" y="2620"/>
                </a:lnTo>
                <a:lnTo>
                  <a:pt x="1384" y="2620"/>
                </a:lnTo>
                <a:lnTo>
                  <a:pt x="1384" y="2666"/>
                </a:lnTo>
                <a:lnTo>
                  <a:pt x="1388" y="2710"/>
                </a:lnTo>
                <a:lnTo>
                  <a:pt x="1394" y="2754"/>
                </a:lnTo>
                <a:lnTo>
                  <a:pt x="1402" y="2798"/>
                </a:lnTo>
                <a:lnTo>
                  <a:pt x="1402" y="2798"/>
                </a:lnTo>
                <a:lnTo>
                  <a:pt x="1410" y="2842"/>
                </a:lnTo>
                <a:lnTo>
                  <a:pt x="1422" y="2886"/>
                </a:lnTo>
                <a:lnTo>
                  <a:pt x="1436" y="2928"/>
                </a:lnTo>
                <a:lnTo>
                  <a:pt x="1454" y="2970"/>
                </a:lnTo>
                <a:lnTo>
                  <a:pt x="1454" y="2970"/>
                </a:lnTo>
                <a:lnTo>
                  <a:pt x="1472" y="3010"/>
                </a:lnTo>
                <a:lnTo>
                  <a:pt x="1492" y="3050"/>
                </a:lnTo>
                <a:lnTo>
                  <a:pt x="1514" y="3090"/>
                </a:lnTo>
                <a:lnTo>
                  <a:pt x="1538" y="3128"/>
                </a:lnTo>
                <a:lnTo>
                  <a:pt x="1538" y="3128"/>
                </a:lnTo>
                <a:lnTo>
                  <a:pt x="1564" y="3164"/>
                </a:lnTo>
                <a:lnTo>
                  <a:pt x="1590" y="3200"/>
                </a:lnTo>
                <a:lnTo>
                  <a:pt x="1620" y="3234"/>
                </a:lnTo>
                <a:lnTo>
                  <a:pt x="1650" y="3266"/>
                </a:lnTo>
                <a:lnTo>
                  <a:pt x="1650" y="3266"/>
                </a:lnTo>
                <a:lnTo>
                  <a:pt x="1662" y="3278"/>
                </a:lnTo>
                <a:lnTo>
                  <a:pt x="1662" y="3278"/>
                </a:lnTo>
                <a:lnTo>
                  <a:pt x="1668" y="3282"/>
                </a:lnTo>
                <a:lnTo>
                  <a:pt x="1668" y="3282"/>
                </a:lnTo>
                <a:lnTo>
                  <a:pt x="1676" y="3290"/>
                </a:lnTo>
                <a:lnTo>
                  <a:pt x="1676" y="3290"/>
                </a:lnTo>
                <a:lnTo>
                  <a:pt x="1684" y="3298"/>
                </a:lnTo>
                <a:lnTo>
                  <a:pt x="1684" y="3298"/>
                </a:lnTo>
                <a:lnTo>
                  <a:pt x="1728" y="3336"/>
                </a:lnTo>
                <a:lnTo>
                  <a:pt x="1728" y="3336"/>
                </a:lnTo>
                <a:lnTo>
                  <a:pt x="1768" y="3364"/>
                </a:lnTo>
                <a:lnTo>
                  <a:pt x="1808" y="3392"/>
                </a:lnTo>
                <a:lnTo>
                  <a:pt x="1808" y="3392"/>
                </a:lnTo>
                <a:lnTo>
                  <a:pt x="1842" y="3412"/>
                </a:lnTo>
                <a:lnTo>
                  <a:pt x="1876" y="3430"/>
                </a:lnTo>
                <a:lnTo>
                  <a:pt x="1912" y="3448"/>
                </a:lnTo>
                <a:lnTo>
                  <a:pt x="1946" y="3464"/>
                </a:lnTo>
                <a:lnTo>
                  <a:pt x="1946" y="3464"/>
                </a:lnTo>
                <a:lnTo>
                  <a:pt x="1984" y="3478"/>
                </a:lnTo>
                <a:lnTo>
                  <a:pt x="2020" y="3490"/>
                </a:lnTo>
                <a:lnTo>
                  <a:pt x="2020" y="3490"/>
                </a:lnTo>
                <a:lnTo>
                  <a:pt x="2044" y="3498"/>
                </a:lnTo>
                <a:lnTo>
                  <a:pt x="2044" y="3498"/>
                </a:lnTo>
                <a:lnTo>
                  <a:pt x="2068" y="3504"/>
                </a:lnTo>
                <a:lnTo>
                  <a:pt x="2068" y="3504"/>
                </a:lnTo>
                <a:lnTo>
                  <a:pt x="2094" y="3510"/>
                </a:lnTo>
                <a:lnTo>
                  <a:pt x="2094" y="3510"/>
                </a:lnTo>
                <a:lnTo>
                  <a:pt x="2122" y="3516"/>
                </a:lnTo>
                <a:lnTo>
                  <a:pt x="2122" y="3516"/>
                </a:lnTo>
                <a:lnTo>
                  <a:pt x="2154" y="3522"/>
                </a:lnTo>
                <a:lnTo>
                  <a:pt x="2154" y="3522"/>
                </a:lnTo>
                <a:lnTo>
                  <a:pt x="2192" y="3528"/>
                </a:lnTo>
                <a:lnTo>
                  <a:pt x="2192" y="3528"/>
                </a:lnTo>
                <a:lnTo>
                  <a:pt x="2250" y="3532"/>
                </a:lnTo>
                <a:lnTo>
                  <a:pt x="2250" y="3532"/>
                </a:lnTo>
                <a:lnTo>
                  <a:pt x="2296" y="3534"/>
                </a:lnTo>
                <a:lnTo>
                  <a:pt x="2296" y="3534"/>
                </a:lnTo>
                <a:lnTo>
                  <a:pt x="2296" y="3534"/>
                </a:lnTo>
                <a:lnTo>
                  <a:pt x="2342" y="3532"/>
                </a:lnTo>
                <a:lnTo>
                  <a:pt x="2342" y="3532"/>
                </a:lnTo>
                <a:lnTo>
                  <a:pt x="2400" y="3528"/>
                </a:lnTo>
                <a:lnTo>
                  <a:pt x="2400" y="3528"/>
                </a:lnTo>
                <a:lnTo>
                  <a:pt x="2438" y="3522"/>
                </a:lnTo>
                <a:lnTo>
                  <a:pt x="2438" y="3522"/>
                </a:lnTo>
                <a:lnTo>
                  <a:pt x="2470" y="3516"/>
                </a:lnTo>
                <a:lnTo>
                  <a:pt x="2470" y="3516"/>
                </a:lnTo>
                <a:lnTo>
                  <a:pt x="2498" y="3510"/>
                </a:lnTo>
                <a:lnTo>
                  <a:pt x="2498" y="3510"/>
                </a:lnTo>
                <a:lnTo>
                  <a:pt x="2524" y="3504"/>
                </a:lnTo>
                <a:lnTo>
                  <a:pt x="2524" y="3504"/>
                </a:lnTo>
                <a:lnTo>
                  <a:pt x="2548" y="3498"/>
                </a:lnTo>
                <a:lnTo>
                  <a:pt x="2548" y="3498"/>
                </a:lnTo>
                <a:lnTo>
                  <a:pt x="2572" y="3490"/>
                </a:lnTo>
                <a:lnTo>
                  <a:pt x="2572" y="3490"/>
                </a:lnTo>
                <a:lnTo>
                  <a:pt x="2608" y="3478"/>
                </a:lnTo>
                <a:lnTo>
                  <a:pt x="2646" y="3464"/>
                </a:lnTo>
                <a:lnTo>
                  <a:pt x="2646" y="3464"/>
                </a:lnTo>
                <a:lnTo>
                  <a:pt x="2682" y="3448"/>
                </a:lnTo>
                <a:lnTo>
                  <a:pt x="2716" y="3430"/>
                </a:lnTo>
                <a:lnTo>
                  <a:pt x="2750" y="3412"/>
                </a:lnTo>
                <a:lnTo>
                  <a:pt x="2784" y="3392"/>
                </a:lnTo>
                <a:lnTo>
                  <a:pt x="2784" y="3392"/>
                </a:lnTo>
                <a:lnTo>
                  <a:pt x="2824" y="3364"/>
                </a:lnTo>
                <a:lnTo>
                  <a:pt x="2864" y="3336"/>
                </a:lnTo>
                <a:lnTo>
                  <a:pt x="2864" y="3336"/>
                </a:lnTo>
                <a:lnTo>
                  <a:pt x="2910" y="3296"/>
                </a:lnTo>
                <a:lnTo>
                  <a:pt x="2910" y="3296"/>
                </a:lnTo>
                <a:lnTo>
                  <a:pt x="2918" y="3290"/>
                </a:lnTo>
                <a:lnTo>
                  <a:pt x="2918" y="3290"/>
                </a:lnTo>
                <a:close/>
                <a:moveTo>
                  <a:pt x="2886" y="2154"/>
                </a:moveTo>
                <a:lnTo>
                  <a:pt x="2886" y="2154"/>
                </a:lnTo>
                <a:lnTo>
                  <a:pt x="2896" y="2150"/>
                </a:lnTo>
                <a:lnTo>
                  <a:pt x="2896" y="2150"/>
                </a:lnTo>
                <a:lnTo>
                  <a:pt x="2906" y="2146"/>
                </a:lnTo>
                <a:lnTo>
                  <a:pt x="2906" y="2146"/>
                </a:lnTo>
                <a:lnTo>
                  <a:pt x="2914" y="2140"/>
                </a:lnTo>
                <a:lnTo>
                  <a:pt x="2914" y="2140"/>
                </a:lnTo>
                <a:lnTo>
                  <a:pt x="2922" y="2136"/>
                </a:lnTo>
                <a:lnTo>
                  <a:pt x="2922" y="2136"/>
                </a:lnTo>
                <a:lnTo>
                  <a:pt x="2952" y="2178"/>
                </a:lnTo>
                <a:lnTo>
                  <a:pt x="2980" y="2222"/>
                </a:lnTo>
                <a:lnTo>
                  <a:pt x="3004" y="2266"/>
                </a:lnTo>
                <a:lnTo>
                  <a:pt x="3026" y="2314"/>
                </a:lnTo>
                <a:lnTo>
                  <a:pt x="3026" y="2314"/>
                </a:lnTo>
                <a:lnTo>
                  <a:pt x="3038" y="2344"/>
                </a:lnTo>
                <a:lnTo>
                  <a:pt x="3038" y="2344"/>
                </a:lnTo>
                <a:lnTo>
                  <a:pt x="3054" y="2392"/>
                </a:lnTo>
                <a:lnTo>
                  <a:pt x="3066" y="2440"/>
                </a:lnTo>
                <a:lnTo>
                  <a:pt x="3066" y="2440"/>
                </a:lnTo>
                <a:lnTo>
                  <a:pt x="3076" y="2484"/>
                </a:lnTo>
                <a:lnTo>
                  <a:pt x="3082" y="2530"/>
                </a:lnTo>
                <a:lnTo>
                  <a:pt x="3082" y="2530"/>
                </a:lnTo>
                <a:lnTo>
                  <a:pt x="3084" y="2538"/>
                </a:lnTo>
                <a:lnTo>
                  <a:pt x="3084" y="2538"/>
                </a:lnTo>
                <a:lnTo>
                  <a:pt x="3084" y="2548"/>
                </a:lnTo>
                <a:lnTo>
                  <a:pt x="3084" y="2548"/>
                </a:lnTo>
                <a:lnTo>
                  <a:pt x="3084" y="2556"/>
                </a:lnTo>
                <a:lnTo>
                  <a:pt x="3084" y="2556"/>
                </a:lnTo>
                <a:lnTo>
                  <a:pt x="3084" y="2560"/>
                </a:lnTo>
                <a:lnTo>
                  <a:pt x="2800" y="2560"/>
                </a:lnTo>
                <a:lnTo>
                  <a:pt x="2800" y="2560"/>
                </a:lnTo>
                <a:lnTo>
                  <a:pt x="2798" y="2550"/>
                </a:lnTo>
                <a:lnTo>
                  <a:pt x="2798" y="2550"/>
                </a:lnTo>
                <a:lnTo>
                  <a:pt x="2798" y="2540"/>
                </a:lnTo>
                <a:lnTo>
                  <a:pt x="2798" y="2540"/>
                </a:lnTo>
                <a:lnTo>
                  <a:pt x="2798" y="2530"/>
                </a:lnTo>
                <a:lnTo>
                  <a:pt x="2798" y="2530"/>
                </a:lnTo>
                <a:lnTo>
                  <a:pt x="2798" y="2526"/>
                </a:lnTo>
                <a:lnTo>
                  <a:pt x="2798" y="2526"/>
                </a:lnTo>
                <a:lnTo>
                  <a:pt x="2798" y="2520"/>
                </a:lnTo>
                <a:lnTo>
                  <a:pt x="2798" y="2520"/>
                </a:lnTo>
                <a:lnTo>
                  <a:pt x="2794" y="2472"/>
                </a:lnTo>
                <a:lnTo>
                  <a:pt x="2788" y="2426"/>
                </a:lnTo>
                <a:lnTo>
                  <a:pt x="2788" y="2426"/>
                </a:lnTo>
                <a:lnTo>
                  <a:pt x="2782" y="2380"/>
                </a:lnTo>
                <a:lnTo>
                  <a:pt x="2774" y="2334"/>
                </a:lnTo>
                <a:lnTo>
                  <a:pt x="2766" y="2290"/>
                </a:lnTo>
                <a:lnTo>
                  <a:pt x="2756" y="2246"/>
                </a:lnTo>
                <a:lnTo>
                  <a:pt x="2756" y="2246"/>
                </a:lnTo>
                <a:lnTo>
                  <a:pt x="2752" y="2236"/>
                </a:lnTo>
                <a:lnTo>
                  <a:pt x="2752" y="2236"/>
                </a:lnTo>
                <a:lnTo>
                  <a:pt x="2750" y="2226"/>
                </a:lnTo>
                <a:lnTo>
                  <a:pt x="2750" y="2226"/>
                </a:lnTo>
                <a:lnTo>
                  <a:pt x="2748" y="2216"/>
                </a:lnTo>
                <a:lnTo>
                  <a:pt x="2748" y="2216"/>
                </a:lnTo>
                <a:lnTo>
                  <a:pt x="2746" y="2210"/>
                </a:lnTo>
                <a:lnTo>
                  <a:pt x="2746" y="2210"/>
                </a:lnTo>
                <a:lnTo>
                  <a:pt x="2752" y="2208"/>
                </a:lnTo>
                <a:lnTo>
                  <a:pt x="2752" y="2208"/>
                </a:lnTo>
                <a:lnTo>
                  <a:pt x="2762" y="2204"/>
                </a:lnTo>
                <a:lnTo>
                  <a:pt x="2762" y="2204"/>
                </a:lnTo>
                <a:lnTo>
                  <a:pt x="2772" y="2202"/>
                </a:lnTo>
                <a:lnTo>
                  <a:pt x="2772" y="2202"/>
                </a:lnTo>
                <a:lnTo>
                  <a:pt x="2782" y="2198"/>
                </a:lnTo>
                <a:lnTo>
                  <a:pt x="2782" y="2198"/>
                </a:lnTo>
                <a:lnTo>
                  <a:pt x="2830" y="2180"/>
                </a:lnTo>
                <a:lnTo>
                  <a:pt x="2876" y="2160"/>
                </a:lnTo>
                <a:lnTo>
                  <a:pt x="2876" y="2160"/>
                </a:lnTo>
                <a:lnTo>
                  <a:pt x="2886" y="2154"/>
                </a:lnTo>
                <a:lnTo>
                  <a:pt x="2886" y="2154"/>
                </a:lnTo>
                <a:close/>
                <a:moveTo>
                  <a:pt x="2822" y="2030"/>
                </a:moveTo>
                <a:lnTo>
                  <a:pt x="2822" y="2030"/>
                </a:lnTo>
                <a:lnTo>
                  <a:pt x="2830" y="2036"/>
                </a:lnTo>
                <a:lnTo>
                  <a:pt x="2830" y="2036"/>
                </a:lnTo>
                <a:lnTo>
                  <a:pt x="2836" y="2044"/>
                </a:lnTo>
                <a:lnTo>
                  <a:pt x="2836" y="2044"/>
                </a:lnTo>
                <a:lnTo>
                  <a:pt x="2828" y="2048"/>
                </a:lnTo>
                <a:lnTo>
                  <a:pt x="2828" y="2048"/>
                </a:lnTo>
                <a:lnTo>
                  <a:pt x="2820" y="2052"/>
                </a:lnTo>
                <a:lnTo>
                  <a:pt x="2820" y="2052"/>
                </a:lnTo>
                <a:lnTo>
                  <a:pt x="2782" y="2068"/>
                </a:lnTo>
                <a:lnTo>
                  <a:pt x="2742" y="2082"/>
                </a:lnTo>
                <a:lnTo>
                  <a:pt x="2742" y="2082"/>
                </a:lnTo>
                <a:lnTo>
                  <a:pt x="2732" y="2086"/>
                </a:lnTo>
                <a:lnTo>
                  <a:pt x="2732" y="2086"/>
                </a:lnTo>
                <a:lnTo>
                  <a:pt x="2724" y="2088"/>
                </a:lnTo>
                <a:lnTo>
                  <a:pt x="2724" y="2088"/>
                </a:lnTo>
                <a:lnTo>
                  <a:pt x="2714" y="2092"/>
                </a:lnTo>
                <a:lnTo>
                  <a:pt x="2714" y="2092"/>
                </a:lnTo>
                <a:lnTo>
                  <a:pt x="2706" y="2094"/>
                </a:lnTo>
                <a:lnTo>
                  <a:pt x="2706" y="2092"/>
                </a:lnTo>
                <a:lnTo>
                  <a:pt x="2706" y="2092"/>
                </a:lnTo>
                <a:lnTo>
                  <a:pt x="2706" y="2092"/>
                </a:lnTo>
                <a:lnTo>
                  <a:pt x="2702" y="2082"/>
                </a:lnTo>
                <a:lnTo>
                  <a:pt x="2702" y="2082"/>
                </a:lnTo>
                <a:lnTo>
                  <a:pt x="2698" y="2074"/>
                </a:lnTo>
                <a:lnTo>
                  <a:pt x="2698" y="2074"/>
                </a:lnTo>
                <a:lnTo>
                  <a:pt x="2694" y="2064"/>
                </a:lnTo>
                <a:lnTo>
                  <a:pt x="2694" y="2064"/>
                </a:lnTo>
                <a:lnTo>
                  <a:pt x="2690" y="2054"/>
                </a:lnTo>
                <a:lnTo>
                  <a:pt x="2690" y="2054"/>
                </a:lnTo>
                <a:lnTo>
                  <a:pt x="2666" y="2008"/>
                </a:lnTo>
                <a:lnTo>
                  <a:pt x="2642" y="1964"/>
                </a:lnTo>
                <a:lnTo>
                  <a:pt x="2616" y="1922"/>
                </a:lnTo>
                <a:lnTo>
                  <a:pt x="2588" y="1886"/>
                </a:lnTo>
                <a:lnTo>
                  <a:pt x="2588" y="1886"/>
                </a:lnTo>
                <a:lnTo>
                  <a:pt x="2620" y="1898"/>
                </a:lnTo>
                <a:lnTo>
                  <a:pt x="2652" y="1914"/>
                </a:lnTo>
                <a:lnTo>
                  <a:pt x="2682" y="1930"/>
                </a:lnTo>
                <a:lnTo>
                  <a:pt x="2712" y="1948"/>
                </a:lnTo>
                <a:lnTo>
                  <a:pt x="2742" y="1966"/>
                </a:lnTo>
                <a:lnTo>
                  <a:pt x="2770" y="1986"/>
                </a:lnTo>
                <a:lnTo>
                  <a:pt x="2796" y="2008"/>
                </a:lnTo>
                <a:lnTo>
                  <a:pt x="2822" y="2030"/>
                </a:lnTo>
                <a:lnTo>
                  <a:pt x="2822" y="2030"/>
                </a:lnTo>
                <a:close/>
                <a:moveTo>
                  <a:pt x="1914" y="2560"/>
                </a:moveTo>
                <a:lnTo>
                  <a:pt x="1914" y="2560"/>
                </a:lnTo>
                <a:lnTo>
                  <a:pt x="1916" y="2556"/>
                </a:lnTo>
                <a:lnTo>
                  <a:pt x="1916" y="2556"/>
                </a:lnTo>
                <a:lnTo>
                  <a:pt x="1916" y="2546"/>
                </a:lnTo>
                <a:lnTo>
                  <a:pt x="1916" y="2546"/>
                </a:lnTo>
                <a:lnTo>
                  <a:pt x="1916" y="2536"/>
                </a:lnTo>
                <a:lnTo>
                  <a:pt x="1916" y="2536"/>
                </a:lnTo>
                <a:lnTo>
                  <a:pt x="1916" y="2526"/>
                </a:lnTo>
                <a:lnTo>
                  <a:pt x="1916" y="2526"/>
                </a:lnTo>
                <a:lnTo>
                  <a:pt x="1922" y="2464"/>
                </a:lnTo>
                <a:lnTo>
                  <a:pt x="1922" y="2464"/>
                </a:lnTo>
                <a:lnTo>
                  <a:pt x="1928" y="2416"/>
                </a:lnTo>
                <a:lnTo>
                  <a:pt x="1936" y="2368"/>
                </a:lnTo>
                <a:lnTo>
                  <a:pt x="1944" y="2322"/>
                </a:lnTo>
                <a:lnTo>
                  <a:pt x="1954" y="2276"/>
                </a:lnTo>
                <a:lnTo>
                  <a:pt x="1954" y="2276"/>
                </a:lnTo>
                <a:lnTo>
                  <a:pt x="1958" y="2268"/>
                </a:lnTo>
                <a:lnTo>
                  <a:pt x="1958" y="2268"/>
                </a:lnTo>
                <a:lnTo>
                  <a:pt x="1960" y="2258"/>
                </a:lnTo>
                <a:lnTo>
                  <a:pt x="1960" y="2258"/>
                </a:lnTo>
                <a:lnTo>
                  <a:pt x="1962" y="2250"/>
                </a:lnTo>
                <a:lnTo>
                  <a:pt x="1962" y="2250"/>
                </a:lnTo>
                <a:lnTo>
                  <a:pt x="1964" y="2240"/>
                </a:lnTo>
                <a:lnTo>
                  <a:pt x="1964" y="2240"/>
                </a:lnTo>
                <a:lnTo>
                  <a:pt x="1966" y="2242"/>
                </a:lnTo>
                <a:lnTo>
                  <a:pt x="1966" y="2242"/>
                </a:lnTo>
                <a:lnTo>
                  <a:pt x="1976" y="2244"/>
                </a:lnTo>
                <a:lnTo>
                  <a:pt x="1976" y="2244"/>
                </a:lnTo>
                <a:lnTo>
                  <a:pt x="1986" y="2246"/>
                </a:lnTo>
                <a:lnTo>
                  <a:pt x="1986" y="2246"/>
                </a:lnTo>
                <a:lnTo>
                  <a:pt x="1996" y="2248"/>
                </a:lnTo>
                <a:lnTo>
                  <a:pt x="1996" y="2248"/>
                </a:lnTo>
                <a:lnTo>
                  <a:pt x="2006" y="2250"/>
                </a:lnTo>
                <a:lnTo>
                  <a:pt x="2006" y="2250"/>
                </a:lnTo>
                <a:lnTo>
                  <a:pt x="2064" y="2258"/>
                </a:lnTo>
                <a:lnTo>
                  <a:pt x="2124" y="2266"/>
                </a:lnTo>
                <a:lnTo>
                  <a:pt x="2186" y="2272"/>
                </a:lnTo>
                <a:lnTo>
                  <a:pt x="2246" y="2274"/>
                </a:lnTo>
                <a:lnTo>
                  <a:pt x="2246" y="2274"/>
                </a:lnTo>
                <a:lnTo>
                  <a:pt x="2296" y="2276"/>
                </a:lnTo>
                <a:lnTo>
                  <a:pt x="2296" y="2276"/>
                </a:lnTo>
                <a:lnTo>
                  <a:pt x="2296" y="2276"/>
                </a:lnTo>
                <a:lnTo>
                  <a:pt x="2346" y="2274"/>
                </a:lnTo>
                <a:lnTo>
                  <a:pt x="2346" y="2274"/>
                </a:lnTo>
                <a:lnTo>
                  <a:pt x="2408" y="2272"/>
                </a:lnTo>
                <a:lnTo>
                  <a:pt x="2468" y="2266"/>
                </a:lnTo>
                <a:lnTo>
                  <a:pt x="2528" y="2258"/>
                </a:lnTo>
                <a:lnTo>
                  <a:pt x="2586" y="2250"/>
                </a:lnTo>
                <a:lnTo>
                  <a:pt x="2586" y="2250"/>
                </a:lnTo>
                <a:lnTo>
                  <a:pt x="2596" y="2248"/>
                </a:lnTo>
                <a:lnTo>
                  <a:pt x="2596" y="2248"/>
                </a:lnTo>
                <a:lnTo>
                  <a:pt x="2606" y="2246"/>
                </a:lnTo>
                <a:lnTo>
                  <a:pt x="2606" y="2246"/>
                </a:lnTo>
                <a:lnTo>
                  <a:pt x="2616" y="2244"/>
                </a:lnTo>
                <a:lnTo>
                  <a:pt x="2616" y="2244"/>
                </a:lnTo>
                <a:lnTo>
                  <a:pt x="2626" y="2242"/>
                </a:lnTo>
                <a:lnTo>
                  <a:pt x="2626" y="2242"/>
                </a:lnTo>
                <a:lnTo>
                  <a:pt x="2628" y="2240"/>
                </a:lnTo>
                <a:lnTo>
                  <a:pt x="2628" y="2240"/>
                </a:lnTo>
                <a:lnTo>
                  <a:pt x="2630" y="2250"/>
                </a:lnTo>
                <a:lnTo>
                  <a:pt x="2630" y="2250"/>
                </a:lnTo>
                <a:lnTo>
                  <a:pt x="2632" y="2258"/>
                </a:lnTo>
                <a:lnTo>
                  <a:pt x="2632" y="2258"/>
                </a:lnTo>
                <a:lnTo>
                  <a:pt x="2636" y="2268"/>
                </a:lnTo>
                <a:lnTo>
                  <a:pt x="2636" y="2268"/>
                </a:lnTo>
                <a:lnTo>
                  <a:pt x="2638" y="2276"/>
                </a:lnTo>
                <a:lnTo>
                  <a:pt x="2638" y="2276"/>
                </a:lnTo>
                <a:lnTo>
                  <a:pt x="2648" y="2322"/>
                </a:lnTo>
                <a:lnTo>
                  <a:pt x="2658" y="2368"/>
                </a:lnTo>
                <a:lnTo>
                  <a:pt x="2664" y="2416"/>
                </a:lnTo>
                <a:lnTo>
                  <a:pt x="2670" y="2464"/>
                </a:lnTo>
                <a:lnTo>
                  <a:pt x="2670" y="2464"/>
                </a:lnTo>
                <a:lnTo>
                  <a:pt x="2676" y="2526"/>
                </a:lnTo>
                <a:lnTo>
                  <a:pt x="2676" y="2526"/>
                </a:lnTo>
                <a:lnTo>
                  <a:pt x="2676" y="2536"/>
                </a:lnTo>
                <a:lnTo>
                  <a:pt x="2676" y="2536"/>
                </a:lnTo>
                <a:lnTo>
                  <a:pt x="2676" y="2546"/>
                </a:lnTo>
                <a:lnTo>
                  <a:pt x="2676" y="2546"/>
                </a:lnTo>
                <a:lnTo>
                  <a:pt x="2678" y="2556"/>
                </a:lnTo>
                <a:lnTo>
                  <a:pt x="2678" y="2556"/>
                </a:lnTo>
                <a:lnTo>
                  <a:pt x="2678" y="2560"/>
                </a:lnTo>
                <a:lnTo>
                  <a:pt x="1914" y="2560"/>
                </a:lnTo>
                <a:close/>
                <a:moveTo>
                  <a:pt x="2678" y="2682"/>
                </a:moveTo>
                <a:lnTo>
                  <a:pt x="2678" y="2682"/>
                </a:lnTo>
                <a:lnTo>
                  <a:pt x="2678" y="2686"/>
                </a:lnTo>
                <a:lnTo>
                  <a:pt x="2678" y="2686"/>
                </a:lnTo>
                <a:lnTo>
                  <a:pt x="2676" y="2696"/>
                </a:lnTo>
                <a:lnTo>
                  <a:pt x="2676" y="2696"/>
                </a:lnTo>
                <a:lnTo>
                  <a:pt x="2676" y="2704"/>
                </a:lnTo>
                <a:lnTo>
                  <a:pt x="2676" y="2704"/>
                </a:lnTo>
                <a:lnTo>
                  <a:pt x="2676" y="2714"/>
                </a:lnTo>
                <a:lnTo>
                  <a:pt x="2676" y="2714"/>
                </a:lnTo>
                <a:lnTo>
                  <a:pt x="2670" y="2780"/>
                </a:lnTo>
                <a:lnTo>
                  <a:pt x="2662" y="2842"/>
                </a:lnTo>
                <a:lnTo>
                  <a:pt x="2652" y="2904"/>
                </a:lnTo>
                <a:lnTo>
                  <a:pt x="2638" y="2964"/>
                </a:lnTo>
                <a:lnTo>
                  <a:pt x="2638" y="2964"/>
                </a:lnTo>
                <a:lnTo>
                  <a:pt x="2636" y="2974"/>
                </a:lnTo>
                <a:lnTo>
                  <a:pt x="2636" y="2974"/>
                </a:lnTo>
                <a:lnTo>
                  <a:pt x="2632" y="2982"/>
                </a:lnTo>
                <a:lnTo>
                  <a:pt x="2632" y="2982"/>
                </a:lnTo>
                <a:lnTo>
                  <a:pt x="2630" y="2992"/>
                </a:lnTo>
                <a:lnTo>
                  <a:pt x="2630" y="2992"/>
                </a:lnTo>
                <a:lnTo>
                  <a:pt x="2628" y="3000"/>
                </a:lnTo>
                <a:lnTo>
                  <a:pt x="2628" y="3000"/>
                </a:lnTo>
                <a:lnTo>
                  <a:pt x="2626" y="3000"/>
                </a:lnTo>
                <a:lnTo>
                  <a:pt x="2626" y="3000"/>
                </a:lnTo>
                <a:lnTo>
                  <a:pt x="2620" y="2998"/>
                </a:lnTo>
                <a:lnTo>
                  <a:pt x="2620" y="2998"/>
                </a:lnTo>
                <a:lnTo>
                  <a:pt x="2616" y="2998"/>
                </a:lnTo>
                <a:lnTo>
                  <a:pt x="2616" y="2998"/>
                </a:lnTo>
                <a:lnTo>
                  <a:pt x="2606" y="2996"/>
                </a:lnTo>
                <a:lnTo>
                  <a:pt x="2606" y="2996"/>
                </a:lnTo>
                <a:lnTo>
                  <a:pt x="2596" y="2994"/>
                </a:lnTo>
                <a:lnTo>
                  <a:pt x="2596" y="2994"/>
                </a:lnTo>
                <a:lnTo>
                  <a:pt x="2586" y="2992"/>
                </a:lnTo>
                <a:lnTo>
                  <a:pt x="2586" y="2992"/>
                </a:lnTo>
                <a:lnTo>
                  <a:pt x="2534" y="2984"/>
                </a:lnTo>
                <a:lnTo>
                  <a:pt x="2482" y="2976"/>
                </a:lnTo>
                <a:lnTo>
                  <a:pt x="2482" y="2976"/>
                </a:lnTo>
                <a:lnTo>
                  <a:pt x="2436" y="2972"/>
                </a:lnTo>
                <a:lnTo>
                  <a:pt x="2390" y="2968"/>
                </a:lnTo>
                <a:lnTo>
                  <a:pt x="2344" y="2966"/>
                </a:lnTo>
                <a:lnTo>
                  <a:pt x="2296" y="2966"/>
                </a:lnTo>
                <a:lnTo>
                  <a:pt x="2296" y="2966"/>
                </a:lnTo>
                <a:lnTo>
                  <a:pt x="2296" y="2966"/>
                </a:lnTo>
                <a:lnTo>
                  <a:pt x="2250" y="2966"/>
                </a:lnTo>
                <a:lnTo>
                  <a:pt x="2202" y="2968"/>
                </a:lnTo>
                <a:lnTo>
                  <a:pt x="2156" y="2972"/>
                </a:lnTo>
                <a:lnTo>
                  <a:pt x="2110" y="2976"/>
                </a:lnTo>
                <a:lnTo>
                  <a:pt x="2110" y="2976"/>
                </a:lnTo>
                <a:lnTo>
                  <a:pt x="2058" y="2984"/>
                </a:lnTo>
                <a:lnTo>
                  <a:pt x="2006" y="2992"/>
                </a:lnTo>
                <a:lnTo>
                  <a:pt x="2006" y="2992"/>
                </a:lnTo>
                <a:lnTo>
                  <a:pt x="1996" y="2994"/>
                </a:lnTo>
                <a:lnTo>
                  <a:pt x="1996" y="2994"/>
                </a:lnTo>
                <a:lnTo>
                  <a:pt x="1986" y="2996"/>
                </a:lnTo>
                <a:lnTo>
                  <a:pt x="1986" y="2996"/>
                </a:lnTo>
                <a:lnTo>
                  <a:pt x="1976" y="2998"/>
                </a:lnTo>
                <a:lnTo>
                  <a:pt x="1976" y="2998"/>
                </a:lnTo>
                <a:lnTo>
                  <a:pt x="1972" y="3000"/>
                </a:lnTo>
                <a:lnTo>
                  <a:pt x="1972" y="3000"/>
                </a:lnTo>
                <a:lnTo>
                  <a:pt x="1966" y="3000"/>
                </a:lnTo>
                <a:lnTo>
                  <a:pt x="1966" y="3000"/>
                </a:lnTo>
                <a:lnTo>
                  <a:pt x="1964" y="3000"/>
                </a:lnTo>
                <a:lnTo>
                  <a:pt x="1964" y="3000"/>
                </a:lnTo>
                <a:lnTo>
                  <a:pt x="1962" y="2992"/>
                </a:lnTo>
                <a:lnTo>
                  <a:pt x="1962" y="2992"/>
                </a:lnTo>
                <a:lnTo>
                  <a:pt x="1960" y="2984"/>
                </a:lnTo>
                <a:lnTo>
                  <a:pt x="1960" y="2984"/>
                </a:lnTo>
                <a:lnTo>
                  <a:pt x="1958" y="2974"/>
                </a:lnTo>
                <a:lnTo>
                  <a:pt x="1958" y="2974"/>
                </a:lnTo>
                <a:lnTo>
                  <a:pt x="1954" y="2966"/>
                </a:lnTo>
                <a:lnTo>
                  <a:pt x="1954" y="2966"/>
                </a:lnTo>
                <a:lnTo>
                  <a:pt x="1942" y="2906"/>
                </a:lnTo>
                <a:lnTo>
                  <a:pt x="1930" y="2844"/>
                </a:lnTo>
                <a:lnTo>
                  <a:pt x="1922" y="2780"/>
                </a:lnTo>
                <a:lnTo>
                  <a:pt x="1916" y="2714"/>
                </a:lnTo>
                <a:lnTo>
                  <a:pt x="1916" y="2714"/>
                </a:lnTo>
                <a:lnTo>
                  <a:pt x="1916" y="2704"/>
                </a:lnTo>
                <a:lnTo>
                  <a:pt x="1916" y="2704"/>
                </a:lnTo>
                <a:lnTo>
                  <a:pt x="1916" y="2696"/>
                </a:lnTo>
                <a:lnTo>
                  <a:pt x="1916" y="2696"/>
                </a:lnTo>
                <a:lnTo>
                  <a:pt x="1916" y="2686"/>
                </a:lnTo>
                <a:lnTo>
                  <a:pt x="1916" y="2686"/>
                </a:lnTo>
                <a:lnTo>
                  <a:pt x="1914" y="2682"/>
                </a:lnTo>
                <a:lnTo>
                  <a:pt x="2678" y="2682"/>
                </a:lnTo>
                <a:close/>
                <a:moveTo>
                  <a:pt x="2008" y="2118"/>
                </a:moveTo>
                <a:lnTo>
                  <a:pt x="2008" y="2118"/>
                </a:lnTo>
                <a:lnTo>
                  <a:pt x="2012" y="2110"/>
                </a:lnTo>
                <a:lnTo>
                  <a:pt x="2012" y="2110"/>
                </a:lnTo>
                <a:lnTo>
                  <a:pt x="2016" y="2102"/>
                </a:lnTo>
                <a:lnTo>
                  <a:pt x="2016" y="2102"/>
                </a:lnTo>
                <a:lnTo>
                  <a:pt x="2038" y="2054"/>
                </a:lnTo>
                <a:lnTo>
                  <a:pt x="2064" y="2012"/>
                </a:lnTo>
                <a:lnTo>
                  <a:pt x="2090" y="1974"/>
                </a:lnTo>
                <a:lnTo>
                  <a:pt x="2118" y="1940"/>
                </a:lnTo>
                <a:lnTo>
                  <a:pt x="2118" y="1940"/>
                </a:lnTo>
                <a:lnTo>
                  <a:pt x="2128" y="1930"/>
                </a:lnTo>
                <a:lnTo>
                  <a:pt x="2128" y="1930"/>
                </a:lnTo>
                <a:lnTo>
                  <a:pt x="2140" y="1918"/>
                </a:lnTo>
                <a:lnTo>
                  <a:pt x="2140" y="1918"/>
                </a:lnTo>
                <a:lnTo>
                  <a:pt x="2154" y="1906"/>
                </a:lnTo>
                <a:lnTo>
                  <a:pt x="2154" y="1906"/>
                </a:lnTo>
                <a:lnTo>
                  <a:pt x="2168" y="1894"/>
                </a:lnTo>
                <a:lnTo>
                  <a:pt x="2168" y="1894"/>
                </a:lnTo>
                <a:lnTo>
                  <a:pt x="2186" y="1882"/>
                </a:lnTo>
                <a:lnTo>
                  <a:pt x="2186" y="1882"/>
                </a:lnTo>
                <a:lnTo>
                  <a:pt x="2202" y="1872"/>
                </a:lnTo>
                <a:lnTo>
                  <a:pt x="2202" y="1872"/>
                </a:lnTo>
                <a:lnTo>
                  <a:pt x="2202" y="1872"/>
                </a:lnTo>
                <a:lnTo>
                  <a:pt x="2202" y="1872"/>
                </a:lnTo>
                <a:lnTo>
                  <a:pt x="2204" y="1870"/>
                </a:lnTo>
                <a:lnTo>
                  <a:pt x="2204" y="1870"/>
                </a:lnTo>
                <a:lnTo>
                  <a:pt x="2228" y="1860"/>
                </a:lnTo>
                <a:lnTo>
                  <a:pt x="2228" y="1860"/>
                </a:lnTo>
                <a:lnTo>
                  <a:pt x="2246" y="1854"/>
                </a:lnTo>
                <a:lnTo>
                  <a:pt x="2246" y="1854"/>
                </a:lnTo>
                <a:lnTo>
                  <a:pt x="2266" y="1850"/>
                </a:lnTo>
                <a:lnTo>
                  <a:pt x="2266" y="1850"/>
                </a:lnTo>
                <a:lnTo>
                  <a:pt x="2280" y="1848"/>
                </a:lnTo>
                <a:lnTo>
                  <a:pt x="2296" y="1846"/>
                </a:lnTo>
                <a:lnTo>
                  <a:pt x="2296" y="1846"/>
                </a:lnTo>
                <a:lnTo>
                  <a:pt x="2296" y="1846"/>
                </a:lnTo>
                <a:lnTo>
                  <a:pt x="2312" y="1848"/>
                </a:lnTo>
                <a:lnTo>
                  <a:pt x="2326" y="1850"/>
                </a:lnTo>
                <a:lnTo>
                  <a:pt x="2326" y="1850"/>
                </a:lnTo>
                <a:lnTo>
                  <a:pt x="2346" y="1854"/>
                </a:lnTo>
                <a:lnTo>
                  <a:pt x="2346" y="1854"/>
                </a:lnTo>
                <a:lnTo>
                  <a:pt x="2364" y="1860"/>
                </a:lnTo>
                <a:lnTo>
                  <a:pt x="2364" y="1860"/>
                </a:lnTo>
                <a:lnTo>
                  <a:pt x="2388" y="1870"/>
                </a:lnTo>
                <a:lnTo>
                  <a:pt x="2388" y="1870"/>
                </a:lnTo>
                <a:lnTo>
                  <a:pt x="2390" y="1872"/>
                </a:lnTo>
                <a:lnTo>
                  <a:pt x="2390" y="1872"/>
                </a:lnTo>
                <a:lnTo>
                  <a:pt x="2408" y="1882"/>
                </a:lnTo>
                <a:lnTo>
                  <a:pt x="2408" y="1882"/>
                </a:lnTo>
                <a:lnTo>
                  <a:pt x="2424" y="1894"/>
                </a:lnTo>
                <a:lnTo>
                  <a:pt x="2424" y="1894"/>
                </a:lnTo>
                <a:lnTo>
                  <a:pt x="2438" y="1906"/>
                </a:lnTo>
                <a:lnTo>
                  <a:pt x="2438" y="1906"/>
                </a:lnTo>
                <a:lnTo>
                  <a:pt x="2452" y="1918"/>
                </a:lnTo>
                <a:lnTo>
                  <a:pt x="2452" y="1918"/>
                </a:lnTo>
                <a:lnTo>
                  <a:pt x="2464" y="1930"/>
                </a:lnTo>
                <a:lnTo>
                  <a:pt x="2464" y="1930"/>
                </a:lnTo>
                <a:lnTo>
                  <a:pt x="2474" y="1940"/>
                </a:lnTo>
                <a:lnTo>
                  <a:pt x="2474" y="1940"/>
                </a:lnTo>
                <a:lnTo>
                  <a:pt x="2502" y="1974"/>
                </a:lnTo>
                <a:lnTo>
                  <a:pt x="2530" y="2012"/>
                </a:lnTo>
                <a:lnTo>
                  <a:pt x="2554" y="2054"/>
                </a:lnTo>
                <a:lnTo>
                  <a:pt x="2576" y="2102"/>
                </a:lnTo>
                <a:lnTo>
                  <a:pt x="2576" y="2102"/>
                </a:lnTo>
                <a:lnTo>
                  <a:pt x="2580" y="2110"/>
                </a:lnTo>
                <a:lnTo>
                  <a:pt x="2580" y="2110"/>
                </a:lnTo>
                <a:lnTo>
                  <a:pt x="2584" y="2118"/>
                </a:lnTo>
                <a:lnTo>
                  <a:pt x="2584" y="2118"/>
                </a:lnTo>
                <a:lnTo>
                  <a:pt x="2588" y="2124"/>
                </a:lnTo>
                <a:lnTo>
                  <a:pt x="2588" y="2124"/>
                </a:lnTo>
                <a:lnTo>
                  <a:pt x="2580" y="2126"/>
                </a:lnTo>
                <a:lnTo>
                  <a:pt x="2580" y="2126"/>
                </a:lnTo>
                <a:lnTo>
                  <a:pt x="2570" y="2128"/>
                </a:lnTo>
                <a:lnTo>
                  <a:pt x="2570" y="2128"/>
                </a:lnTo>
                <a:lnTo>
                  <a:pt x="2562" y="2130"/>
                </a:lnTo>
                <a:lnTo>
                  <a:pt x="2562" y="2130"/>
                </a:lnTo>
                <a:lnTo>
                  <a:pt x="2508" y="2138"/>
                </a:lnTo>
                <a:lnTo>
                  <a:pt x="2456" y="2146"/>
                </a:lnTo>
                <a:lnTo>
                  <a:pt x="2400" y="2150"/>
                </a:lnTo>
                <a:lnTo>
                  <a:pt x="2346" y="2152"/>
                </a:lnTo>
                <a:lnTo>
                  <a:pt x="2346" y="2152"/>
                </a:lnTo>
                <a:lnTo>
                  <a:pt x="2296" y="2154"/>
                </a:lnTo>
                <a:lnTo>
                  <a:pt x="2296" y="2154"/>
                </a:lnTo>
                <a:lnTo>
                  <a:pt x="2246" y="2152"/>
                </a:lnTo>
                <a:lnTo>
                  <a:pt x="2246" y="2152"/>
                </a:lnTo>
                <a:lnTo>
                  <a:pt x="2192" y="2150"/>
                </a:lnTo>
                <a:lnTo>
                  <a:pt x="2136" y="2146"/>
                </a:lnTo>
                <a:lnTo>
                  <a:pt x="2084" y="2138"/>
                </a:lnTo>
                <a:lnTo>
                  <a:pt x="2030" y="2130"/>
                </a:lnTo>
                <a:lnTo>
                  <a:pt x="2030" y="2130"/>
                </a:lnTo>
                <a:lnTo>
                  <a:pt x="2022" y="2128"/>
                </a:lnTo>
                <a:lnTo>
                  <a:pt x="2022" y="2128"/>
                </a:lnTo>
                <a:lnTo>
                  <a:pt x="2012" y="2126"/>
                </a:lnTo>
                <a:lnTo>
                  <a:pt x="2012" y="2126"/>
                </a:lnTo>
                <a:lnTo>
                  <a:pt x="2006" y="2124"/>
                </a:lnTo>
                <a:lnTo>
                  <a:pt x="2006" y="2124"/>
                </a:lnTo>
                <a:lnTo>
                  <a:pt x="2008" y="2118"/>
                </a:lnTo>
                <a:lnTo>
                  <a:pt x="2008" y="2118"/>
                </a:lnTo>
                <a:close/>
                <a:moveTo>
                  <a:pt x="1762" y="2036"/>
                </a:moveTo>
                <a:lnTo>
                  <a:pt x="1762" y="2036"/>
                </a:lnTo>
                <a:lnTo>
                  <a:pt x="1770" y="2030"/>
                </a:lnTo>
                <a:lnTo>
                  <a:pt x="1770" y="2030"/>
                </a:lnTo>
                <a:lnTo>
                  <a:pt x="1796" y="2008"/>
                </a:lnTo>
                <a:lnTo>
                  <a:pt x="1824" y="1986"/>
                </a:lnTo>
                <a:lnTo>
                  <a:pt x="1852" y="1966"/>
                </a:lnTo>
                <a:lnTo>
                  <a:pt x="1880" y="1948"/>
                </a:lnTo>
                <a:lnTo>
                  <a:pt x="1910" y="1930"/>
                </a:lnTo>
                <a:lnTo>
                  <a:pt x="1942" y="1914"/>
                </a:lnTo>
                <a:lnTo>
                  <a:pt x="1972" y="1898"/>
                </a:lnTo>
                <a:lnTo>
                  <a:pt x="2004" y="1886"/>
                </a:lnTo>
                <a:lnTo>
                  <a:pt x="2004" y="1886"/>
                </a:lnTo>
                <a:lnTo>
                  <a:pt x="1976" y="1922"/>
                </a:lnTo>
                <a:lnTo>
                  <a:pt x="1950" y="1964"/>
                </a:lnTo>
                <a:lnTo>
                  <a:pt x="1926" y="2008"/>
                </a:lnTo>
                <a:lnTo>
                  <a:pt x="1904" y="2054"/>
                </a:lnTo>
                <a:lnTo>
                  <a:pt x="1904" y="2054"/>
                </a:lnTo>
                <a:lnTo>
                  <a:pt x="1900" y="2064"/>
                </a:lnTo>
                <a:lnTo>
                  <a:pt x="1900" y="2064"/>
                </a:lnTo>
                <a:lnTo>
                  <a:pt x="1894" y="2074"/>
                </a:lnTo>
                <a:lnTo>
                  <a:pt x="1894" y="2074"/>
                </a:lnTo>
                <a:lnTo>
                  <a:pt x="1890" y="2082"/>
                </a:lnTo>
                <a:lnTo>
                  <a:pt x="1890" y="2082"/>
                </a:lnTo>
                <a:lnTo>
                  <a:pt x="1888" y="2092"/>
                </a:lnTo>
                <a:lnTo>
                  <a:pt x="1886" y="2094"/>
                </a:lnTo>
                <a:lnTo>
                  <a:pt x="1886" y="2094"/>
                </a:lnTo>
                <a:lnTo>
                  <a:pt x="1878" y="2092"/>
                </a:lnTo>
                <a:lnTo>
                  <a:pt x="1878" y="2092"/>
                </a:lnTo>
                <a:lnTo>
                  <a:pt x="1868" y="2088"/>
                </a:lnTo>
                <a:lnTo>
                  <a:pt x="1868" y="2088"/>
                </a:lnTo>
                <a:lnTo>
                  <a:pt x="1860" y="2086"/>
                </a:lnTo>
                <a:lnTo>
                  <a:pt x="1860" y="2086"/>
                </a:lnTo>
                <a:lnTo>
                  <a:pt x="1852" y="2082"/>
                </a:lnTo>
                <a:lnTo>
                  <a:pt x="1852" y="2082"/>
                </a:lnTo>
                <a:lnTo>
                  <a:pt x="1812" y="2068"/>
                </a:lnTo>
                <a:lnTo>
                  <a:pt x="1772" y="2052"/>
                </a:lnTo>
                <a:lnTo>
                  <a:pt x="1772" y="2052"/>
                </a:lnTo>
                <a:lnTo>
                  <a:pt x="1764" y="2048"/>
                </a:lnTo>
                <a:lnTo>
                  <a:pt x="1764" y="2048"/>
                </a:lnTo>
                <a:lnTo>
                  <a:pt x="1756" y="2044"/>
                </a:lnTo>
                <a:lnTo>
                  <a:pt x="1756" y="2044"/>
                </a:lnTo>
                <a:lnTo>
                  <a:pt x="1762" y="2036"/>
                </a:lnTo>
                <a:lnTo>
                  <a:pt x="1762" y="2036"/>
                </a:lnTo>
                <a:close/>
                <a:moveTo>
                  <a:pt x="1508" y="2556"/>
                </a:moveTo>
                <a:lnTo>
                  <a:pt x="1508" y="2556"/>
                </a:lnTo>
                <a:lnTo>
                  <a:pt x="1508" y="2548"/>
                </a:lnTo>
                <a:lnTo>
                  <a:pt x="1508" y="2548"/>
                </a:lnTo>
                <a:lnTo>
                  <a:pt x="1510" y="2538"/>
                </a:lnTo>
                <a:lnTo>
                  <a:pt x="1510" y="2538"/>
                </a:lnTo>
                <a:lnTo>
                  <a:pt x="1510" y="2530"/>
                </a:lnTo>
                <a:lnTo>
                  <a:pt x="1510" y="2530"/>
                </a:lnTo>
                <a:lnTo>
                  <a:pt x="1516" y="2484"/>
                </a:lnTo>
                <a:lnTo>
                  <a:pt x="1526" y="2440"/>
                </a:lnTo>
                <a:lnTo>
                  <a:pt x="1526" y="2440"/>
                </a:lnTo>
                <a:lnTo>
                  <a:pt x="1540" y="2392"/>
                </a:lnTo>
                <a:lnTo>
                  <a:pt x="1556" y="2344"/>
                </a:lnTo>
                <a:lnTo>
                  <a:pt x="1556" y="2344"/>
                </a:lnTo>
                <a:lnTo>
                  <a:pt x="1570" y="2310"/>
                </a:lnTo>
                <a:lnTo>
                  <a:pt x="1570" y="2310"/>
                </a:lnTo>
                <a:lnTo>
                  <a:pt x="1590" y="2264"/>
                </a:lnTo>
                <a:lnTo>
                  <a:pt x="1614" y="2220"/>
                </a:lnTo>
                <a:lnTo>
                  <a:pt x="1642" y="2178"/>
                </a:lnTo>
                <a:lnTo>
                  <a:pt x="1670" y="2136"/>
                </a:lnTo>
                <a:lnTo>
                  <a:pt x="1670" y="2136"/>
                </a:lnTo>
                <a:lnTo>
                  <a:pt x="1678" y="2140"/>
                </a:lnTo>
                <a:lnTo>
                  <a:pt x="1678" y="2140"/>
                </a:lnTo>
                <a:lnTo>
                  <a:pt x="1688" y="2146"/>
                </a:lnTo>
                <a:lnTo>
                  <a:pt x="1688" y="2146"/>
                </a:lnTo>
                <a:lnTo>
                  <a:pt x="1696" y="2150"/>
                </a:lnTo>
                <a:lnTo>
                  <a:pt x="1696" y="2150"/>
                </a:lnTo>
                <a:lnTo>
                  <a:pt x="1706" y="2154"/>
                </a:lnTo>
                <a:lnTo>
                  <a:pt x="1706" y="2154"/>
                </a:lnTo>
                <a:lnTo>
                  <a:pt x="1716" y="2160"/>
                </a:lnTo>
                <a:lnTo>
                  <a:pt x="1716" y="2160"/>
                </a:lnTo>
                <a:lnTo>
                  <a:pt x="1762" y="2180"/>
                </a:lnTo>
                <a:lnTo>
                  <a:pt x="1812" y="2198"/>
                </a:lnTo>
                <a:lnTo>
                  <a:pt x="1812" y="2198"/>
                </a:lnTo>
                <a:lnTo>
                  <a:pt x="1820" y="2202"/>
                </a:lnTo>
                <a:lnTo>
                  <a:pt x="1820" y="2202"/>
                </a:lnTo>
                <a:lnTo>
                  <a:pt x="1830" y="2204"/>
                </a:lnTo>
                <a:lnTo>
                  <a:pt x="1830" y="2204"/>
                </a:lnTo>
                <a:lnTo>
                  <a:pt x="1840" y="2208"/>
                </a:lnTo>
                <a:lnTo>
                  <a:pt x="1840" y="2208"/>
                </a:lnTo>
                <a:lnTo>
                  <a:pt x="1846" y="2210"/>
                </a:lnTo>
                <a:lnTo>
                  <a:pt x="1846" y="2210"/>
                </a:lnTo>
                <a:lnTo>
                  <a:pt x="1844" y="2216"/>
                </a:lnTo>
                <a:lnTo>
                  <a:pt x="1844" y="2216"/>
                </a:lnTo>
                <a:lnTo>
                  <a:pt x="1842" y="2226"/>
                </a:lnTo>
                <a:lnTo>
                  <a:pt x="1842" y="2226"/>
                </a:lnTo>
                <a:lnTo>
                  <a:pt x="1840" y="2236"/>
                </a:lnTo>
                <a:lnTo>
                  <a:pt x="1840" y="2236"/>
                </a:lnTo>
                <a:lnTo>
                  <a:pt x="1838" y="2246"/>
                </a:lnTo>
                <a:lnTo>
                  <a:pt x="1838" y="2246"/>
                </a:lnTo>
                <a:lnTo>
                  <a:pt x="1826" y="2290"/>
                </a:lnTo>
                <a:lnTo>
                  <a:pt x="1818" y="2334"/>
                </a:lnTo>
                <a:lnTo>
                  <a:pt x="1810" y="2380"/>
                </a:lnTo>
                <a:lnTo>
                  <a:pt x="1804" y="2426"/>
                </a:lnTo>
                <a:lnTo>
                  <a:pt x="1804" y="2426"/>
                </a:lnTo>
                <a:lnTo>
                  <a:pt x="1798" y="2472"/>
                </a:lnTo>
                <a:lnTo>
                  <a:pt x="1796" y="2520"/>
                </a:lnTo>
                <a:lnTo>
                  <a:pt x="1796" y="2520"/>
                </a:lnTo>
                <a:lnTo>
                  <a:pt x="1794" y="2526"/>
                </a:lnTo>
                <a:lnTo>
                  <a:pt x="1794" y="2526"/>
                </a:lnTo>
                <a:lnTo>
                  <a:pt x="1794" y="2530"/>
                </a:lnTo>
                <a:lnTo>
                  <a:pt x="1794" y="2530"/>
                </a:lnTo>
                <a:lnTo>
                  <a:pt x="1794" y="2540"/>
                </a:lnTo>
                <a:lnTo>
                  <a:pt x="1794" y="2540"/>
                </a:lnTo>
                <a:lnTo>
                  <a:pt x="1794" y="2550"/>
                </a:lnTo>
                <a:lnTo>
                  <a:pt x="1794" y="2550"/>
                </a:lnTo>
                <a:lnTo>
                  <a:pt x="1794" y="2560"/>
                </a:lnTo>
                <a:lnTo>
                  <a:pt x="1508" y="2560"/>
                </a:lnTo>
                <a:lnTo>
                  <a:pt x="1508" y="2560"/>
                </a:lnTo>
                <a:lnTo>
                  <a:pt x="1508" y="2556"/>
                </a:lnTo>
                <a:lnTo>
                  <a:pt x="1508" y="2556"/>
                </a:lnTo>
                <a:close/>
                <a:moveTo>
                  <a:pt x="1716" y="3082"/>
                </a:moveTo>
                <a:lnTo>
                  <a:pt x="1716" y="3082"/>
                </a:lnTo>
                <a:lnTo>
                  <a:pt x="1706" y="3088"/>
                </a:lnTo>
                <a:lnTo>
                  <a:pt x="1706" y="3088"/>
                </a:lnTo>
                <a:lnTo>
                  <a:pt x="1698" y="3092"/>
                </a:lnTo>
                <a:lnTo>
                  <a:pt x="1698" y="3092"/>
                </a:lnTo>
                <a:lnTo>
                  <a:pt x="1688" y="3096"/>
                </a:lnTo>
                <a:lnTo>
                  <a:pt x="1688" y="3096"/>
                </a:lnTo>
                <a:lnTo>
                  <a:pt x="1678" y="3102"/>
                </a:lnTo>
                <a:lnTo>
                  <a:pt x="1678" y="3102"/>
                </a:lnTo>
                <a:lnTo>
                  <a:pt x="1672" y="3106"/>
                </a:lnTo>
                <a:lnTo>
                  <a:pt x="1672" y="3106"/>
                </a:lnTo>
                <a:lnTo>
                  <a:pt x="1642" y="3064"/>
                </a:lnTo>
                <a:lnTo>
                  <a:pt x="1614" y="3022"/>
                </a:lnTo>
                <a:lnTo>
                  <a:pt x="1590" y="2976"/>
                </a:lnTo>
                <a:lnTo>
                  <a:pt x="1568" y="2930"/>
                </a:lnTo>
                <a:lnTo>
                  <a:pt x="1568" y="2930"/>
                </a:lnTo>
                <a:lnTo>
                  <a:pt x="1548" y="2878"/>
                </a:lnTo>
                <a:lnTo>
                  <a:pt x="1532" y="2822"/>
                </a:lnTo>
                <a:lnTo>
                  <a:pt x="1518" y="2768"/>
                </a:lnTo>
                <a:lnTo>
                  <a:pt x="1510" y="2712"/>
                </a:lnTo>
                <a:lnTo>
                  <a:pt x="1510" y="2712"/>
                </a:lnTo>
                <a:lnTo>
                  <a:pt x="1510" y="2702"/>
                </a:lnTo>
                <a:lnTo>
                  <a:pt x="1510" y="2702"/>
                </a:lnTo>
                <a:lnTo>
                  <a:pt x="1508" y="2694"/>
                </a:lnTo>
                <a:lnTo>
                  <a:pt x="1508" y="2694"/>
                </a:lnTo>
                <a:lnTo>
                  <a:pt x="1508" y="2684"/>
                </a:lnTo>
                <a:lnTo>
                  <a:pt x="1508" y="2684"/>
                </a:lnTo>
                <a:lnTo>
                  <a:pt x="1508" y="2682"/>
                </a:lnTo>
                <a:lnTo>
                  <a:pt x="1794" y="2682"/>
                </a:lnTo>
                <a:lnTo>
                  <a:pt x="1794" y="2682"/>
                </a:lnTo>
                <a:lnTo>
                  <a:pt x="1794" y="2690"/>
                </a:lnTo>
                <a:lnTo>
                  <a:pt x="1794" y="2690"/>
                </a:lnTo>
                <a:lnTo>
                  <a:pt x="1794" y="2700"/>
                </a:lnTo>
                <a:lnTo>
                  <a:pt x="1794" y="2700"/>
                </a:lnTo>
                <a:lnTo>
                  <a:pt x="1794" y="2710"/>
                </a:lnTo>
                <a:lnTo>
                  <a:pt x="1794" y="2710"/>
                </a:lnTo>
                <a:lnTo>
                  <a:pt x="1796" y="2720"/>
                </a:lnTo>
                <a:lnTo>
                  <a:pt x="1796" y="2720"/>
                </a:lnTo>
                <a:lnTo>
                  <a:pt x="1802" y="2792"/>
                </a:lnTo>
                <a:lnTo>
                  <a:pt x="1810" y="2862"/>
                </a:lnTo>
                <a:lnTo>
                  <a:pt x="1822" y="2930"/>
                </a:lnTo>
                <a:lnTo>
                  <a:pt x="1838" y="2996"/>
                </a:lnTo>
                <a:lnTo>
                  <a:pt x="1838" y="2996"/>
                </a:lnTo>
                <a:lnTo>
                  <a:pt x="1840" y="3006"/>
                </a:lnTo>
                <a:lnTo>
                  <a:pt x="1840" y="3006"/>
                </a:lnTo>
                <a:lnTo>
                  <a:pt x="1842" y="3014"/>
                </a:lnTo>
                <a:lnTo>
                  <a:pt x="1842" y="3014"/>
                </a:lnTo>
                <a:lnTo>
                  <a:pt x="1844" y="3024"/>
                </a:lnTo>
                <a:lnTo>
                  <a:pt x="1844" y="3024"/>
                </a:lnTo>
                <a:lnTo>
                  <a:pt x="1848" y="3032"/>
                </a:lnTo>
                <a:lnTo>
                  <a:pt x="1848" y="3032"/>
                </a:lnTo>
                <a:lnTo>
                  <a:pt x="1840" y="3034"/>
                </a:lnTo>
                <a:lnTo>
                  <a:pt x="1840" y="3034"/>
                </a:lnTo>
                <a:lnTo>
                  <a:pt x="1830" y="3038"/>
                </a:lnTo>
                <a:lnTo>
                  <a:pt x="1830" y="3038"/>
                </a:lnTo>
                <a:lnTo>
                  <a:pt x="1820" y="3040"/>
                </a:lnTo>
                <a:lnTo>
                  <a:pt x="1820" y="3040"/>
                </a:lnTo>
                <a:lnTo>
                  <a:pt x="1812" y="3044"/>
                </a:lnTo>
                <a:lnTo>
                  <a:pt x="1812" y="3044"/>
                </a:lnTo>
                <a:lnTo>
                  <a:pt x="1762" y="3062"/>
                </a:lnTo>
                <a:lnTo>
                  <a:pt x="1716" y="3082"/>
                </a:lnTo>
                <a:lnTo>
                  <a:pt x="1716" y="3082"/>
                </a:lnTo>
                <a:close/>
                <a:moveTo>
                  <a:pt x="1880" y="3294"/>
                </a:moveTo>
                <a:lnTo>
                  <a:pt x="1880" y="3294"/>
                </a:lnTo>
                <a:lnTo>
                  <a:pt x="1840" y="3266"/>
                </a:lnTo>
                <a:lnTo>
                  <a:pt x="1800" y="3236"/>
                </a:lnTo>
                <a:lnTo>
                  <a:pt x="1800" y="3236"/>
                </a:lnTo>
                <a:lnTo>
                  <a:pt x="1770" y="3212"/>
                </a:lnTo>
                <a:lnTo>
                  <a:pt x="1770" y="3212"/>
                </a:lnTo>
                <a:lnTo>
                  <a:pt x="1762" y="3204"/>
                </a:lnTo>
                <a:lnTo>
                  <a:pt x="1762" y="3204"/>
                </a:lnTo>
                <a:lnTo>
                  <a:pt x="1756" y="3198"/>
                </a:lnTo>
                <a:lnTo>
                  <a:pt x="1756" y="3198"/>
                </a:lnTo>
                <a:lnTo>
                  <a:pt x="1764" y="3194"/>
                </a:lnTo>
                <a:lnTo>
                  <a:pt x="1764" y="3194"/>
                </a:lnTo>
                <a:lnTo>
                  <a:pt x="1774" y="3190"/>
                </a:lnTo>
                <a:lnTo>
                  <a:pt x="1774" y="3190"/>
                </a:lnTo>
                <a:lnTo>
                  <a:pt x="1812" y="3174"/>
                </a:lnTo>
                <a:lnTo>
                  <a:pt x="1852" y="3158"/>
                </a:lnTo>
                <a:lnTo>
                  <a:pt x="1852" y="3158"/>
                </a:lnTo>
                <a:lnTo>
                  <a:pt x="1858" y="3156"/>
                </a:lnTo>
                <a:lnTo>
                  <a:pt x="1858" y="3156"/>
                </a:lnTo>
                <a:lnTo>
                  <a:pt x="1860" y="3156"/>
                </a:lnTo>
                <a:lnTo>
                  <a:pt x="1860" y="3156"/>
                </a:lnTo>
                <a:lnTo>
                  <a:pt x="1868" y="3152"/>
                </a:lnTo>
                <a:lnTo>
                  <a:pt x="1868" y="3152"/>
                </a:lnTo>
                <a:lnTo>
                  <a:pt x="1878" y="3150"/>
                </a:lnTo>
                <a:lnTo>
                  <a:pt x="1878" y="3150"/>
                </a:lnTo>
                <a:lnTo>
                  <a:pt x="1886" y="3148"/>
                </a:lnTo>
                <a:lnTo>
                  <a:pt x="1888" y="3150"/>
                </a:lnTo>
                <a:lnTo>
                  <a:pt x="1888" y="3150"/>
                </a:lnTo>
                <a:lnTo>
                  <a:pt x="1892" y="3160"/>
                </a:lnTo>
                <a:lnTo>
                  <a:pt x="1892" y="3160"/>
                </a:lnTo>
                <a:lnTo>
                  <a:pt x="1896" y="3168"/>
                </a:lnTo>
                <a:lnTo>
                  <a:pt x="1896" y="3168"/>
                </a:lnTo>
                <a:lnTo>
                  <a:pt x="1900" y="3178"/>
                </a:lnTo>
                <a:lnTo>
                  <a:pt x="1900" y="3178"/>
                </a:lnTo>
                <a:lnTo>
                  <a:pt x="1904" y="3188"/>
                </a:lnTo>
                <a:lnTo>
                  <a:pt x="1904" y="3188"/>
                </a:lnTo>
                <a:lnTo>
                  <a:pt x="1926" y="3232"/>
                </a:lnTo>
                <a:lnTo>
                  <a:pt x="1926" y="3232"/>
                </a:lnTo>
                <a:lnTo>
                  <a:pt x="1944" y="3266"/>
                </a:lnTo>
                <a:lnTo>
                  <a:pt x="1962" y="3298"/>
                </a:lnTo>
                <a:lnTo>
                  <a:pt x="1984" y="3328"/>
                </a:lnTo>
                <a:lnTo>
                  <a:pt x="2004" y="3356"/>
                </a:lnTo>
                <a:lnTo>
                  <a:pt x="2004" y="3356"/>
                </a:lnTo>
                <a:lnTo>
                  <a:pt x="1972" y="3342"/>
                </a:lnTo>
                <a:lnTo>
                  <a:pt x="1942" y="3328"/>
                </a:lnTo>
                <a:lnTo>
                  <a:pt x="1910" y="3312"/>
                </a:lnTo>
                <a:lnTo>
                  <a:pt x="1880" y="3294"/>
                </a:lnTo>
                <a:lnTo>
                  <a:pt x="1880" y="3294"/>
                </a:lnTo>
                <a:close/>
                <a:moveTo>
                  <a:pt x="2586" y="3120"/>
                </a:moveTo>
                <a:lnTo>
                  <a:pt x="2586" y="3120"/>
                </a:lnTo>
                <a:lnTo>
                  <a:pt x="2584" y="3122"/>
                </a:lnTo>
                <a:lnTo>
                  <a:pt x="2584" y="3122"/>
                </a:lnTo>
                <a:lnTo>
                  <a:pt x="2580" y="3132"/>
                </a:lnTo>
                <a:lnTo>
                  <a:pt x="2580" y="3132"/>
                </a:lnTo>
                <a:lnTo>
                  <a:pt x="2578" y="3140"/>
                </a:lnTo>
                <a:lnTo>
                  <a:pt x="2578" y="3140"/>
                </a:lnTo>
                <a:lnTo>
                  <a:pt x="2554" y="3186"/>
                </a:lnTo>
                <a:lnTo>
                  <a:pt x="2530" y="3228"/>
                </a:lnTo>
                <a:lnTo>
                  <a:pt x="2502" y="3268"/>
                </a:lnTo>
                <a:lnTo>
                  <a:pt x="2474" y="3302"/>
                </a:lnTo>
                <a:lnTo>
                  <a:pt x="2474" y="3302"/>
                </a:lnTo>
                <a:lnTo>
                  <a:pt x="2474" y="3302"/>
                </a:lnTo>
                <a:lnTo>
                  <a:pt x="2464" y="3312"/>
                </a:lnTo>
                <a:lnTo>
                  <a:pt x="2464" y="3312"/>
                </a:lnTo>
                <a:lnTo>
                  <a:pt x="2452" y="3324"/>
                </a:lnTo>
                <a:lnTo>
                  <a:pt x="2452" y="3324"/>
                </a:lnTo>
                <a:lnTo>
                  <a:pt x="2438" y="3336"/>
                </a:lnTo>
                <a:lnTo>
                  <a:pt x="2438" y="3336"/>
                </a:lnTo>
                <a:lnTo>
                  <a:pt x="2424" y="3348"/>
                </a:lnTo>
                <a:lnTo>
                  <a:pt x="2424" y="3348"/>
                </a:lnTo>
                <a:lnTo>
                  <a:pt x="2408" y="3360"/>
                </a:lnTo>
                <a:lnTo>
                  <a:pt x="2408" y="3360"/>
                </a:lnTo>
                <a:lnTo>
                  <a:pt x="2390" y="3370"/>
                </a:lnTo>
                <a:lnTo>
                  <a:pt x="2390" y="3370"/>
                </a:lnTo>
                <a:lnTo>
                  <a:pt x="2388" y="3370"/>
                </a:lnTo>
                <a:lnTo>
                  <a:pt x="2388" y="3370"/>
                </a:lnTo>
                <a:lnTo>
                  <a:pt x="2364" y="3382"/>
                </a:lnTo>
                <a:lnTo>
                  <a:pt x="2364" y="3382"/>
                </a:lnTo>
                <a:lnTo>
                  <a:pt x="2346" y="3388"/>
                </a:lnTo>
                <a:lnTo>
                  <a:pt x="2326" y="3392"/>
                </a:lnTo>
                <a:lnTo>
                  <a:pt x="2326" y="3392"/>
                </a:lnTo>
                <a:lnTo>
                  <a:pt x="2312" y="3394"/>
                </a:lnTo>
                <a:lnTo>
                  <a:pt x="2296" y="3394"/>
                </a:lnTo>
                <a:lnTo>
                  <a:pt x="2296" y="3394"/>
                </a:lnTo>
                <a:lnTo>
                  <a:pt x="2296" y="3394"/>
                </a:lnTo>
                <a:lnTo>
                  <a:pt x="2280" y="3394"/>
                </a:lnTo>
                <a:lnTo>
                  <a:pt x="2266" y="3392"/>
                </a:lnTo>
                <a:lnTo>
                  <a:pt x="2266" y="3392"/>
                </a:lnTo>
                <a:lnTo>
                  <a:pt x="2246" y="3388"/>
                </a:lnTo>
                <a:lnTo>
                  <a:pt x="2228" y="3382"/>
                </a:lnTo>
                <a:lnTo>
                  <a:pt x="2228" y="3382"/>
                </a:lnTo>
                <a:lnTo>
                  <a:pt x="2204" y="3370"/>
                </a:lnTo>
                <a:lnTo>
                  <a:pt x="2204" y="3370"/>
                </a:lnTo>
                <a:lnTo>
                  <a:pt x="2202" y="3370"/>
                </a:lnTo>
                <a:lnTo>
                  <a:pt x="2202" y="3370"/>
                </a:lnTo>
                <a:lnTo>
                  <a:pt x="2184" y="3360"/>
                </a:lnTo>
                <a:lnTo>
                  <a:pt x="2184" y="3360"/>
                </a:lnTo>
                <a:lnTo>
                  <a:pt x="2168" y="3348"/>
                </a:lnTo>
                <a:lnTo>
                  <a:pt x="2168" y="3348"/>
                </a:lnTo>
                <a:lnTo>
                  <a:pt x="2154" y="3336"/>
                </a:lnTo>
                <a:lnTo>
                  <a:pt x="2154" y="3336"/>
                </a:lnTo>
                <a:lnTo>
                  <a:pt x="2140" y="3324"/>
                </a:lnTo>
                <a:lnTo>
                  <a:pt x="2140" y="3324"/>
                </a:lnTo>
                <a:lnTo>
                  <a:pt x="2128" y="3312"/>
                </a:lnTo>
                <a:lnTo>
                  <a:pt x="2128" y="3312"/>
                </a:lnTo>
                <a:lnTo>
                  <a:pt x="2118" y="3302"/>
                </a:lnTo>
                <a:lnTo>
                  <a:pt x="2118" y="3302"/>
                </a:lnTo>
                <a:lnTo>
                  <a:pt x="2118" y="3302"/>
                </a:lnTo>
                <a:lnTo>
                  <a:pt x="2090" y="3268"/>
                </a:lnTo>
                <a:lnTo>
                  <a:pt x="2064" y="3230"/>
                </a:lnTo>
                <a:lnTo>
                  <a:pt x="2038" y="3186"/>
                </a:lnTo>
                <a:lnTo>
                  <a:pt x="2016" y="3140"/>
                </a:lnTo>
                <a:lnTo>
                  <a:pt x="2016" y="3140"/>
                </a:lnTo>
                <a:lnTo>
                  <a:pt x="2012" y="3132"/>
                </a:lnTo>
                <a:lnTo>
                  <a:pt x="2012" y="3132"/>
                </a:lnTo>
                <a:lnTo>
                  <a:pt x="2008" y="3124"/>
                </a:lnTo>
                <a:lnTo>
                  <a:pt x="2008" y="3124"/>
                </a:lnTo>
                <a:lnTo>
                  <a:pt x="2006" y="3120"/>
                </a:lnTo>
                <a:lnTo>
                  <a:pt x="2006" y="3120"/>
                </a:lnTo>
                <a:lnTo>
                  <a:pt x="2006" y="3116"/>
                </a:lnTo>
                <a:lnTo>
                  <a:pt x="2006" y="3116"/>
                </a:lnTo>
                <a:lnTo>
                  <a:pt x="2010" y="3116"/>
                </a:lnTo>
                <a:lnTo>
                  <a:pt x="2010" y="3116"/>
                </a:lnTo>
                <a:lnTo>
                  <a:pt x="2012" y="3114"/>
                </a:lnTo>
                <a:lnTo>
                  <a:pt x="2012" y="3114"/>
                </a:lnTo>
                <a:lnTo>
                  <a:pt x="2022" y="3114"/>
                </a:lnTo>
                <a:lnTo>
                  <a:pt x="2022" y="3114"/>
                </a:lnTo>
                <a:lnTo>
                  <a:pt x="2032" y="3112"/>
                </a:lnTo>
                <a:lnTo>
                  <a:pt x="2032" y="3112"/>
                </a:lnTo>
                <a:lnTo>
                  <a:pt x="2096" y="3102"/>
                </a:lnTo>
                <a:lnTo>
                  <a:pt x="2162" y="3094"/>
                </a:lnTo>
                <a:lnTo>
                  <a:pt x="2228" y="3090"/>
                </a:lnTo>
                <a:lnTo>
                  <a:pt x="2296" y="3088"/>
                </a:lnTo>
                <a:lnTo>
                  <a:pt x="2296" y="3088"/>
                </a:lnTo>
                <a:lnTo>
                  <a:pt x="2364" y="3090"/>
                </a:lnTo>
                <a:lnTo>
                  <a:pt x="2432" y="3094"/>
                </a:lnTo>
                <a:lnTo>
                  <a:pt x="2498" y="3100"/>
                </a:lnTo>
                <a:lnTo>
                  <a:pt x="2562" y="3112"/>
                </a:lnTo>
                <a:lnTo>
                  <a:pt x="2562" y="3112"/>
                </a:lnTo>
                <a:lnTo>
                  <a:pt x="2570" y="3112"/>
                </a:lnTo>
                <a:lnTo>
                  <a:pt x="2570" y="3112"/>
                </a:lnTo>
                <a:lnTo>
                  <a:pt x="2580" y="3114"/>
                </a:lnTo>
                <a:lnTo>
                  <a:pt x="2580" y="3114"/>
                </a:lnTo>
                <a:lnTo>
                  <a:pt x="2582" y="3116"/>
                </a:lnTo>
                <a:lnTo>
                  <a:pt x="2582" y="3116"/>
                </a:lnTo>
                <a:lnTo>
                  <a:pt x="2588" y="3116"/>
                </a:lnTo>
                <a:lnTo>
                  <a:pt x="2588" y="3116"/>
                </a:lnTo>
                <a:lnTo>
                  <a:pt x="2586" y="3120"/>
                </a:lnTo>
                <a:lnTo>
                  <a:pt x="2586" y="3120"/>
                </a:lnTo>
                <a:close/>
                <a:moveTo>
                  <a:pt x="2830" y="3204"/>
                </a:moveTo>
                <a:lnTo>
                  <a:pt x="2830" y="3204"/>
                </a:lnTo>
                <a:lnTo>
                  <a:pt x="2824" y="3210"/>
                </a:lnTo>
                <a:lnTo>
                  <a:pt x="2824" y="3210"/>
                </a:lnTo>
                <a:lnTo>
                  <a:pt x="2792" y="3236"/>
                </a:lnTo>
                <a:lnTo>
                  <a:pt x="2792" y="3236"/>
                </a:lnTo>
                <a:lnTo>
                  <a:pt x="2754" y="3266"/>
                </a:lnTo>
                <a:lnTo>
                  <a:pt x="2712" y="3294"/>
                </a:lnTo>
                <a:lnTo>
                  <a:pt x="2712" y="3294"/>
                </a:lnTo>
                <a:lnTo>
                  <a:pt x="2682" y="3312"/>
                </a:lnTo>
                <a:lnTo>
                  <a:pt x="2652" y="3328"/>
                </a:lnTo>
                <a:lnTo>
                  <a:pt x="2620" y="3342"/>
                </a:lnTo>
                <a:lnTo>
                  <a:pt x="2588" y="3356"/>
                </a:lnTo>
                <a:lnTo>
                  <a:pt x="2588" y="3356"/>
                </a:lnTo>
                <a:lnTo>
                  <a:pt x="2610" y="3328"/>
                </a:lnTo>
                <a:lnTo>
                  <a:pt x="2630" y="3298"/>
                </a:lnTo>
                <a:lnTo>
                  <a:pt x="2648" y="3266"/>
                </a:lnTo>
                <a:lnTo>
                  <a:pt x="2668" y="3232"/>
                </a:lnTo>
                <a:lnTo>
                  <a:pt x="2668" y="3232"/>
                </a:lnTo>
                <a:lnTo>
                  <a:pt x="2690" y="3186"/>
                </a:lnTo>
                <a:lnTo>
                  <a:pt x="2690" y="3186"/>
                </a:lnTo>
                <a:lnTo>
                  <a:pt x="2694" y="3178"/>
                </a:lnTo>
                <a:lnTo>
                  <a:pt x="2694" y="3178"/>
                </a:lnTo>
                <a:lnTo>
                  <a:pt x="2698" y="3168"/>
                </a:lnTo>
                <a:lnTo>
                  <a:pt x="2698" y="3168"/>
                </a:lnTo>
                <a:lnTo>
                  <a:pt x="2702" y="3158"/>
                </a:lnTo>
                <a:lnTo>
                  <a:pt x="2702" y="3158"/>
                </a:lnTo>
                <a:lnTo>
                  <a:pt x="2706" y="3148"/>
                </a:lnTo>
                <a:lnTo>
                  <a:pt x="2706" y="3146"/>
                </a:lnTo>
                <a:lnTo>
                  <a:pt x="2706" y="3146"/>
                </a:lnTo>
                <a:lnTo>
                  <a:pt x="2706" y="3146"/>
                </a:lnTo>
                <a:lnTo>
                  <a:pt x="2716" y="3150"/>
                </a:lnTo>
                <a:lnTo>
                  <a:pt x="2716" y="3150"/>
                </a:lnTo>
                <a:lnTo>
                  <a:pt x="2724" y="3152"/>
                </a:lnTo>
                <a:lnTo>
                  <a:pt x="2724" y="3152"/>
                </a:lnTo>
                <a:lnTo>
                  <a:pt x="2732" y="3154"/>
                </a:lnTo>
                <a:lnTo>
                  <a:pt x="2732" y="3154"/>
                </a:lnTo>
                <a:lnTo>
                  <a:pt x="2734" y="3156"/>
                </a:lnTo>
                <a:lnTo>
                  <a:pt x="2734" y="3156"/>
                </a:lnTo>
                <a:lnTo>
                  <a:pt x="2742" y="3158"/>
                </a:lnTo>
                <a:lnTo>
                  <a:pt x="2742" y="3158"/>
                </a:lnTo>
                <a:lnTo>
                  <a:pt x="2782" y="3174"/>
                </a:lnTo>
                <a:lnTo>
                  <a:pt x="2820" y="3190"/>
                </a:lnTo>
                <a:lnTo>
                  <a:pt x="2820" y="3190"/>
                </a:lnTo>
                <a:lnTo>
                  <a:pt x="2828" y="3194"/>
                </a:lnTo>
                <a:lnTo>
                  <a:pt x="2828" y="3194"/>
                </a:lnTo>
                <a:lnTo>
                  <a:pt x="2838" y="3198"/>
                </a:lnTo>
                <a:lnTo>
                  <a:pt x="2838" y="3198"/>
                </a:lnTo>
                <a:lnTo>
                  <a:pt x="2830" y="3204"/>
                </a:lnTo>
                <a:lnTo>
                  <a:pt x="2830" y="3204"/>
                </a:lnTo>
                <a:close/>
                <a:moveTo>
                  <a:pt x="2896" y="3090"/>
                </a:moveTo>
                <a:lnTo>
                  <a:pt x="2896" y="3090"/>
                </a:lnTo>
                <a:lnTo>
                  <a:pt x="2886" y="3086"/>
                </a:lnTo>
                <a:lnTo>
                  <a:pt x="2886" y="3086"/>
                </a:lnTo>
                <a:lnTo>
                  <a:pt x="2876" y="3082"/>
                </a:lnTo>
                <a:lnTo>
                  <a:pt x="2876" y="3082"/>
                </a:lnTo>
                <a:lnTo>
                  <a:pt x="2830" y="3062"/>
                </a:lnTo>
                <a:lnTo>
                  <a:pt x="2782" y="3044"/>
                </a:lnTo>
                <a:lnTo>
                  <a:pt x="2782" y="3044"/>
                </a:lnTo>
                <a:lnTo>
                  <a:pt x="2772" y="3040"/>
                </a:lnTo>
                <a:lnTo>
                  <a:pt x="2772" y="3040"/>
                </a:lnTo>
                <a:lnTo>
                  <a:pt x="2762" y="3036"/>
                </a:lnTo>
                <a:lnTo>
                  <a:pt x="2762" y="3036"/>
                </a:lnTo>
                <a:lnTo>
                  <a:pt x="2752" y="3034"/>
                </a:lnTo>
                <a:lnTo>
                  <a:pt x="2752" y="3034"/>
                </a:lnTo>
                <a:lnTo>
                  <a:pt x="2746" y="3032"/>
                </a:lnTo>
                <a:lnTo>
                  <a:pt x="2746" y="3032"/>
                </a:lnTo>
                <a:lnTo>
                  <a:pt x="2748" y="3024"/>
                </a:lnTo>
                <a:lnTo>
                  <a:pt x="2748" y="3024"/>
                </a:lnTo>
                <a:lnTo>
                  <a:pt x="2750" y="3014"/>
                </a:lnTo>
                <a:lnTo>
                  <a:pt x="2750" y="3014"/>
                </a:lnTo>
                <a:lnTo>
                  <a:pt x="2752" y="3004"/>
                </a:lnTo>
                <a:lnTo>
                  <a:pt x="2752" y="3004"/>
                </a:lnTo>
                <a:lnTo>
                  <a:pt x="2756" y="2994"/>
                </a:lnTo>
                <a:lnTo>
                  <a:pt x="2756" y="2994"/>
                </a:lnTo>
                <a:lnTo>
                  <a:pt x="2770" y="2930"/>
                </a:lnTo>
                <a:lnTo>
                  <a:pt x="2782" y="2862"/>
                </a:lnTo>
                <a:lnTo>
                  <a:pt x="2792" y="2792"/>
                </a:lnTo>
                <a:lnTo>
                  <a:pt x="2798" y="2720"/>
                </a:lnTo>
                <a:lnTo>
                  <a:pt x="2798" y="2720"/>
                </a:lnTo>
                <a:lnTo>
                  <a:pt x="2798" y="2710"/>
                </a:lnTo>
                <a:lnTo>
                  <a:pt x="2798" y="2710"/>
                </a:lnTo>
                <a:lnTo>
                  <a:pt x="2798" y="2700"/>
                </a:lnTo>
                <a:lnTo>
                  <a:pt x="2798" y="2700"/>
                </a:lnTo>
                <a:lnTo>
                  <a:pt x="2798" y="2690"/>
                </a:lnTo>
                <a:lnTo>
                  <a:pt x="2798" y="2690"/>
                </a:lnTo>
                <a:lnTo>
                  <a:pt x="2800" y="2682"/>
                </a:lnTo>
                <a:lnTo>
                  <a:pt x="3084" y="2682"/>
                </a:lnTo>
                <a:lnTo>
                  <a:pt x="3084" y="2682"/>
                </a:lnTo>
                <a:lnTo>
                  <a:pt x="3084" y="2684"/>
                </a:lnTo>
                <a:lnTo>
                  <a:pt x="3084" y="2684"/>
                </a:lnTo>
                <a:lnTo>
                  <a:pt x="3084" y="2694"/>
                </a:lnTo>
                <a:lnTo>
                  <a:pt x="3084" y="2694"/>
                </a:lnTo>
                <a:lnTo>
                  <a:pt x="3084" y="2702"/>
                </a:lnTo>
                <a:lnTo>
                  <a:pt x="3084" y="2702"/>
                </a:lnTo>
                <a:lnTo>
                  <a:pt x="3082" y="2712"/>
                </a:lnTo>
                <a:lnTo>
                  <a:pt x="3082" y="2712"/>
                </a:lnTo>
                <a:lnTo>
                  <a:pt x="3074" y="2766"/>
                </a:lnTo>
                <a:lnTo>
                  <a:pt x="3062" y="2822"/>
                </a:lnTo>
                <a:lnTo>
                  <a:pt x="3044" y="2876"/>
                </a:lnTo>
                <a:lnTo>
                  <a:pt x="3024" y="2928"/>
                </a:lnTo>
                <a:lnTo>
                  <a:pt x="3024" y="2928"/>
                </a:lnTo>
                <a:lnTo>
                  <a:pt x="3004" y="2976"/>
                </a:lnTo>
                <a:lnTo>
                  <a:pt x="2978" y="3020"/>
                </a:lnTo>
                <a:lnTo>
                  <a:pt x="2952" y="3064"/>
                </a:lnTo>
                <a:lnTo>
                  <a:pt x="2922" y="3104"/>
                </a:lnTo>
                <a:lnTo>
                  <a:pt x="2922" y="3104"/>
                </a:lnTo>
                <a:lnTo>
                  <a:pt x="2914" y="3100"/>
                </a:lnTo>
                <a:lnTo>
                  <a:pt x="2914" y="3100"/>
                </a:lnTo>
                <a:lnTo>
                  <a:pt x="2906" y="3096"/>
                </a:lnTo>
                <a:lnTo>
                  <a:pt x="2906" y="3096"/>
                </a:lnTo>
                <a:lnTo>
                  <a:pt x="2896" y="3090"/>
                </a:lnTo>
                <a:lnTo>
                  <a:pt x="2896" y="3090"/>
                </a:lnTo>
                <a:close/>
              </a:path>
            </a:pathLst>
          </a:custGeom>
          <a:solidFill>
            <a:srgbClr val="E5560B"/>
          </a:solid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grpSp>
        <p:nvGrpSpPr>
          <p:cNvPr id="45" name="Group 356">
            <a:extLst>
              <a:ext uri="{FF2B5EF4-FFF2-40B4-BE49-F238E27FC236}">
                <a16:creationId xmlns:a16="http://schemas.microsoft.com/office/drawing/2014/main" id="{D16FCED2-874C-4D76-8379-8088D551EBA2}"/>
              </a:ext>
            </a:extLst>
          </p:cNvPr>
          <p:cNvGrpSpPr/>
          <p:nvPr/>
        </p:nvGrpSpPr>
        <p:grpSpPr>
          <a:xfrm>
            <a:off x="1044927" y="3092420"/>
            <a:ext cx="229749" cy="169452"/>
            <a:chOff x="16694476" y="-5052945"/>
            <a:chExt cx="1337801" cy="757504"/>
          </a:xfrm>
          <a:solidFill>
            <a:srgbClr val="009A44"/>
          </a:solidFill>
        </p:grpSpPr>
        <p:sp>
          <p:nvSpPr>
            <p:cNvPr id="46" name="Freeform 99">
              <a:extLst>
                <a:ext uri="{FF2B5EF4-FFF2-40B4-BE49-F238E27FC236}">
                  <a16:creationId xmlns:a16="http://schemas.microsoft.com/office/drawing/2014/main" id="{31B1D62B-5A51-4735-AA26-9EB4DC9513F7}"/>
                </a:ext>
              </a:extLst>
            </p:cNvPr>
            <p:cNvSpPr>
              <a:spLocks/>
            </p:cNvSpPr>
            <p:nvPr/>
          </p:nvSpPr>
          <p:spPr bwMode="auto">
            <a:xfrm>
              <a:off x="16818226" y="-4967011"/>
              <a:ext cx="1085650" cy="584042"/>
            </a:xfrm>
            <a:custGeom>
              <a:avLst/>
              <a:gdLst>
                <a:gd name="T0" fmla="*/ 463 w 465"/>
                <a:gd name="T1" fmla="*/ 183 h 367"/>
                <a:gd name="T2" fmla="*/ 448 w 465"/>
                <a:gd name="T3" fmla="*/ 148 h 367"/>
                <a:gd name="T4" fmla="*/ 418 w 465"/>
                <a:gd name="T5" fmla="*/ 124 h 367"/>
                <a:gd name="T6" fmla="*/ 393 w 465"/>
                <a:gd name="T7" fmla="*/ 105 h 367"/>
                <a:gd name="T8" fmla="*/ 393 w 465"/>
                <a:gd name="T9" fmla="*/ 104 h 367"/>
                <a:gd name="T10" fmla="*/ 389 w 465"/>
                <a:gd name="T11" fmla="*/ 72 h 367"/>
                <a:gd name="T12" fmla="*/ 375 w 465"/>
                <a:gd name="T13" fmla="*/ 46 h 367"/>
                <a:gd name="T14" fmla="*/ 355 w 465"/>
                <a:gd name="T15" fmla="*/ 23 h 367"/>
                <a:gd name="T16" fmla="*/ 329 w 465"/>
                <a:gd name="T17" fmla="*/ 8 h 367"/>
                <a:gd name="T18" fmla="*/ 300 w 465"/>
                <a:gd name="T19" fmla="*/ 0 h 367"/>
                <a:gd name="T20" fmla="*/ 277 w 465"/>
                <a:gd name="T21" fmla="*/ 0 h 367"/>
                <a:gd name="T22" fmla="*/ 242 w 465"/>
                <a:gd name="T23" fmla="*/ 11 h 367"/>
                <a:gd name="T24" fmla="*/ 214 w 465"/>
                <a:gd name="T25" fmla="*/ 34 h 367"/>
                <a:gd name="T26" fmla="*/ 186 w 465"/>
                <a:gd name="T27" fmla="*/ 48 h 367"/>
                <a:gd name="T28" fmla="*/ 156 w 465"/>
                <a:gd name="T29" fmla="*/ 35 h 367"/>
                <a:gd name="T30" fmla="*/ 125 w 465"/>
                <a:gd name="T31" fmla="*/ 32 h 367"/>
                <a:gd name="T32" fmla="*/ 89 w 465"/>
                <a:gd name="T33" fmla="*/ 37 h 367"/>
                <a:gd name="T34" fmla="*/ 55 w 465"/>
                <a:gd name="T35" fmla="*/ 54 h 367"/>
                <a:gd name="T36" fmla="*/ 29 w 465"/>
                <a:gd name="T37" fmla="*/ 77 h 367"/>
                <a:gd name="T38" fmla="*/ 11 w 465"/>
                <a:gd name="T39" fmla="*/ 107 h 367"/>
                <a:gd name="T40" fmla="*/ 2 w 465"/>
                <a:gd name="T41" fmla="*/ 144 h 367"/>
                <a:gd name="T42" fmla="*/ 2 w 465"/>
                <a:gd name="T43" fmla="*/ 168 h 367"/>
                <a:gd name="T44" fmla="*/ 11 w 465"/>
                <a:gd name="T45" fmla="*/ 204 h 367"/>
                <a:gd name="T46" fmla="*/ 29 w 465"/>
                <a:gd name="T47" fmla="*/ 235 h 367"/>
                <a:gd name="T48" fmla="*/ 55 w 465"/>
                <a:gd name="T49" fmla="*/ 259 h 367"/>
                <a:gd name="T50" fmla="*/ 89 w 465"/>
                <a:gd name="T51" fmla="*/ 275 h 367"/>
                <a:gd name="T52" fmla="*/ 125 w 465"/>
                <a:gd name="T53" fmla="*/ 281 h 367"/>
                <a:gd name="T54" fmla="*/ 160 w 465"/>
                <a:gd name="T55" fmla="*/ 275 h 367"/>
                <a:gd name="T56" fmla="*/ 178 w 465"/>
                <a:gd name="T57" fmla="*/ 281 h 367"/>
                <a:gd name="T58" fmla="*/ 201 w 465"/>
                <a:gd name="T59" fmla="*/ 306 h 367"/>
                <a:gd name="T60" fmla="*/ 232 w 465"/>
                <a:gd name="T61" fmla="*/ 322 h 367"/>
                <a:gd name="T62" fmla="*/ 255 w 465"/>
                <a:gd name="T63" fmla="*/ 325 h 367"/>
                <a:gd name="T64" fmla="*/ 291 w 465"/>
                <a:gd name="T65" fmla="*/ 319 h 367"/>
                <a:gd name="T66" fmla="*/ 297 w 465"/>
                <a:gd name="T67" fmla="*/ 340 h 367"/>
                <a:gd name="T68" fmla="*/ 309 w 465"/>
                <a:gd name="T69" fmla="*/ 358 h 367"/>
                <a:gd name="T70" fmla="*/ 329 w 465"/>
                <a:gd name="T71" fmla="*/ 366 h 367"/>
                <a:gd name="T72" fmla="*/ 346 w 465"/>
                <a:gd name="T73" fmla="*/ 366 h 367"/>
                <a:gd name="T74" fmla="*/ 369 w 465"/>
                <a:gd name="T75" fmla="*/ 354 h 367"/>
                <a:gd name="T76" fmla="*/ 381 w 465"/>
                <a:gd name="T77" fmla="*/ 332 h 367"/>
                <a:gd name="T78" fmla="*/ 379 w 465"/>
                <a:gd name="T79" fmla="*/ 311 h 367"/>
                <a:gd name="T80" fmla="*/ 387 w 465"/>
                <a:gd name="T81" fmla="*/ 278 h 367"/>
                <a:gd name="T82" fmla="*/ 418 w 465"/>
                <a:gd name="T83" fmla="*/ 271 h 367"/>
                <a:gd name="T84" fmla="*/ 453 w 465"/>
                <a:gd name="T85" fmla="*/ 241 h 367"/>
                <a:gd name="T86" fmla="*/ 465 w 465"/>
                <a:gd name="T87" fmla="*/ 19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5" h="367">
                  <a:moveTo>
                    <a:pt x="465" y="197"/>
                  </a:moveTo>
                  <a:lnTo>
                    <a:pt x="465" y="197"/>
                  </a:lnTo>
                  <a:lnTo>
                    <a:pt x="463" y="183"/>
                  </a:lnTo>
                  <a:lnTo>
                    <a:pt x="460" y="171"/>
                  </a:lnTo>
                  <a:lnTo>
                    <a:pt x="456" y="159"/>
                  </a:lnTo>
                  <a:lnTo>
                    <a:pt x="448" y="148"/>
                  </a:lnTo>
                  <a:lnTo>
                    <a:pt x="439" y="139"/>
                  </a:lnTo>
                  <a:lnTo>
                    <a:pt x="428" y="130"/>
                  </a:lnTo>
                  <a:lnTo>
                    <a:pt x="418" y="124"/>
                  </a:lnTo>
                  <a:lnTo>
                    <a:pt x="404" y="119"/>
                  </a:lnTo>
                  <a:lnTo>
                    <a:pt x="393" y="116"/>
                  </a:lnTo>
                  <a:lnTo>
                    <a:pt x="393" y="105"/>
                  </a:lnTo>
                  <a:lnTo>
                    <a:pt x="393" y="104"/>
                  </a:lnTo>
                  <a:lnTo>
                    <a:pt x="393" y="104"/>
                  </a:lnTo>
                  <a:lnTo>
                    <a:pt x="393" y="104"/>
                  </a:lnTo>
                  <a:lnTo>
                    <a:pt x="393" y="93"/>
                  </a:lnTo>
                  <a:lnTo>
                    <a:pt x="392" y="83"/>
                  </a:lnTo>
                  <a:lnTo>
                    <a:pt x="389" y="72"/>
                  </a:lnTo>
                  <a:lnTo>
                    <a:pt x="386" y="63"/>
                  </a:lnTo>
                  <a:lnTo>
                    <a:pt x="381" y="54"/>
                  </a:lnTo>
                  <a:lnTo>
                    <a:pt x="375" y="46"/>
                  </a:lnTo>
                  <a:lnTo>
                    <a:pt x="369" y="37"/>
                  </a:lnTo>
                  <a:lnTo>
                    <a:pt x="363" y="31"/>
                  </a:lnTo>
                  <a:lnTo>
                    <a:pt x="355" y="23"/>
                  </a:lnTo>
                  <a:lnTo>
                    <a:pt x="347" y="17"/>
                  </a:lnTo>
                  <a:lnTo>
                    <a:pt x="338" y="13"/>
                  </a:lnTo>
                  <a:lnTo>
                    <a:pt x="329" y="8"/>
                  </a:lnTo>
                  <a:lnTo>
                    <a:pt x="320" y="5"/>
                  </a:lnTo>
                  <a:lnTo>
                    <a:pt x="311" y="2"/>
                  </a:lnTo>
                  <a:lnTo>
                    <a:pt x="300" y="0"/>
                  </a:lnTo>
                  <a:lnTo>
                    <a:pt x="290" y="0"/>
                  </a:lnTo>
                  <a:lnTo>
                    <a:pt x="290" y="0"/>
                  </a:lnTo>
                  <a:lnTo>
                    <a:pt x="277" y="0"/>
                  </a:lnTo>
                  <a:lnTo>
                    <a:pt x="265" y="3"/>
                  </a:lnTo>
                  <a:lnTo>
                    <a:pt x="253" y="7"/>
                  </a:lnTo>
                  <a:lnTo>
                    <a:pt x="242" y="11"/>
                  </a:lnTo>
                  <a:lnTo>
                    <a:pt x="232" y="17"/>
                  </a:lnTo>
                  <a:lnTo>
                    <a:pt x="221" y="25"/>
                  </a:lnTo>
                  <a:lnTo>
                    <a:pt x="214" y="34"/>
                  </a:lnTo>
                  <a:lnTo>
                    <a:pt x="204" y="43"/>
                  </a:lnTo>
                  <a:lnTo>
                    <a:pt x="197" y="54"/>
                  </a:lnTo>
                  <a:lnTo>
                    <a:pt x="186" y="48"/>
                  </a:lnTo>
                  <a:lnTo>
                    <a:pt x="186" y="48"/>
                  </a:lnTo>
                  <a:lnTo>
                    <a:pt x="171" y="42"/>
                  </a:lnTo>
                  <a:lnTo>
                    <a:pt x="156" y="35"/>
                  </a:lnTo>
                  <a:lnTo>
                    <a:pt x="140" y="32"/>
                  </a:lnTo>
                  <a:lnTo>
                    <a:pt x="125" y="32"/>
                  </a:lnTo>
                  <a:lnTo>
                    <a:pt x="125" y="32"/>
                  </a:lnTo>
                  <a:lnTo>
                    <a:pt x="113" y="32"/>
                  </a:lnTo>
                  <a:lnTo>
                    <a:pt x="99" y="34"/>
                  </a:lnTo>
                  <a:lnTo>
                    <a:pt x="89" y="37"/>
                  </a:lnTo>
                  <a:lnTo>
                    <a:pt x="76" y="42"/>
                  </a:lnTo>
                  <a:lnTo>
                    <a:pt x="66" y="48"/>
                  </a:lnTo>
                  <a:lnTo>
                    <a:pt x="55" y="54"/>
                  </a:lnTo>
                  <a:lnTo>
                    <a:pt x="46" y="60"/>
                  </a:lnTo>
                  <a:lnTo>
                    <a:pt x="37" y="69"/>
                  </a:lnTo>
                  <a:lnTo>
                    <a:pt x="29" y="77"/>
                  </a:lnTo>
                  <a:lnTo>
                    <a:pt x="22" y="87"/>
                  </a:lnTo>
                  <a:lnTo>
                    <a:pt x="16" y="96"/>
                  </a:lnTo>
                  <a:lnTo>
                    <a:pt x="11" y="107"/>
                  </a:lnTo>
                  <a:lnTo>
                    <a:pt x="6" y="119"/>
                  </a:lnTo>
                  <a:lnTo>
                    <a:pt x="3" y="131"/>
                  </a:lnTo>
                  <a:lnTo>
                    <a:pt x="2" y="144"/>
                  </a:lnTo>
                  <a:lnTo>
                    <a:pt x="0" y="156"/>
                  </a:lnTo>
                  <a:lnTo>
                    <a:pt x="0" y="156"/>
                  </a:lnTo>
                  <a:lnTo>
                    <a:pt x="2" y="168"/>
                  </a:lnTo>
                  <a:lnTo>
                    <a:pt x="3" y="182"/>
                  </a:lnTo>
                  <a:lnTo>
                    <a:pt x="6" y="192"/>
                  </a:lnTo>
                  <a:lnTo>
                    <a:pt x="11" y="204"/>
                  </a:lnTo>
                  <a:lnTo>
                    <a:pt x="16" y="215"/>
                  </a:lnTo>
                  <a:lnTo>
                    <a:pt x="22" y="226"/>
                  </a:lnTo>
                  <a:lnTo>
                    <a:pt x="29" y="235"/>
                  </a:lnTo>
                  <a:lnTo>
                    <a:pt x="37" y="244"/>
                  </a:lnTo>
                  <a:lnTo>
                    <a:pt x="46" y="252"/>
                  </a:lnTo>
                  <a:lnTo>
                    <a:pt x="55" y="259"/>
                  </a:lnTo>
                  <a:lnTo>
                    <a:pt x="66" y="265"/>
                  </a:lnTo>
                  <a:lnTo>
                    <a:pt x="76" y="270"/>
                  </a:lnTo>
                  <a:lnTo>
                    <a:pt x="89" y="275"/>
                  </a:lnTo>
                  <a:lnTo>
                    <a:pt x="99" y="278"/>
                  </a:lnTo>
                  <a:lnTo>
                    <a:pt x="113" y="279"/>
                  </a:lnTo>
                  <a:lnTo>
                    <a:pt x="125" y="281"/>
                  </a:lnTo>
                  <a:lnTo>
                    <a:pt x="125" y="281"/>
                  </a:lnTo>
                  <a:lnTo>
                    <a:pt x="143" y="279"/>
                  </a:lnTo>
                  <a:lnTo>
                    <a:pt x="160" y="275"/>
                  </a:lnTo>
                  <a:lnTo>
                    <a:pt x="172" y="271"/>
                  </a:lnTo>
                  <a:lnTo>
                    <a:pt x="178" y="281"/>
                  </a:lnTo>
                  <a:lnTo>
                    <a:pt x="178" y="281"/>
                  </a:lnTo>
                  <a:lnTo>
                    <a:pt x="185" y="291"/>
                  </a:lnTo>
                  <a:lnTo>
                    <a:pt x="192" y="300"/>
                  </a:lnTo>
                  <a:lnTo>
                    <a:pt x="201" y="306"/>
                  </a:lnTo>
                  <a:lnTo>
                    <a:pt x="210" y="314"/>
                  </a:lnTo>
                  <a:lnTo>
                    <a:pt x="221" y="319"/>
                  </a:lnTo>
                  <a:lnTo>
                    <a:pt x="232" y="322"/>
                  </a:lnTo>
                  <a:lnTo>
                    <a:pt x="244" y="325"/>
                  </a:lnTo>
                  <a:lnTo>
                    <a:pt x="255" y="325"/>
                  </a:lnTo>
                  <a:lnTo>
                    <a:pt x="255" y="325"/>
                  </a:lnTo>
                  <a:lnTo>
                    <a:pt x="265" y="325"/>
                  </a:lnTo>
                  <a:lnTo>
                    <a:pt x="277" y="322"/>
                  </a:lnTo>
                  <a:lnTo>
                    <a:pt x="291" y="319"/>
                  </a:lnTo>
                  <a:lnTo>
                    <a:pt x="294" y="334"/>
                  </a:lnTo>
                  <a:lnTo>
                    <a:pt x="294" y="334"/>
                  </a:lnTo>
                  <a:lnTo>
                    <a:pt x="297" y="340"/>
                  </a:lnTo>
                  <a:lnTo>
                    <a:pt x="300" y="348"/>
                  </a:lnTo>
                  <a:lnTo>
                    <a:pt x="305" y="352"/>
                  </a:lnTo>
                  <a:lnTo>
                    <a:pt x="309" y="358"/>
                  </a:lnTo>
                  <a:lnTo>
                    <a:pt x="316" y="361"/>
                  </a:lnTo>
                  <a:lnTo>
                    <a:pt x="323" y="364"/>
                  </a:lnTo>
                  <a:lnTo>
                    <a:pt x="329" y="366"/>
                  </a:lnTo>
                  <a:lnTo>
                    <a:pt x="337" y="367"/>
                  </a:lnTo>
                  <a:lnTo>
                    <a:pt x="337" y="367"/>
                  </a:lnTo>
                  <a:lnTo>
                    <a:pt x="346" y="366"/>
                  </a:lnTo>
                  <a:lnTo>
                    <a:pt x="355" y="364"/>
                  </a:lnTo>
                  <a:lnTo>
                    <a:pt x="361" y="360"/>
                  </a:lnTo>
                  <a:lnTo>
                    <a:pt x="369" y="354"/>
                  </a:lnTo>
                  <a:lnTo>
                    <a:pt x="373" y="348"/>
                  </a:lnTo>
                  <a:lnTo>
                    <a:pt x="378" y="340"/>
                  </a:lnTo>
                  <a:lnTo>
                    <a:pt x="381" y="332"/>
                  </a:lnTo>
                  <a:lnTo>
                    <a:pt x="381" y="323"/>
                  </a:lnTo>
                  <a:lnTo>
                    <a:pt x="381" y="323"/>
                  </a:lnTo>
                  <a:lnTo>
                    <a:pt x="379" y="311"/>
                  </a:lnTo>
                  <a:lnTo>
                    <a:pt x="375" y="300"/>
                  </a:lnTo>
                  <a:lnTo>
                    <a:pt x="361" y="278"/>
                  </a:lnTo>
                  <a:lnTo>
                    <a:pt x="387" y="278"/>
                  </a:lnTo>
                  <a:lnTo>
                    <a:pt x="387" y="278"/>
                  </a:lnTo>
                  <a:lnTo>
                    <a:pt x="402" y="276"/>
                  </a:lnTo>
                  <a:lnTo>
                    <a:pt x="418" y="271"/>
                  </a:lnTo>
                  <a:lnTo>
                    <a:pt x="431" y="264"/>
                  </a:lnTo>
                  <a:lnTo>
                    <a:pt x="442" y="253"/>
                  </a:lnTo>
                  <a:lnTo>
                    <a:pt x="453" y="241"/>
                  </a:lnTo>
                  <a:lnTo>
                    <a:pt x="459" y="229"/>
                  </a:lnTo>
                  <a:lnTo>
                    <a:pt x="463" y="214"/>
                  </a:lnTo>
                  <a:lnTo>
                    <a:pt x="465" y="197"/>
                  </a:lnTo>
                  <a:lnTo>
                    <a:pt x="465" y="197"/>
                  </a:lnTo>
                  <a:close/>
                </a:path>
              </a:pathLst>
            </a:custGeom>
            <a:solidFill>
              <a:srgbClr val="6EBF52"/>
            </a:solidFill>
            <a:ln w="9525">
              <a:solidFill>
                <a:schemeClr val="bg1"/>
              </a:solidFill>
              <a:round/>
              <a:headEnd/>
              <a:tailEnd/>
            </a:ln>
          </p:spPr>
          <p:txBody>
            <a:bodyPr vert="horz" wrap="square" lIns="84407" tIns="42203" rIns="84407" bIns="42203"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663" dirty="0"/>
            </a:p>
          </p:txBody>
        </p:sp>
        <p:sp>
          <p:nvSpPr>
            <p:cNvPr id="47" name="Freeform 100">
              <a:extLst>
                <a:ext uri="{FF2B5EF4-FFF2-40B4-BE49-F238E27FC236}">
                  <a16:creationId xmlns:a16="http://schemas.microsoft.com/office/drawing/2014/main" id="{E884100C-7115-40AF-A9D7-85852B925B8F}"/>
                </a:ext>
              </a:extLst>
            </p:cNvPr>
            <p:cNvSpPr>
              <a:spLocks noEditPoints="1"/>
            </p:cNvSpPr>
            <p:nvPr/>
          </p:nvSpPr>
          <p:spPr bwMode="auto">
            <a:xfrm>
              <a:off x="16694476" y="-5052945"/>
              <a:ext cx="1337801" cy="757504"/>
            </a:xfrm>
            <a:custGeom>
              <a:avLst/>
              <a:gdLst>
                <a:gd name="T0" fmla="*/ 560 w 573"/>
                <a:gd name="T1" fmla="*/ 196 h 476"/>
                <a:gd name="T2" fmla="*/ 498 w 573"/>
                <a:gd name="T3" fmla="*/ 131 h 476"/>
                <a:gd name="T4" fmla="*/ 480 w 573"/>
                <a:gd name="T5" fmla="*/ 79 h 476"/>
                <a:gd name="T6" fmla="*/ 434 w 573"/>
                <a:gd name="T7" fmla="*/ 29 h 476"/>
                <a:gd name="T8" fmla="*/ 372 w 573"/>
                <a:gd name="T9" fmla="*/ 1 h 476"/>
                <a:gd name="T10" fmla="*/ 314 w 573"/>
                <a:gd name="T11" fmla="*/ 3 h 476"/>
                <a:gd name="T12" fmla="*/ 247 w 573"/>
                <a:gd name="T13" fmla="*/ 32 h 476"/>
                <a:gd name="T14" fmla="*/ 193 w 573"/>
                <a:gd name="T15" fmla="*/ 32 h 476"/>
                <a:gd name="T16" fmla="*/ 125 w 573"/>
                <a:gd name="T17" fmla="*/ 39 h 476"/>
                <a:gd name="T18" fmla="*/ 52 w 573"/>
                <a:gd name="T19" fmla="*/ 83 h 476"/>
                <a:gd name="T20" fmla="*/ 8 w 573"/>
                <a:gd name="T21" fmla="*/ 156 h 476"/>
                <a:gd name="T22" fmla="*/ 0 w 573"/>
                <a:gd name="T23" fmla="*/ 228 h 476"/>
                <a:gd name="T24" fmla="*/ 31 w 573"/>
                <a:gd name="T25" fmla="*/ 310 h 476"/>
                <a:gd name="T26" fmla="*/ 93 w 573"/>
                <a:gd name="T27" fmla="*/ 367 h 476"/>
                <a:gd name="T28" fmla="*/ 178 w 573"/>
                <a:gd name="T29" fmla="*/ 388 h 476"/>
                <a:gd name="T30" fmla="*/ 224 w 573"/>
                <a:gd name="T31" fmla="*/ 406 h 476"/>
                <a:gd name="T32" fmla="*/ 292 w 573"/>
                <a:gd name="T33" fmla="*/ 432 h 476"/>
                <a:gd name="T34" fmla="*/ 317 w 573"/>
                <a:gd name="T35" fmla="*/ 443 h 476"/>
                <a:gd name="T36" fmla="*/ 367 w 573"/>
                <a:gd name="T37" fmla="*/ 473 h 476"/>
                <a:gd name="T38" fmla="*/ 410 w 573"/>
                <a:gd name="T39" fmla="*/ 473 h 476"/>
                <a:gd name="T40" fmla="*/ 460 w 573"/>
                <a:gd name="T41" fmla="*/ 447 h 476"/>
                <a:gd name="T42" fmla="*/ 487 w 573"/>
                <a:gd name="T43" fmla="*/ 397 h 476"/>
                <a:gd name="T44" fmla="*/ 489 w 573"/>
                <a:gd name="T45" fmla="*/ 376 h 476"/>
                <a:gd name="T46" fmla="*/ 534 w 573"/>
                <a:gd name="T47" fmla="*/ 345 h 476"/>
                <a:gd name="T48" fmla="*/ 566 w 573"/>
                <a:gd name="T49" fmla="*/ 290 h 476"/>
                <a:gd name="T50" fmla="*/ 414 w 573"/>
                <a:gd name="T51" fmla="*/ 332 h 476"/>
                <a:gd name="T52" fmla="*/ 434 w 573"/>
                <a:gd name="T53" fmla="*/ 377 h 476"/>
                <a:gd name="T54" fmla="*/ 414 w 573"/>
                <a:gd name="T55" fmla="*/ 414 h 476"/>
                <a:gd name="T56" fmla="*/ 382 w 573"/>
                <a:gd name="T57" fmla="*/ 420 h 476"/>
                <a:gd name="T58" fmla="*/ 353 w 573"/>
                <a:gd name="T59" fmla="*/ 402 h 476"/>
                <a:gd name="T60" fmla="*/ 330 w 573"/>
                <a:gd name="T61" fmla="*/ 376 h 476"/>
                <a:gd name="T62" fmla="*/ 285 w 573"/>
                <a:gd name="T63" fmla="*/ 376 h 476"/>
                <a:gd name="T64" fmla="*/ 238 w 573"/>
                <a:gd name="T65" fmla="*/ 345 h 476"/>
                <a:gd name="T66" fmla="*/ 196 w 573"/>
                <a:gd name="T67" fmla="*/ 333 h 476"/>
                <a:gd name="T68" fmla="*/ 142 w 573"/>
                <a:gd name="T69" fmla="*/ 329 h 476"/>
                <a:gd name="T70" fmla="*/ 90 w 573"/>
                <a:gd name="T71" fmla="*/ 298 h 476"/>
                <a:gd name="T72" fmla="*/ 59 w 573"/>
                <a:gd name="T73" fmla="*/ 246 h 476"/>
                <a:gd name="T74" fmla="*/ 55 w 573"/>
                <a:gd name="T75" fmla="*/ 198 h 476"/>
                <a:gd name="T76" fmla="*/ 75 w 573"/>
                <a:gd name="T77" fmla="*/ 141 h 476"/>
                <a:gd name="T78" fmla="*/ 119 w 573"/>
                <a:gd name="T79" fmla="*/ 102 h 476"/>
                <a:gd name="T80" fmla="*/ 178 w 573"/>
                <a:gd name="T81" fmla="*/ 86 h 476"/>
                <a:gd name="T82" fmla="*/ 239 w 573"/>
                <a:gd name="T83" fmla="*/ 102 h 476"/>
                <a:gd name="T84" fmla="*/ 274 w 573"/>
                <a:gd name="T85" fmla="*/ 79 h 476"/>
                <a:gd name="T86" fmla="*/ 330 w 573"/>
                <a:gd name="T87" fmla="*/ 54 h 476"/>
                <a:gd name="T88" fmla="*/ 373 w 573"/>
                <a:gd name="T89" fmla="*/ 59 h 476"/>
                <a:gd name="T90" fmla="*/ 416 w 573"/>
                <a:gd name="T91" fmla="*/ 85 h 476"/>
                <a:gd name="T92" fmla="*/ 442 w 573"/>
                <a:gd name="T93" fmla="*/ 126 h 476"/>
                <a:gd name="T94" fmla="*/ 446 w 573"/>
                <a:gd name="T95" fmla="*/ 159 h 476"/>
                <a:gd name="T96" fmla="*/ 481 w 573"/>
                <a:gd name="T97" fmla="*/ 184 h 476"/>
                <a:gd name="T98" fmla="*/ 516 w 573"/>
                <a:gd name="T99" fmla="*/ 237 h 476"/>
                <a:gd name="T100" fmla="*/ 506 w 573"/>
                <a:gd name="T101" fmla="*/ 295 h 476"/>
                <a:gd name="T102" fmla="*/ 440 w 573"/>
                <a:gd name="T103" fmla="*/ 33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3" h="476">
                  <a:moveTo>
                    <a:pt x="573" y="251"/>
                  </a:moveTo>
                  <a:lnTo>
                    <a:pt x="573" y="251"/>
                  </a:lnTo>
                  <a:lnTo>
                    <a:pt x="571" y="233"/>
                  </a:lnTo>
                  <a:lnTo>
                    <a:pt x="568" y="214"/>
                  </a:lnTo>
                  <a:lnTo>
                    <a:pt x="560" y="196"/>
                  </a:lnTo>
                  <a:lnTo>
                    <a:pt x="553" y="181"/>
                  </a:lnTo>
                  <a:lnTo>
                    <a:pt x="542" y="166"/>
                  </a:lnTo>
                  <a:lnTo>
                    <a:pt x="528" y="152"/>
                  </a:lnTo>
                  <a:lnTo>
                    <a:pt x="515" y="140"/>
                  </a:lnTo>
                  <a:lnTo>
                    <a:pt x="498" y="131"/>
                  </a:lnTo>
                  <a:lnTo>
                    <a:pt x="498" y="131"/>
                  </a:lnTo>
                  <a:lnTo>
                    <a:pt x="495" y="117"/>
                  </a:lnTo>
                  <a:lnTo>
                    <a:pt x="492" y="103"/>
                  </a:lnTo>
                  <a:lnTo>
                    <a:pt x="486" y="91"/>
                  </a:lnTo>
                  <a:lnTo>
                    <a:pt x="480" y="79"/>
                  </a:lnTo>
                  <a:lnTo>
                    <a:pt x="472" y="67"/>
                  </a:lnTo>
                  <a:lnTo>
                    <a:pt x="464" y="56"/>
                  </a:lnTo>
                  <a:lnTo>
                    <a:pt x="455" y="45"/>
                  </a:lnTo>
                  <a:lnTo>
                    <a:pt x="445" y="36"/>
                  </a:lnTo>
                  <a:lnTo>
                    <a:pt x="434" y="29"/>
                  </a:lnTo>
                  <a:lnTo>
                    <a:pt x="422" y="21"/>
                  </a:lnTo>
                  <a:lnTo>
                    <a:pt x="411" y="15"/>
                  </a:lnTo>
                  <a:lnTo>
                    <a:pt x="397" y="9"/>
                  </a:lnTo>
                  <a:lnTo>
                    <a:pt x="385" y="4"/>
                  </a:lnTo>
                  <a:lnTo>
                    <a:pt x="372" y="1"/>
                  </a:lnTo>
                  <a:lnTo>
                    <a:pt x="356" y="0"/>
                  </a:lnTo>
                  <a:lnTo>
                    <a:pt x="343" y="0"/>
                  </a:lnTo>
                  <a:lnTo>
                    <a:pt x="343" y="0"/>
                  </a:lnTo>
                  <a:lnTo>
                    <a:pt x="327" y="0"/>
                  </a:lnTo>
                  <a:lnTo>
                    <a:pt x="314" y="3"/>
                  </a:lnTo>
                  <a:lnTo>
                    <a:pt x="298" y="6"/>
                  </a:lnTo>
                  <a:lnTo>
                    <a:pt x="285" y="10"/>
                  </a:lnTo>
                  <a:lnTo>
                    <a:pt x="271" y="16"/>
                  </a:lnTo>
                  <a:lnTo>
                    <a:pt x="259" y="22"/>
                  </a:lnTo>
                  <a:lnTo>
                    <a:pt x="247" y="32"/>
                  </a:lnTo>
                  <a:lnTo>
                    <a:pt x="236" y="41"/>
                  </a:lnTo>
                  <a:lnTo>
                    <a:pt x="236" y="41"/>
                  </a:lnTo>
                  <a:lnTo>
                    <a:pt x="221" y="36"/>
                  </a:lnTo>
                  <a:lnTo>
                    <a:pt x="207" y="33"/>
                  </a:lnTo>
                  <a:lnTo>
                    <a:pt x="193" y="32"/>
                  </a:lnTo>
                  <a:lnTo>
                    <a:pt x="178" y="32"/>
                  </a:lnTo>
                  <a:lnTo>
                    <a:pt x="178" y="32"/>
                  </a:lnTo>
                  <a:lnTo>
                    <a:pt x="160" y="32"/>
                  </a:lnTo>
                  <a:lnTo>
                    <a:pt x="142" y="35"/>
                  </a:lnTo>
                  <a:lnTo>
                    <a:pt x="125" y="39"/>
                  </a:lnTo>
                  <a:lnTo>
                    <a:pt x="108" y="45"/>
                  </a:lnTo>
                  <a:lnTo>
                    <a:pt x="93" y="53"/>
                  </a:lnTo>
                  <a:lnTo>
                    <a:pt x="78" y="62"/>
                  </a:lnTo>
                  <a:lnTo>
                    <a:pt x="64" y="73"/>
                  </a:lnTo>
                  <a:lnTo>
                    <a:pt x="52" y="83"/>
                  </a:lnTo>
                  <a:lnTo>
                    <a:pt x="40" y="97"/>
                  </a:lnTo>
                  <a:lnTo>
                    <a:pt x="31" y="111"/>
                  </a:lnTo>
                  <a:lnTo>
                    <a:pt x="21" y="124"/>
                  </a:lnTo>
                  <a:lnTo>
                    <a:pt x="14" y="141"/>
                  </a:lnTo>
                  <a:lnTo>
                    <a:pt x="8" y="156"/>
                  </a:lnTo>
                  <a:lnTo>
                    <a:pt x="3" y="175"/>
                  </a:lnTo>
                  <a:lnTo>
                    <a:pt x="0" y="191"/>
                  </a:lnTo>
                  <a:lnTo>
                    <a:pt x="0" y="210"/>
                  </a:lnTo>
                  <a:lnTo>
                    <a:pt x="0" y="210"/>
                  </a:lnTo>
                  <a:lnTo>
                    <a:pt x="0" y="228"/>
                  </a:lnTo>
                  <a:lnTo>
                    <a:pt x="3" y="246"/>
                  </a:lnTo>
                  <a:lnTo>
                    <a:pt x="8" y="263"/>
                  </a:lnTo>
                  <a:lnTo>
                    <a:pt x="14" y="280"/>
                  </a:lnTo>
                  <a:lnTo>
                    <a:pt x="21" y="295"/>
                  </a:lnTo>
                  <a:lnTo>
                    <a:pt x="31" y="310"/>
                  </a:lnTo>
                  <a:lnTo>
                    <a:pt x="40" y="324"/>
                  </a:lnTo>
                  <a:lnTo>
                    <a:pt x="52" y="336"/>
                  </a:lnTo>
                  <a:lnTo>
                    <a:pt x="64" y="348"/>
                  </a:lnTo>
                  <a:lnTo>
                    <a:pt x="78" y="357"/>
                  </a:lnTo>
                  <a:lnTo>
                    <a:pt x="93" y="367"/>
                  </a:lnTo>
                  <a:lnTo>
                    <a:pt x="108" y="374"/>
                  </a:lnTo>
                  <a:lnTo>
                    <a:pt x="125" y="380"/>
                  </a:lnTo>
                  <a:lnTo>
                    <a:pt x="142" y="385"/>
                  </a:lnTo>
                  <a:lnTo>
                    <a:pt x="160" y="388"/>
                  </a:lnTo>
                  <a:lnTo>
                    <a:pt x="178" y="388"/>
                  </a:lnTo>
                  <a:lnTo>
                    <a:pt x="178" y="388"/>
                  </a:lnTo>
                  <a:lnTo>
                    <a:pt x="201" y="386"/>
                  </a:lnTo>
                  <a:lnTo>
                    <a:pt x="201" y="386"/>
                  </a:lnTo>
                  <a:lnTo>
                    <a:pt x="213" y="397"/>
                  </a:lnTo>
                  <a:lnTo>
                    <a:pt x="224" y="406"/>
                  </a:lnTo>
                  <a:lnTo>
                    <a:pt x="236" y="415"/>
                  </a:lnTo>
                  <a:lnTo>
                    <a:pt x="250" y="421"/>
                  </a:lnTo>
                  <a:lnTo>
                    <a:pt x="263" y="426"/>
                  </a:lnTo>
                  <a:lnTo>
                    <a:pt x="279" y="431"/>
                  </a:lnTo>
                  <a:lnTo>
                    <a:pt x="292" y="432"/>
                  </a:lnTo>
                  <a:lnTo>
                    <a:pt x="308" y="434"/>
                  </a:lnTo>
                  <a:lnTo>
                    <a:pt x="308" y="434"/>
                  </a:lnTo>
                  <a:lnTo>
                    <a:pt x="309" y="434"/>
                  </a:lnTo>
                  <a:lnTo>
                    <a:pt x="309" y="434"/>
                  </a:lnTo>
                  <a:lnTo>
                    <a:pt x="317" y="443"/>
                  </a:lnTo>
                  <a:lnTo>
                    <a:pt x="326" y="452"/>
                  </a:lnTo>
                  <a:lnTo>
                    <a:pt x="335" y="458"/>
                  </a:lnTo>
                  <a:lnTo>
                    <a:pt x="344" y="464"/>
                  </a:lnTo>
                  <a:lnTo>
                    <a:pt x="355" y="469"/>
                  </a:lnTo>
                  <a:lnTo>
                    <a:pt x="367" y="473"/>
                  </a:lnTo>
                  <a:lnTo>
                    <a:pt x="378" y="475"/>
                  </a:lnTo>
                  <a:lnTo>
                    <a:pt x="390" y="476"/>
                  </a:lnTo>
                  <a:lnTo>
                    <a:pt x="390" y="476"/>
                  </a:lnTo>
                  <a:lnTo>
                    <a:pt x="400" y="475"/>
                  </a:lnTo>
                  <a:lnTo>
                    <a:pt x="410" y="473"/>
                  </a:lnTo>
                  <a:lnTo>
                    <a:pt x="420" y="472"/>
                  </a:lnTo>
                  <a:lnTo>
                    <a:pt x="428" y="469"/>
                  </a:lnTo>
                  <a:lnTo>
                    <a:pt x="437" y="464"/>
                  </a:lnTo>
                  <a:lnTo>
                    <a:pt x="445" y="459"/>
                  </a:lnTo>
                  <a:lnTo>
                    <a:pt x="460" y="447"/>
                  </a:lnTo>
                  <a:lnTo>
                    <a:pt x="472" y="432"/>
                  </a:lnTo>
                  <a:lnTo>
                    <a:pt x="477" y="424"/>
                  </a:lnTo>
                  <a:lnTo>
                    <a:pt x="481" y="415"/>
                  </a:lnTo>
                  <a:lnTo>
                    <a:pt x="484" y="406"/>
                  </a:lnTo>
                  <a:lnTo>
                    <a:pt x="487" y="397"/>
                  </a:lnTo>
                  <a:lnTo>
                    <a:pt x="489" y="388"/>
                  </a:lnTo>
                  <a:lnTo>
                    <a:pt x="489" y="377"/>
                  </a:lnTo>
                  <a:lnTo>
                    <a:pt x="489" y="377"/>
                  </a:lnTo>
                  <a:lnTo>
                    <a:pt x="489" y="376"/>
                  </a:lnTo>
                  <a:lnTo>
                    <a:pt x="489" y="376"/>
                  </a:lnTo>
                  <a:lnTo>
                    <a:pt x="501" y="370"/>
                  </a:lnTo>
                  <a:lnTo>
                    <a:pt x="513" y="364"/>
                  </a:lnTo>
                  <a:lnTo>
                    <a:pt x="524" y="354"/>
                  </a:lnTo>
                  <a:lnTo>
                    <a:pt x="534" y="345"/>
                  </a:lnTo>
                  <a:lnTo>
                    <a:pt x="534" y="345"/>
                  </a:lnTo>
                  <a:lnTo>
                    <a:pt x="544" y="336"/>
                  </a:lnTo>
                  <a:lnTo>
                    <a:pt x="551" y="325"/>
                  </a:lnTo>
                  <a:lnTo>
                    <a:pt x="557" y="313"/>
                  </a:lnTo>
                  <a:lnTo>
                    <a:pt x="563" y="303"/>
                  </a:lnTo>
                  <a:lnTo>
                    <a:pt x="566" y="290"/>
                  </a:lnTo>
                  <a:lnTo>
                    <a:pt x="569" y="277"/>
                  </a:lnTo>
                  <a:lnTo>
                    <a:pt x="573" y="265"/>
                  </a:lnTo>
                  <a:lnTo>
                    <a:pt x="573" y="251"/>
                  </a:lnTo>
                  <a:lnTo>
                    <a:pt x="573" y="251"/>
                  </a:lnTo>
                  <a:close/>
                  <a:moveTo>
                    <a:pt x="414" y="332"/>
                  </a:moveTo>
                  <a:lnTo>
                    <a:pt x="428" y="354"/>
                  </a:lnTo>
                  <a:lnTo>
                    <a:pt x="428" y="354"/>
                  </a:lnTo>
                  <a:lnTo>
                    <a:pt x="432" y="365"/>
                  </a:lnTo>
                  <a:lnTo>
                    <a:pt x="434" y="377"/>
                  </a:lnTo>
                  <a:lnTo>
                    <a:pt x="434" y="377"/>
                  </a:lnTo>
                  <a:lnTo>
                    <a:pt x="434" y="386"/>
                  </a:lnTo>
                  <a:lnTo>
                    <a:pt x="431" y="394"/>
                  </a:lnTo>
                  <a:lnTo>
                    <a:pt x="426" y="402"/>
                  </a:lnTo>
                  <a:lnTo>
                    <a:pt x="422" y="408"/>
                  </a:lnTo>
                  <a:lnTo>
                    <a:pt x="414" y="414"/>
                  </a:lnTo>
                  <a:lnTo>
                    <a:pt x="408" y="418"/>
                  </a:lnTo>
                  <a:lnTo>
                    <a:pt x="399" y="420"/>
                  </a:lnTo>
                  <a:lnTo>
                    <a:pt x="390" y="421"/>
                  </a:lnTo>
                  <a:lnTo>
                    <a:pt x="390" y="421"/>
                  </a:lnTo>
                  <a:lnTo>
                    <a:pt x="382" y="420"/>
                  </a:lnTo>
                  <a:lnTo>
                    <a:pt x="376" y="418"/>
                  </a:lnTo>
                  <a:lnTo>
                    <a:pt x="369" y="415"/>
                  </a:lnTo>
                  <a:lnTo>
                    <a:pt x="362" y="412"/>
                  </a:lnTo>
                  <a:lnTo>
                    <a:pt x="358" y="406"/>
                  </a:lnTo>
                  <a:lnTo>
                    <a:pt x="353" y="402"/>
                  </a:lnTo>
                  <a:lnTo>
                    <a:pt x="350" y="394"/>
                  </a:lnTo>
                  <a:lnTo>
                    <a:pt x="347" y="388"/>
                  </a:lnTo>
                  <a:lnTo>
                    <a:pt x="344" y="373"/>
                  </a:lnTo>
                  <a:lnTo>
                    <a:pt x="330" y="376"/>
                  </a:lnTo>
                  <a:lnTo>
                    <a:pt x="330" y="376"/>
                  </a:lnTo>
                  <a:lnTo>
                    <a:pt x="318" y="379"/>
                  </a:lnTo>
                  <a:lnTo>
                    <a:pt x="308" y="379"/>
                  </a:lnTo>
                  <a:lnTo>
                    <a:pt x="308" y="379"/>
                  </a:lnTo>
                  <a:lnTo>
                    <a:pt x="297" y="379"/>
                  </a:lnTo>
                  <a:lnTo>
                    <a:pt x="285" y="376"/>
                  </a:lnTo>
                  <a:lnTo>
                    <a:pt x="274" y="373"/>
                  </a:lnTo>
                  <a:lnTo>
                    <a:pt x="263" y="368"/>
                  </a:lnTo>
                  <a:lnTo>
                    <a:pt x="254" y="360"/>
                  </a:lnTo>
                  <a:lnTo>
                    <a:pt x="245" y="354"/>
                  </a:lnTo>
                  <a:lnTo>
                    <a:pt x="238" y="345"/>
                  </a:lnTo>
                  <a:lnTo>
                    <a:pt x="231" y="335"/>
                  </a:lnTo>
                  <a:lnTo>
                    <a:pt x="225" y="325"/>
                  </a:lnTo>
                  <a:lnTo>
                    <a:pt x="213" y="329"/>
                  </a:lnTo>
                  <a:lnTo>
                    <a:pt x="213" y="329"/>
                  </a:lnTo>
                  <a:lnTo>
                    <a:pt x="196" y="333"/>
                  </a:lnTo>
                  <a:lnTo>
                    <a:pt x="178" y="335"/>
                  </a:lnTo>
                  <a:lnTo>
                    <a:pt x="178" y="335"/>
                  </a:lnTo>
                  <a:lnTo>
                    <a:pt x="166" y="333"/>
                  </a:lnTo>
                  <a:lnTo>
                    <a:pt x="152" y="332"/>
                  </a:lnTo>
                  <a:lnTo>
                    <a:pt x="142" y="329"/>
                  </a:lnTo>
                  <a:lnTo>
                    <a:pt x="129" y="324"/>
                  </a:lnTo>
                  <a:lnTo>
                    <a:pt x="119" y="319"/>
                  </a:lnTo>
                  <a:lnTo>
                    <a:pt x="108" y="313"/>
                  </a:lnTo>
                  <a:lnTo>
                    <a:pt x="99" y="306"/>
                  </a:lnTo>
                  <a:lnTo>
                    <a:pt x="90" y="298"/>
                  </a:lnTo>
                  <a:lnTo>
                    <a:pt x="82" y="289"/>
                  </a:lnTo>
                  <a:lnTo>
                    <a:pt x="75" y="280"/>
                  </a:lnTo>
                  <a:lnTo>
                    <a:pt x="69" y="269"/>
                  </a:lnTo>
                  <a:lnTo>
                    <a:pt x="64" y="258"/>
                  </a:lnTo>
                  <a:lnTo>
                    <a:pt x="59" y="246"/>
                  </a:lnTo>
                  <a:lnTo>
                    <a:pt x="56" y="236"/>
                  </a:lnTo>
                  <a:lnTo>
                    <a:pt x="55" y="222"/>
                  </a:lnTo>
                  <a:lnTo>
                    <a:pt x="53" y="210"/>
                  </a:lnTo>
                  <a:lnTo>
                    <a:pt x="53" y="210"/>
                  </a:lnTo>
                  <a:lnTo>
                    <a:pt x="55" y="198"/>
                  </a:lnTo>
                  <a:lnTo>
                    <a:pt x="56" y="185"/>
                  </a:lnTo>
                  <a:lnTo>
                    <a:pt x="59" y="173"/>
                  </a:lnTo>
                  <a:lnTo>
                    <a:pt x="64" y="161"/>
                  </a:lnTo>
                  <a:lnTo>
                    <a:pt x="69" y="150"/>
                  </a:lnTo>
                  <a:lnTo>
                    <a:pt x="75" y="141"/>
                  </a:lnTo>
                  <a:lnTo>
                    <a:pt x="82" y="131"/>
                  </a:lnTo>
                  <a:lnTo>
                    <a:pt x="90" y="123"/>
                  </a:lnTo>
                  <a:lnTo>
                    <a:pt x="99" y="114"/>
                  </a:lnTo>
                  <a:lnTo>
                    <a:pt x="108" y="108"/>
                  </a:lnTo>
                  <a:lnTo>
                    <a:pt x="119" y="102"/>
                  </a:lnTo>
                  <a:lnTo>
                    <a:pt x="129" y="96"/>
                  </a:lnTo>
                  <a:lnTo>
                    <a:pt x="142" y="91"/>
                  </a:lnTo>
                  <a:lnTo>
                    <a:pt x="152" y="88"/>
                  </a:lnTo>
                  <a:lnTo>
                    <a:pt x="166" y="86"/>
                  </a:lnTo>
                  <a:lnTo>
                    <a:pt x="178" y="86"/>
                  </a:lnTo>
                  <a:lnTo>
                    <a:pt x="178" y="86"/>
                  </a:lnTo>
                  <a:lnTo>
                    <a:pt x="193" y="86"/>
                  </a:lnTo>
                  <a:lnTo>
                    <a:pt x="209" y="89"/>
                  </a:lnTo>
                  <a:lnTo>
                    <a:pt x="224" y="96"/>
                  </a:lnTo>
                  <a:lnTo>
                    <a:pt x="239" y="102"/>
                  </a:lnTo>
                  <a:lnTo>
                    <a:pt x="250" y="108"/>
                  </a:lnTo>
                  <a:lnTo>
                    <a:pt x="257" y="97"/>
                  </a:lnTo>
                  <a:lnTo>
                    <a:pt x="257" y="97"/>
                  </a:lnTo>
                  <a:lnTo>
                    <a:pt x="267" y="88"/>
                  </a:lnTo>
                  <a:lnTo>
                    <a:pt x="274" y="79"/>
                  </a:lnTo>
                  <a:lnTo>
                    <a:pt x="285" y="71"/>
                  </a:lnTo>
                  <a:lnTo>
                    <a:pt x="295" y="65"/>
                  </a:lnTo>
                  <a:lnTo>
                    <a:pt x="306" y="61"/>
                  </a:lnTo>
                  <a:lnTo>
                    <a:pt x="318" y="57"/>
                  </a:lnTo>
                  <a:lnTo>
                    <a:pt x="330" y="54"/>
                  </a:lnTo>
                  <a:lnTo>
                    <a:pt x="343" y="54"/>
                  </a:lnTo>
                  <a:lnTo>
                    <a:pt x="343" y="54"/>
                  </a:lnTo>
                  <a:lnTo>
                    <a:pt x="353" y="54"/>
                  </a:lnTo>
                  <a:lnTo>
                    <a:pt x="364" y="56"/>
                  </a:lnTo>
                  <a:lnTo>
                    <a:pt x="373" y="59"/>
                  </a:lnTo>
                  <a:lnTo>
                    <a:pt x="382" y="62"/>
                  </a:lnTo>
                  <a:lnTo>
                    <a:pt x="391" y="67"/>
                  </a:lnTo>
                  <a:lnTo>
                    <a:pt x="400" y="71"/>
                  </a:lnTo>
                  <a:lnTo>
                    <a:pt x="408" y="77"/>
                  </a:lnTo>
                  <a:lnTo>
                    <a:pt x="416" y="85"/>
                  </a:lnTo>
                  <a:lnTo>
                    <a:pt x="422" y="91"/>
                  </a:lnTo>
                  <a:lnTo>
                    <a:pt x="428" y="100"/>
                  </a:lnTo>
                  <a:lnTo>
                    <a:pt x="434" y="108"/>
                  </a:lnTo>
                  <a:lnTo>
                    <a:pt x="439" y="117"/>
                  </a:lnTo>
                  <a:lnTo>
                    <a:pt x="442" y="126"/>
                  </a:lnTo>
                  <a:lnTo>
                    <a:pt x="445" y="137"/>
                  </a:lnTo>
                  <a:lnTo>
                    <a:pt x="446" y="147"/>
                  </a:lnTo>
                  <a:lnTo>
                    <a:pt x="446" y="158"/>
                  </a:lnTo>
                  <a:lnTo>
                    <a:pt x="446" y="158"/>
                  </a:lnTo>
                  <a:lnTo>
                    <a:pt x="446" y="159"/>
                  </a:lnTo>
                  <a:lnTo>
                    <a:pt x="446" y="170"/>
                  </a:lnTo>
                  <a:lnTo>
                    <a:pt x="457" y="173"/>
                  </a:lnTo>
                  <a:lnTo>
                    <a:pt x="457" y="173"/>
                  </a:lnTo>
                  <a:lnTo>
                    <a:pt x="471" y="178"/>
                  </a:lnTo>
                  <a:lnTo>
                    <a:pt x="481" y="184"/>
                  </a:lnTo>
                  <a:lnTo>
                    <a:pt x="492" y="193"/>
                  </a:lnTo>
                  <a:lnTo>
                    <a:pt x="501" y="202"/>
                  </a:lnTo>
                  <a:lnTo>
                    <a:pt x="509" y="213"/>
                  </a:lnTo>
                  <a:lnTo>
                    <a:pt x="513" y="225"/>
                  </a:lnTo>
                  <a:lnTo>
                    <a:pt x="516" y="237"/>
                  </a:lnTo>
                  <a:lnTo>
                    <a:pt x="518" y="251"/>
                  </a:lnTo>
                  <a:lnTo>
                    <a:pt x="518" y="251"/>
                  </a:lnTo>
                  <a:lnTo>
                    <a:pt x="516" y="268"/>
                  </a:lnTo>
                  <a:lnTo>
                    <a:pt x="512" y="283"/>
                  </a:lnTo>
                  <a:lnTo>
                    <a:pt x="506" y="295"/>
                  </a:lnTo>
                  <a:lnTo>
                    <a:pt x="495" y="307"/>
                  </a:lnTo>
                  <a:lnTo>
                    <a:pt x="484" y="318"/>
                  </a:lnTo>
                  <a:lnTo>
                    <a:pt x="471" y="325"/>
                  </a:lnTo>
                  <a:lnTo>
                    <a:pt x="455" y="330"/>
                  </a:lnTo>
                  <a:lnTo>
                    <a:pt x="440" y="332"/>
                  </a:lnTo>
                  <a:lnTo>
                    <a:pt x="414" y="332"/>
                  </a:lnTo>
                  <a:close/>
                </a:path>
              </a:pathLst>
            </a:custGeom>
            <a:solidFill>
              <a:srgbClr val="6EBF52"/>
            </a:solidFill>
            <a:ln w="9525">
              <a:solidFill>
                <a:schemeClr val="bg1"/>
              </a:solidFill>
              <a:round/>
              <a:headEnd/>
              <a:tailEnd/>
            </a:ln>
          </p:spPr>
          <p:txBody>
            <a:bodyPr vert="horz" wrap="square" lIns="84407" tIns="42203" rIns="84407" bIns="42203"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663" dirty="0"/>
            </a:p>
          </p:txBody>
        </p:sp>
        <p:sp>
          <p:nvSpPr>
            <p:cNvPr id="48" name="Freeform 101">
              <a:extLst>
                <a:ext uri="{FF2B5EF4-FFF2-40B4-BE49-F238E27FC236}">
                  <a16:creationId xmlns:a16="http://schemas.microsoft.com/office/drawing/2014/main" id="{4A908363-4D20-4EE1-9B83-69990C88CDA0}"/>
                </a:ext>
              </a:extLst>
            </p:cNvPr>
            <p:cNvSpPr>
              <a:spLocks/>
            </p:cNvSpPr>
            <p:nvPr/>
          </p:nvSpPr>
          <p:spPr bwMode="auto">
            <a:xfrm>
              <a:off x="17047031" y="-4793548"/>
              <a:ext cx="233474" cy="210063"/>
            </a:xfrm>
            <a:custGeom>
              <a:avLst/>
              <a:gdLst>
                <a:gd name="T0" fmla="*/ 91 w 100"/>
                <a:gd name="T1" fmla="*/ 106 h 132"/>
                <a:gd name="T2" fmla="*/ 91 w 100"/>
                <a:gd name="T3" fmla="*/ 106 h 132"/>
                <a:gd name="T4" fmla="*/ 80 w 100"/>
                <a:gd name="T5" fmla="*/ 109 h 132"/>
                <a:gd name="T6" fmla="*/ 67 w 100"/>
                <a:gd name="T7" fmla="*/ 111 h 132"/>
                <a:gd name="T8" fmla="*/ 67 w 100"/>
                <a:gd name="T9" fmla="*/ 111 h 132"/>
                <a:gd name="T10" fmla="*/ 58 w 100"/>
                <a:gd name="T11" fmla="*/ 111 h 132"/>
                <a:gd name="T12" fmla="*/ 49 w 100"/>
                <a:gd name="T13" fmla="*/ 108 h 132"/>
                <a:gd name="T14" fmla="*/ 42 w 100"/>
                <a:gd name="T15" fmla="*/ 105 h 132"/>
                <a:gd name="T16" fmla="*/ 36 w 100"/>
                <a:gd name="T17" fmla="*/ 99 h 132"/>
                <a:gd name="T18" fmla="*/ 30 w 100"/>
                <a:gd name="T19" fmla="*/ 92 h 132"/>
                <a:gd name="T20" fmla="*/ 27 w 100"/>
                <a:gd name="T21" fmla="*/ 85 h 132"/>
                <a:gd name="T22" fmla="*/ 26 w 100"/>
                <a:gd name="T23" fmla="*/ 76 h 132"/>
                <a:gd name="T24" fmla="*/ 24 w 100"/>
                <a:gd name="T25" fmla="*/ 67 h 132"/>
                <a:gd name="T26" fmla="*/ 24 w 100"/>
                <a:gd name="T27" fmla="*/ 67 h 132"/>
                <a:gd name="T28" fmla="*/ 26 w 100"/>
                <a:gd name="T29" fmla="*/ 56 h 132"/>
                <a:gd name="T30" fmla="*/ 27 w 100"/>
                <a:gd name="T31" fmla="*/ 47 h 132"/>
                <a:gd name="T32" fmla="*/ 30 w 100"/>
                <a:gd name="T33" fmla="*/ 39 h 132"/>
                <a:gd name="T34" fmla="*/ 36 w 100"/>
                <a:gd name="T35" fmla="*/ 33 h 132"/>
                <a:gd name="T36" fmla="*/ 42 w 100"/>
                <a:gd name="T37" fmla="*/ 27 h 132"/>
                <a:gd name="T38" fmla="*/ 50 w 100"/>
                <a:gd name="T39" fmla="*/ 24 h 132"/>
                <a:gd name="T40" fmla="*/ 58 w 100"/>
                <a:gd name="T41" fmla="*/ 21 h 132"/>
                <a:gd name="T42" fmla="*/ 68 w 100"/>
                <a:gd name="T43" fmla="*/ 21 h 132"/>
                <a:gd name="T44" fmla="*/ 68 w 100"/>
                <a:gd name="T45" fmla="*/ 21 h 132"/>
                <a:gd name="T46" fmla="*/ 80 w 100"/>
                <a:gd name="T47" fmla="*/ 21 h 132"/>
                <a:gd name="T48" fmla="*/ 90 w 100"/>
                <a:gd name="T49" fmla="*/ 25 h 132"/>
                <a:gd name="T50" fmla="*/ 94 w 100"/>
                <a:gd name="T51" fmla="*/ 27 h 132"/>
                <a:gd name="T52" fmla="*/ 100 w 100"/>
                <a:gd name="T53" fmla="*/ 7 h 132"/>
                <a:gd name="T54" fmla="*/ 97 w 100"/>
                <a:gd name="T55" fmla="*/ 6 h 132"/>
                <a:gd name="T56" fmla="*/ 97 w 100"/>
                <a:gd name="T57" fmla="*/ 6 h 132"/>
                <a:gd name="T58" fmla="*/ 88 w 100"/>
                <a:gd name="T59" fmla="*/ 1 h 132"/>
                <a:gd name="T60" fmla="*/ 79 w 100"/>
                <a:gd name="T61" fmla="*/ 0 h 132"/>
                <a:gd name="T62" fmla="*/ 67 w 100"/>
                <a:gd name="T63" fmla="*/ 0 h 132"/>
                <a:gd name="T64" fmla="*/ 67 w 100"/>
                <a:gd name="T65" fmla="*/ 0 h 132"/>
                <a:gd name="T66" fmla="*/ 53 w 100"/>
                <a:gd name="T67" fmla="*/ 1 h 132"/>
                <a:gd name="T68" fmla="*/ 39 w 100"/>
                <a:gd name="T69" fmla="*/ 4 h 132"/>
                <a:gd name="T70" fmla="*/ 29 w 100"/>
                <a:gd name="T71" fmla="*/ 10 h 132"/>
                <a:gd name="T72" fmla="*/ 18 w 100"/>
                <a:gd name="T73" fmla="*/ 18 h 132"/>
                <a:gd name="T74" fmla="*/ 10 w 100"/>
                <a:gd name="T75" fmla="*/ 27 h 132"/>
                <a:gd name="T76" fmla="*/ 4 w 100"/>
                <a:gd name="T77" fmla="*/ 39 h 132"/>
                <a:gd name="T78" fmla="*/ 1 w 100"/>
                <a:gd name="T79" fmla="*/ 53 h 132"/>
                <a:gd name="T80" fmla="*/ 0 w 100"/>
                <a:gd name="T81" fmla="*/ 67 h 132"/>
                <a:gd name="T82" fmla="*/ 0 w 100"/>
                <a:gd name="T83" fmla="*/ 67 h 132"/>
                <a:gd name="T84" fmla="*/ 1 w 100"/>
                <a:gd name="T85" fmla="*/ 82 h 132"/>
                <a:gd name="T86" fmla="*/ 4 w 100"/>
                <a:gd name="T87" fmla="*/ 94 h 132"/>
                <a:gd name="T88" fmla="*/ 10 w 100"/>
                <a:gd name="T89" fmla="*/ 105 h 132"/>
                <a:gd name="T90" fmla="*/ 17 w 100"/>
                <a:gd name="T91" fmla="*/ 115 h 132"/>
                <a:gd name="T92" fmla="*/ 26 w 100"/>
                <a:gd name="T93" fmla="*/ 123 h 132"/>
                <a:gd name="T94" fmla="*/ 38 w 100"/>
                <a:gd name="T95" fmla="*/ 127 h 132"/>
                <a:gd name="T96" fmla="*/ 50 w 100"/>
                <a:gd name="T97" fmla="*/ 130 h 132"/>
                <a:gd name="T98" fmla="*/ 64 w 100"/>
                <a:gd name="T99" fmla="*/ 132 h 132"/>
                <a:gd name="T100" fmla="*/ 64 w 100"/>
                <a:gd name="T101" fmla="*/ 132 h 132"/>
                <a:gd name="T102" fmla="*/ 74 w 100"/>
                <a:gd name="T103" fmla="*/ 132 h 132"/>
                <a:gd name="T104" fmla="*/ 85 w 100"/>
                <a:gd name="T105" fmla="*/ 130 h 132"/>
                <a:gd name="T106" fmla="*/ 93 w 100"/>
                <a:gd name="T107" fmla="*/ 129 h 132"/>
                <a:gd name="T108" fmla="*/ 97 w 100"/>
                <a:gd name="T109" fmla="*/ 126 h 132"/>
                <a:gd name="T110" fmla="*/ 100 w 100"/>
                <a:gd name="T111" fmla="*/ 124 h 132"/>
                <a:gd name="T112" fmla="*/ 96 w 100"/>
                <a:gd name="T113" fmla="*/ 105 h 132"/>
                <a:gd name="T114" fmla="*/ 91 w 100"/>
                <a:gd name="T115"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32">
                  <a:moveTo>
                    <a:pt x="91" y="106"/>
                  </a:moveTo>
                  <a:lnTo>
                    <a:pt x="91" y="106"/>
                  </a:lnTo>
                  <a:lnTo>
                    <a:pt x="80" y="109"/>
                  </a:lnTo>
                  <a:lnTo>
                    <a:pt x="67" y="111"/>
                  </a:lnTo>
                  <a:lnTo>
                    <a:pt x="67" y="111"/>
                  </a:lnTo>
                  <a:lnTo>
                    <a:pt x="58" y="111"/>
                  </a:lnTo>
                  <a:lnTo>
                    <a:pt x="49" y="108"/>
                  </a:lnTo>
                  <a:lnTo>
                    <a:pt x="42" y="105"/>
                  </a:lnTo>
                  <a:lnTo>
                    <a:pt x="36" y="99"/>
                  </a:lnTo>
                  <a:lnTo>
                    <a:pt x="30" y="92"/>
                  </a:lnTo>
                  <a:lnTo>
                    <a:pt x="27" y="85"/>
                  </a:lnTo>
                  <a:lnTo>
                    <a:pt x="26" y="76"/>
                  </a:lnTo>
                  <a:lnTo>
                    <a:pt x="24" y="67"/>
                  </a:lnTo>
                  <a:lnTo>
                    <a:pt x="24" y="67"/>
                  </a:lnTo>
                  <a:lnTo>
                    <a:pt x="26" y="56"/>
                  </a:lnTo>
                  <a:lnTo>
                    <a:pt x="27" y="47"/>
                  </a:lnTo>
                  <a:lnTo>
                    <a:pt x="30" y="39"/>
                  </a:lnTo>
                  <a:lnTo>
                    <a:pt x="36" y="33"/>
                  </a:lnTo>
                  <a:lnTo>
                    <a:pt x="42" y="27"/>
                  </a:lnTo>
                  <a:lnTo>
                    <a:pt x="50" y="24"/>
                  </a:lnTo>
                  <a:lnTo>
                    <a:pt x="58" y="21"/>
                  </a:lnTo>
                  <a:lnTo>
                    <a:pt x="68" y="21"/>
                  </a:lnTo>
                  <a:lnTo>
                    <a:pt x="68" y="21"/>
                  </a:lnTo>
                  <a:lnTo>
                    <a:pt x="80" y="21"/>
                  </a:lnTo>
                  <a:lnTo>
                    <a:pt x="90" y="25"/>
                  </a:lnTo>
                  <a:lnTo>
                    <a:pt x="94" y="27"/>
                  </a:lnTo>
                  <a:lnTo>
                    <a:pt x="100" y="7"/>
                  </a:lnTo>
                  <a:lnTo>
                    <a:pt x="97" y="6"/>
                  </a:lnTo>
                  <a:lnTo>
                    <a:pt x="97" y="6"/>
                  </a:lnTo>
                  <a:lnTo>
                    <a:pt x="88" y="1"/>
                  </a:lnTo>
                  <a:lnTo>
                    <a:pt x="79" y="0"/>
                  </a:lnTo>
                  <a:lnTo>
                    <a:pt x="67" y="0"/>
                  </a:lnTo>
                  <a:lnTo>
                    <a:pt x="67" y="0"/>
                  </a:lnTo>
                  <a:lnTo>
                    <a:pt x="53" y="1"/>
                  </a:lnTo>
                  <a:lnTo>
                    <a:pt x="39" y="4"/>
                  </a:lnTo>
                  <a:lnTo>
                    <a:pt x="29" y="10"/>
                  </a:lnTo>
                  <a:lnTo>
                    <a:pt x="18" y="18"/>
                  </a:lnTo>
                  <a:lnTo>
                    <a:pt x="10" y="27"/>
                  </a:lnTo>
                  <a:lnTo>
                    <a:pt x="4" y="39"/>
                  </a:lnTo>
                  <a:lnTo>
                    <a:pt x="1" y="53"/>
                  </a:lnTo>
                  <a:lnTo>
                    <a:pt x="0" y="67"/>
                  </a:lnTo>
                  <a:lnTo>
                    <a:pt x="0" y="67"/>
                  </a:lnTo>
                  <a:lnTo>
                    <a:pt x="1" y="82"/>
                  </a:lnTo>
                  <a:lnTo>
                    <a:pt x="4" y="94"/>
                  </a:lnTo>
                  <a:lnTo>
                    <a:pt x="10" y="105"/>
                  </a:lnTo>
                  <a:lnTo>
                    <a:pt x="17" y="115"/>
                  </a:lnTo>
                  <a:lnTo>
                    <a:pt x="26" y="123"/>
                  </a:lnTo>
                  <a:lnTo>
                    <a:pt x="38" y="127"/>
                  </a:lnTo>
                  <a:lnTo>
                    <a:pt x="50" y="130"/>
                  </a:lnTo>
                  <a:lnTo>
                    <a:pt x="64" y="132"/>
                  </a:lnTo>
                  <a:lnTo>
                    <a:pt x="64" y="132"/>
                  </a:lnTo>
                  <a:lnTo>
                    <a:pt x="74" y="132"/>
                  </a:lnTo>
                  <a:lnTo>
                    <a:pt x="85" y="130"/>
                  </a:lnTo>
                  <a:lnTo>
                    <a:pt x="93" y="129"/>
                  </a:lnTo>
                  <a:lnTo>
                    <a:pt x="97" y="126"/>
                  </a:lnTo>
                  <a:lnTo>
                    <a:pt x="100" y="124"/>
                  </a:lnTo>
                  <a:lnTo>
                    <a:pt x="96" y="105"/>
                  </a:lnTo>
                  <a:lnTo>
                    <a:pt x="91" y="106"/>
                  </a:lnTo>
                  <a:close/>
                </a:path>
              </a:pathLst>
            </a:custGeom>
            <a:solidFill>
              <a:schemeClr val="bg1"/>
            </a:solidFill>
            <a:ln w="9525">
              <a:noFill/>
              <a:round/>
              <a:headEnd/>
              <a:tailEnd/>
            </a:ln>
          </p:spPr>
          <p:txBody>
            <a:bodyPr vert="horz" wrap="square" lIns="84407" tIns="42203" rIns="84407" bIns="42203"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663" dirty="0"/>
            </a:p>
          </p:txBody>
        </p:sp>
        <p:sp>
          <p:nvSpPr>
            <p:cNvPr id="49" name="Freeform 102">
              <a:extLst>
                <a:ext uri="{FF2B5EF4-FFF2-40B4-BE49-F238E27FC236}">
                  <a16:creationId xmlns:a16="http://schemas.microsoft.com/office/drawing/2014/main" id="{BDC984C2-0F86-4CA6-B87A-ED1BFBCBC97A}"/>
                </a:ext>
              </a:extLst>
            </p:cNvPr>
            <p:cNvSpPr>
              <a:spLocks noEditPoints="1"/>
            </p:cNvSpPr>
            <p:nvPr/>
          </p:nvSpPr>
          <p:spPr bwMode="auto">
            <a:xfrm>
              <a:off x="17280505" y="-4793548"/>
              <a:ext cx="277834" cy="210063"/>
            </a:xfrm>
            <a:custGeom>
              <a:avLst/>
              <a:gdLst>
                <a:gd name="T0" fmla="*/ 61 w 119"/>
                <a:gd name="T1" fmla="*/ 0 h 132"/>
                <a:gd name="T2" fmla="*/ 37 w 119"/>
                <a:gd name="T3" fmla="*/ 4 h 132"/>
                <a:gd name="T4" fmla="*/ 17 w 119"/>
                <a:gd name="T5" fmla="*/ 18 h 132"/>
                <a:gd name="T6" fmla="*/ 5 w 119"/>
                <a:gd name="T7" fmla="*/ 39 h 132"/>
                <a:gd name="T8" fmla="*/ 0 w 119"/>
                <a:gd name="T9" fmla="*/ 67 h 132"/>
                <a:gd name="T10" fmla="*/ 2 w 119"/>
                <a:gd name="T11" fmla="*/ 80 h 132"/>
                <a:gd name="T12" fmla="*/ 9 w 119"/>
                <a:gd name="T13" fmla="*/ 105 h 132"/>
                <a:gd name="T14" fmla="*/ 25 w 119"/>
                <a:gd name="T15" fmla="*/ 121 h 132"/>
                <a:gd name="T16" fmla="*/ 46 w 119"/>
                <a:gd name="T17" fmla="*/ 130 h 132"/>
                <a:gd name="T18" fmla="*/ 60 w 119"/>
                <a:gd name="T19" fmla="*/ 132 h 132"/>
                <a:gd name="T20" fmla="*/ 81 w 119"/>
                <a:gd name="T21" fmla="*/ 129 h 132"/>
                <a:gd name="T22" fmla="*/ 101 w 119"/>
                <a:gd name="T23" fmla="*/ 117 h 132"/>
                <a:gd name="T24" fmla="*/ 114 w 119"/>
                <a:gd name="T25" fmla="*/ 95 h 132"/>
                <a:gd name="T26" fmla="*/ 119 w 119"/>
                <a:gd name="T27" fmla="*/ 65 h 132"/>
                <a:gd name="T28" fmla="*/ 118 w 119"/>
                <a:gd name="T29" fmla="*/ 50 h 132"/>
                <a:gd name="T30" fmla="*/ 110 w 119"/>
                <a:gd name="T31" fmla="*/ 27 h 132"/>
                <a:gd name="T32" fmla="*/ 95 w 119"/>
                <a:gd name="T33" fmla="*/ 9 h 132"/>
                <a:gd name="T34" fmla="*/ 73 w 119"/>
                <a:gd name="T35" fmla="*/ 0 h 132"/>
                <a:gd name="T36" fmla="*/ 61 w 119"/>
                <a:gd name="T37" fmla="*/ 0 h 132"/>
                <a:gd name="T38" fmla="*/ 60 w 119"/>
                <a:gd name="T39" fmla="*/ 112 h 132"/>
                <a:gd name="T40" fmla="*/ 44 w 119"/>
                <a:gd name="T41" fmla="*/ 108 h 132"/>
                <a:gd name="T42" fmla="*/ 34 w 119"/>
                <a:gd name="T43" fmla="*/ 97 h 132"/>
                <a:gd name="T44" fmla="*/ 28 w 119"/>
                <a:gd name="T45" fmla="*/ 83 h 132"/>
                <a:gd name="T46" fmla="*/ 25 w 119"/>
                <a:gd name="T47" fmla="*/ 67 h 132"/>
                <a:gd name="T48" fmla="*/ 26 w 119"/>
                <a:gd name="T49" fmla="*/ 57 h 132"/>
                <a:gd name="T50" fmla="*/ 29 w 119"/>
                <a:gd name="T51" fmla="*/ 41 h 132"/>
                <a:gd name="T52" fmla="*/ 38 w 119"/>
                <a:gd name="T53" fmla="*/ 28 h 132"/>
                <a:gd name="T54" fmla="*/ 52 w 119"/>
                <a:gd name="T55" fmla="*/ 21 h 132"/>
                <a:gd name="T56" fmla="*/ 60 w 119"/>
                <a:gd name="T57" fmla="*/ 19 h 132"/>
                <a:gd name="T58" fmla="*/ 75 w 119"/>
                <a:gd name="T59" fmla="*/ 24 h 132"/>
                <a:gd name="T60" fmla="*/ 87 w 119"/>
                <a:gd name="T61" fmla="*/ 35 h 132"/>
                <a:gd name="T62" fmla="*/ 93 w 119"/>
                <a:gd name="T63" fmla="*/ 48 h 132"/>
                <a:gd name="T64" fmla="*/ 95 w 119"/>
                <a:gd name="T65" fmla="*/ 65 h 132"/>
                <a:gd name="T66" fmla="*/ 95 w 119"/>
                <a:gd name="T67" fmla="*/ 74 h 132"/>
                <a:gd name="T68" fmla="*/ 90 w 119"/>
                <a:gd name="T69" fmla="*/ 89 h 132"/>
                <a:gd name="T70" fmla="*/ 81 w 119"/>
                <a:gd name="T71" fmla="*/ 103 h 132"/>
                <a:gd name="T72" fmla="*/ 69 w 119"/>
                <a:gd name="T73" fmla="*/ 111 h 132"/>
                <a:gd name="T74" fmla="*/ 60 w 119"/>
                <a:gd name="T75" fmla="*/ 1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32">
                  <a:moveTo>
                    <a:pt x="61" y="0"/>
                  </a:moveTo>
                  <a:lnTo>
                    <a:pt x="61" y="0"/>
                  </a:lnTo>
                  <a:lnTo>
                    <a:pt x="47" y="0"/>
                  </a:lnTo>
                  <a:lnTo>
                    <a:pt x="37" y="4"/>
                  </a:lnTo>
                  <a:lnTo>
                    <a:pt x="26" y="10"/>
                  </a:lnTo>
                  <a:lnTo>
                    <a:pt x="17" y="18"/>
                  </a:lnTo>
                  <a:lnTo>
                    <a:pt x="9" y="28"/>
                  </a:lnTo>
                  <a:lnTo>
                    <a:pt x="5" y="39"/>
                  </a:lnTo>
                  <a:lnTo>
                    <a:pt x="2" y="53"/>
                  </a:lnTo>
                  <a:lnTo>
                    <a:pt x="0" y="67"/>
                  </a:lnTo>
                  <a:lnTo>
                    <a:pt x="0" y="67"/>
                  </a:lnTo>
                  <a:lnTo>
                    <a:pt x="2" y="80"/>
                  </a:lnTo>
                  <a:lnTo>
                    <a:pt x="5" y="94"/>
                  </a:lnTo>
                  <a:lnTo>
                    <a:pt x="9" y="105"/>
                  </a:lnTo>
                  <a:lnTo>
                    <a:pt x="17" y="114"/>
                  </a:lnTo>
                  <a:lnTo>
                    <a:pt x="25" y="121"/>
                  </a:lnTo>
                  <a:lnTo>
                    <a:pt x="35" y="127"/>
                  </a:lnTo>
                  <a:lnTo>
                    <a:pt x="46" y="130"/>
                  </a:lnTo>
                  <a:lnTo>
                    <a:pt x="60" y="132"/>
                  </a:lnTo>
                  <a:lnTo>
                    <a:pt x="60" y="132"/>
                  </a:lnTo>
                  <a:lnTo>
                    <a:pt x="70" y="132"/>
                  </a:lnTo>
                  <a:lnTo>
                    <a:pt x="81" y="129"/>
                  </a:lnTo>
                  <a:lnTo>
                    <a:pt x="92" y="123"/>
                  </a:lnTo>
                  <a:lnTo>
                    <a:pt x="101" y="117"/>
                  </a:lnTo>
                  <a:lnTo>
                    <a:pt x="108" y="106"/>
                  </a:lnTo>
                  <a:lnTo>
                    <a:pt x="114" y="95"/>
                  </a:lnTo>
                  <a:lnTo>
                    <a:pt x="118" y="80"/>
                  </a:lnTo>
                  <a:lnTo>
                    <a:pt x="119" y="65"/>
                  </a:lnTo>
                  <a:lnTo>
                    <a:pt x="119" y="65"/>
                  </a:lnTo>
                  <a:lnTo>
                    <a:pt x="118" y="50"/>
                  </a:lnTo>
                  <a:lnTo>
                    <a:pt x="114" y="38"/>
                  </a:lnTo>
                  <a:lnTo>
                    <a:pt x="110" y="27"/>
                  </a:lnTo>
                  <a:lnTo>
                    <a:pt x="104" y="16"/>
                  </a:lnTo>
                  <a:lnTo>
                    <a:pt x="95" y="9"/>
                  </a:lnTo>
                  <a:lnTo>
                    <a:pt x="84" y="4"/>
                  </a:lnTo>
                  <a:lnTo>
                    <a:pt x="73" y="0"/>
                  </a:lnTo>
                  <a:lnTo>
                    <a:pt x="61" y="0"/>
                  </a:lnTo>
                  <a:lnTo>
                    <a:pt x="61" y="0"/>
                  </a:lnTo>
                  <a:close/>
                  <a:moveTo>
                    <a:pt x="60" y="112"/>
                  </a:moveTo>
                  <a:lnTo>
                    <a:pt x="60" y="112"/>
                  </a:lnTo>
                  <a:lnTo>
                    <a:pt x="52" y="111"/>
                  </a:lnTo>
                  <a:lnTo>
                    <a:pt x="44" y="108"/>
                  </a:lnTo>
                  <a:lnTo>
                    <a:pt x="38" y="103"/>
                  </a:lnTo>
                  <a:lnTo>
                    <a:pt x="34" y="97"/>
                  </a:lnTo>
                  <a:lnTo>
                    <a:pt x="29" y="91"/>
                  </a:lnTo>
                  <a:lnTo>
                    <a:pt x="28" y="83"/>
                  </a:lnTo>
                  <a:lnTo>
                    <a:pt x="26" y="74"/>
                  </a:lnTo>
                  <a:lnTo>
                    <a:pt x="25" y="67"/>
                  </a:lnTo>
                  <a:lnTo>
                    <a:pt x="25" y="67"/>
                  </a:lnTo>
                  <a:lnTo>
                    <a:pt x="26" y="57"/>
                  </a:lnTo>
                  <a:lnTo>
                    <a:pt x="28" y="50"/>
                  </a:lnTo>
                  <a:lnTo>
                    <a:pt x="29" y="41"/>
                  </a:lnTo>
                  <a:lnTo>
                    <a:pt x="34" y="35"/>
                  </a:lnTo>
                  <a:lnTo>
                    <a:pt x="38" y="28"/>
                  </a:lnTo>
                  <a:lnTo>
                    <a:pt x="44" y="24"/>
                  </a:lnTo>
                  <a:lnTo>
                    <a:pt x="52" y="21"/>
                  </a:lnTo>
                  <a:lnTo>
                    <a:pt x="60" y="19"/>
                  </a:lnTo>
                  <a:lnTo>
                    <a:pt x="60" y="19"/>
                  </a:lnTo>
                  <a:lnTo>
                    <a:pt x="69" y="21"/>
                  </a:lnTo>
                  <a:lnTo>
                    <a:pt x="75" y="24"/>
                  </a:lnTo>
                  <a:lnTo>
                    <a:pt x="81" y="28"/>
                  </a:lnTo>
                  <a:lnTo>
                    <a:pt x="87" y="35"/>
                  </a:lnTo>
                  <a:lnTo>
                    <a:pt x="90" y="41"/>
                  </a:lnTo>
                  <a:lnTo>
                    <a:pt x="93" y="48"/>
                  </a:lnTo>
                  <a:lnTo>
                    <a:pt x="95" y="57"/>
                  </a:lnTo>
                  <a:lnTo>
                    <a:pt x="95" y="65"/>
                  </a:lnTo>
                  <a:lnTo>
                    <a:pt x="95" y="65"/>
                  </a:lnTo>
                  <a:lnTo>
                    <a:pt x="95" y="74"/>
                  </a:lnTo>
                  <a:lnTo>
                    <a:pt x="93" y="82"/>
                  </a:lnTo>
                  <a:lnTo>
                    <a:pt x="90" y="89"/>
                  </a:lnTo>
                  <a:lnTo>
                    <a:pt x="87" y="97"/>
                  </a:lnTo>
                  <a:lnTo>
                    <a:pt x="81" y="103"/>
                  </a:lnTo>
                  <a:lnTo>
                    <a:pt x="75" y="108"/>
                  </a:lnTo>
                  <a:lnTo>
                    <a:pt x="69" y="111"/>
                  </a:lnTo>
                  <a:lnTo>
                    <a:pt x="60" y="112"/>
                  </a:lnTo>
                  <a:lnTo>
                    <a:pt x="60" y="112"/>
                  </a:lnTo>
                  <a:close/>
                </a:path>
              </a:pathLst>
            </a:custGeom>
            <a:solidFill>
              <a:schemeClr val="bg1"/>
            </a:solidFill>
            <a:ln w="9525">
              <a:noFill/>
              <a:round/>
              <a:headEnd/>
              <a:tailEnd/>
            </a:ln>
          </p:spPr>
          <p:txBody>
            <a:bodyPr vert="horz" wrap="square" lIns="84407" tIns="42203" rIns="84407" bIns="42203"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663" dirty="0"/>
            </a:p>
          </p:txBody>
        </p:sp>
        <p:sp>
          <p:nvSpPr>
            <p:cNvPr id="50" name="Freeform 103">
              <a:extLst>
                <a:ext uri="{FF2B5EF4-FFF2-40B4-BE49-F238E27FC236}">
                  <a16:creationId xmlns:a16="http://schemas.microsoft.com/office/drawing/2014/main" id="{59D6D3DE-6493-4B71-AB61-6D8204057245}"/>
                </a:ext>
              </a:extLst>
            </p:cNvPr>
            <p:cNvSpPr>
              <a:spLocks/>
            </p:cNvSpPr>
            <p:nvPr/>
          </p:nvSpPr>
          <p:spPr bwMode="auto">
            <a:xfrm>
              <a:off x="17570010" y="-4666234"/>
              <a:ext cx="109732" cy="111397"/>
            </a:xfrm>
            <a:custGeom>
              <a:avLst/>
              <a:gdLst>
                <a:gd name="T0" fmla="*/ 25 w 47"/>
                <a:gd name="T1" fmla="*/ 55 h 70"/>
                <a:gd name="T2" fmla="*/ 25 w 47"/>
                <a:gd name="T3" fmla="*/ 55 h 70"/>
                <a:gd name="T4" fmla="*/ 33 w 47"/>
                <a:gd name="T5" fmla="*/ 47 h 70"/>
                <a:gd name="T6" fmla="*/ 39 w 47"/>
                <a:gd name="T7" fmla="*/ 38 h 70"/>
                <a:gd name="T8" fmla="*/ 44 w 47"/>
                <a:gd name="T9" fmla="*/ 31 h 70"/>
                <a:gd name="T10" fmla="*/ 45 w 47"/>
                <a:gd name="T11" fmla="*/ 22 h 70"/>
                <a:gd name="T12" fmla="*/ 45 w 47"/>
                <a:gd name="T13" fmla="*/ 22 h 70"/>
                <a:gd name="T14" fmla="*/ 44 w 47"/>
                <a:gd name="T15" fmla="*/ 14 h 70"/>
                <a:gd name="T16" fmla="*/ 39 w 47"/>
                <a:gd name="T17" fmla="*/ 6 h 70"/>
                <a:gd name="T18" fmla="*/ 36 w 47"/>
                <a:gd name="T19" fmla="*/ 5 h 70"/>
                <a:gd name="T20" fmla="*/ 32 w 47"/>
                <a:gd name="T21" fmla="*/ 2 h 70"/>
                <a:gd name="T22" fmla="*/ 27 w 47"/>
                <a:gd name="T23" fmla="*/ 0 h 70"/>
                <a:gd name="T24" fmla="*/ 22 w 47"/>
                <a:gd name="T25" fmla="*/ 0 h 70"/>
                <a:gd name="T26" fmla="*/ 22 w 47"/>
                <a:gd name="T27" fmla="*/ 0 h 70"/>
                <a:gd name="T28" fmla="*/ 16 w 47"/>
                <a:gd name="T29" fmla="*/ 0 h 70"/>
                <a:gd name="T30" fmla="*/ 12 w 47"/>
                <a:gd name="T31" fmla="*/ 2 h 70"/>
                <a:gd name="T32" fmla="*/ 7 w 47"/>
                <a:gd name="T33" fmla="*/ 5 h 70"/>
                <a:gd name="T34" fmla="*/ 3 w 47"/>
                <a:gd name="T35" fmla="*/ 8 h 70"/>
                <a:gd name="T36" fmla="*/ 0 w 47"/>
                <a:gd name="T37" fmla="*/ 9 h 70"/>
                <a:gd name="T38" fmla="*/ 6 w 47"/>
                <a:gd name="T39" fmla="*/ 23 h 70"/>
                <a:gd name="T40" fmla="*/ 10 w 47"/>
                <a:gd name="T41" fmla="*/ 19 h 70"/>
                <a:gd name="T42" fmla="*/ 10 w 47"/>
                <a:gd name="T43" fmla="*/ 19 h 70"/>
                <a:gd name="T44" fmla="*/ 15 w 47"/>
                <a:gd name="T45" fmla="*/ 17 h 70"/>
                <a:gd name="T46" fmla="*/ 21 w 47"/>
                <a:gd name="T47" fmla="*/ 15 h 70"/>
                <a:gd name="T48" fmla="*/ 21 w 47"/>
                <a:gd name="T49" fmla="*/ 15 h 70"/>
                <a:gd name="T50" fmla="*/ 24 w 47"/>
                <a:gd name="T51" fmla="*/ 15 h 70"/>
                <a:gd name="T52" fmla="*/ 25 w 47"/>
                <a:gd name="T53" fmla="*/ 17 h 70"/>
                <a:gd name="T54" fmla="*/ 29 w 47"/>
                <a:gd name="T55" fmla="*/ 19 h 70"/>
                <a:gd name="T56" fmla="*/ 29 w 47"/>
                <a:gd name="T57" fmla="*/ 23 h 70"/>
                <a:gd name="T58" fmla="*/ 29 w 47"/>
                <a:gd name="T59" fmla="*/ 23 h 70"/>
                <a:gd name="T60" fmla="*/ 27 w 47"/>
                <a:gd name="T61" fmla="*/ 29 h 70"/>
                <a:gd name="T62" fmla="*/ 24 w 47"/>
                <a:gd name="T63" fmla="*/ 35 h 70"/>
                <a:gd name="T64" fmla="*/ 16 w 47"/>
                <a:gd name="T65" fmla="*/ 43 h 70"/>
                <a:gd name="T66" fmla="*/ 7 w 47"/>
                <a:gd name="T67" fmla="*/ 52 h 70"/>
                <a:gd name="T68" fmla="*/ 0 w 47"/>
                <a:gd name="T69" fmla="*/ 60 h 70"/>
                <a:gd name="T70" fmla="*/ 0 w 47"/>
                <a:gd name="T71" fmla="*/ 70 h 70"/>
                <a:gd name="T72" fmla="*/ 47 w 47"/>
                <a:gd name="T73" fmla="*/ 70 h 70"/>
                <a:gd name="T74" fmla="*/ 47 w 47"/>
                <a:gd name="T75" fmla="*/ 55 h 70"/>
                <a:gd name="T76" fmla="*/ 25 w 47"/>
                <a:gd name="T7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70">
                  <a:moveTo>
                    <a:pt x="25" y="55"/>
                  </a:moveTo>
                  <a:lnTo>
                    <a:pt x="25" y="55"/>
                  </a:lnTo>
                  <a:lnTo>
                    <a:pt x="33" y="47"/>
                  </a:lnTo>
                  <a:lnTo>
                    <a:pt x="39" y="38"/>
                  </a:lnTo>
                  <a:lnTo>
                    <a:pt x="44" y="31"/>
                  </a:lnTo>
                  <a:lnTo>
                    <a:pt x="45" y="22"/>
                  </a:lnTo>
                  <a:lnTo>
                    <a:pt x="45" y="22"/>
                  </a:lnTo>
                  <a:lnTo>
                    <a:pt x="44" y="14"/>
                  </a:lnTo>
                  <a:lnTo>
                    <a:pt x="39" y="6"/>
                  </a:lnTo>
                  <a:lnTo>
                    <a:pt x="36" y="5"/>
                  </a:lnTo>
                  <a:lnTo>
                    <a:pt x="32" y="2"/>
                  </a:lnTo>
                  <a:lnTo>
                    <a:pt x="27" y="0"/>
                  </a:lnTo>
                  <a:lnTo>
                    <a:pt x="22" y="0"/>
                  </a:lnTo>
                  <a:lnTo>
                    <a:pt x="22" y="0"/>
                  </a:lnTo>
                  <a:lnTo>
                    <a:pt x="16" y="0"/>
                  </a:lnTo>
                  <a:lnTo>
                    <a:pt x="12" y="2"/>
                  </a:lnTo>
                  <a:lnTo>
                    <a:pt x="7" y="5"/>
                  </a:lnTo>
                  <a:lnTo>
                    <a:pt x="3" y="8"/>
                  </a:lnTo>
                  <a:lnTo>
                    <a:pt x="0" y="9"/>
                  </a:lnTo>
                  <a:lnTo>
                    <a:pt x="6" y="23"/>
                  </a:lnTo>
                  <a:lnTo>
                    <a:pt x="10" y="19"/>
                  </a:lnTo>
                  <a:lnTo>
                    <a:pt x="10" y="19"/>
                  </a:lnTo>
                  <a:lnTo>
                    <a:pt x="15" y="17"/>
                  </a:lnTo>
                  <a:lnTo>
                    <a:pt x="21" y="15"/>
                  </a:lnTo>
                  <a:lnTo>
                    <a:pt x="21" y="15"/>
                  </a:lnTo>
                  <a:lnTo>
                    <a:pt x="24" y="15"/>
                  </a:lnTo>
                  <a:lnTo>
                    <a:pt x="25" y="17"/>
                  </a:lnTo>
                  <a:lnTo>
                    <a:pt x="29" y="19"/>
                  </a:lnTo>
                  <a:lnTo>
                    <a:pt x="29" y="23"/>
                  </a:lnTo>
                  <a:lnTo>
                    <a:pt x="29" y="23"/>
                  </a:lnTo>
                  <a:lnTo>
                    <a:pt x="27" y="29"/>
                  </a:lnTo>
                  <a:lnTo>
                    <a:pt x="24" y="35"/>
                  </a:lnTo>
                  <a:lnTo>
                    <a:pt x="16" y="43"/>
                  </a:lnTo>
                  <a:lnTo>
                    <a:pt x="7" y="52"/>
                  </a:lnTo>
                  <a:lnTo>
                    <a:pt x="0" y="60"/>
                  </a:lnTo>
                  <a:lnTo>
                    <a:pt x="0" y="70"/>
                  </a:lnTo>
                  <a:lnTo>
                    <a:pt x="47" y="70"/>
                  </a:lnTo>
                  <a:lnTo>
                    <a:pt x="47" y="55"/>
                  </a:lnTo>
                  <a:lnTo>
                    <a:pt x="25" y="55"/>
                  </a:lnTo>
                  <a:close/>
                </a:path>
              </a:pathLst>
            </a:custGeom>
            <a:solidFill>
              <a:schemeClr val="bg1"/>
            </a:solidFill>
            <a:ln w="9525">
              <a:noFill/>
              <a:round/>
              <a:headEnd/>
              <a:tailEnd/>
            </a:ln>
          </p:spPr>
          <p:txBody>
            <a:bodyPr vert="horz" wrap="square" lIns="84407" tIns="42203" rIns="84407" bIns="42203"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663" dirty="0"/>
            </a:p>
          </p:txBody>
        </p:sp>
      </p:grpSp>
      <p:sp>
        <p:nvSpPr>
          <p:cNvPr id="51" name="Freeform 15">
            <a:extLst>
              <a:ext uri="{FF2B5EF4-FFF2-40B4-BE49-F238E27FC236}">
                <a16:creationId xmlns:a16="http://schemas.microsoft.com/office/drawing/2014/main" id="{205060C1-E96E-4BCC-8F97-C24E8E4F831D}"/>
              </a:ext>
            </a:extLst>
          </p:cNvPr>
          <p:cNvSpPr>
            <a:spLocks noEditPoints="1"/>
          </p:cNvSpPr>
          <p:nvPr/>
        </p:nvSpPr>
        <p:spPr bwMode="auto">
          <a:xfrm>
            <a:off x="1079592" y="3563104"/>
            <a:ext cx="150285" cy="161668"/>
          </a:xfrm>
          <a:custGeom>
            <a:avLst/>
            <a:gdLst>
              <a:gd name="T0" fmla="*/ 487 w 491"/>
              <a:gd name="T1" fmla="*/ 358 h 514"/>
              <a:gd name="T2" fmla="*/ 443 w 491"/>
              <a:gd name="T3" fmla="*/ 334 h 514"/>
              <a:gd name="T4" fmla="*/ 414 w 491"/>
              <a:gd name="T5" fmla="*/ 355 h 514"/>
              <a:gd name="T6" fmla="*/ 411 w 491"/>
              <a:gd name="T7" fmla="*/ 314 h 514"/>
              <a:gd name="T8" fmla="*/ 443 w 491"/>
              <a:gd name="T9" fmla="*/ 154 h 514"/>
              <a:gd name="T10" fmla="*/ 386 w 491"/>
              <a:gd name="T11" fmla="*/ 78 h 514"/>
              <a:gd name="T12" fmla="*/ 342 w 491"/>
              <a:gd name="T13" fmla="*/ 32 h 514"/>
              <a:gd name="T14" fmla="*/ 240 w 491"/>
              <a:gd name="T15" fmla="*/ 0 h 514"/>
              <a:gd name="T16" fmla="*/ 149 w 491"/>
              <a:gd name="T17" fmla="*/ 32 h 514"/>
              <a:gd name="T18" fmla="*/ 103 w 491"/>
              <a:gd name="T19" fmla="*/ 78 h 514"/>
              <a:gd name="T20" fmla="*/ 48 w 491"/>
              <a:gd name="T21" fmla="*/ 154 h 514"/>
              <a:gd name="T22" fmla="*/ 80 w 491"/>
              <a:gd name="T23" fmla="*/ 314 h 514"/>
              <a:gd name="T24" fmla="*/ 77 w 491"/>
              <a:gd name="T25" fmla="*/ 355 h 514"/>
              <a:gd name="T26" fmla="*/ 48 w 491"/>
              <a:gd name="T27" fmla="*/ 334 h 514"/>
              <a:gd name="T28" fmla="*/ 3 w 491"/>
              <a:gd name="T29" fmla="*/ 358 h 514"/>
              <a:gd name="T30" fmla="*/ 0 w 491"/>
              <a:gd name="T31" fmla="*/ 366 h 514"/>
              <a:gd name="T32" fmla="*/ 29 w 491"/>
              <a:gd name="T33" fmla="*/ 447 h 514"/>
              <a:gd name="T34" fmla="*/ 86 w 491"/>
              <a:gd name="T35" fmla="*/ 514 h 514"/>
              <a:gd name="T36" fmla="*/ 90 w 491"/>
              <a:gd name="T37" fmla="*/ 512 h 514"/>
              <a:gd name="T38" fmla="*/ 134 w 491"/>
              <a:gd name="T39" fmla="*/ 488 h 514"/>
              <a:gd name="T40" fmla="*/ 137 w 491"/>
              <a:gd name="T41" fmla="*/ 469 h 514"/>
              <a:gd name="T42" fmla="*/ 149 w 491"/>
              <a:gd name="T43" fmla="*/ 447 h 514"/>
              <a:gd name="T44" fmla="*/ 227 w 491"/>
              <a:gd name="T45" fmla="*/ 509 h 514"/>
              <a:gd name="T46" fmla="*/ 245 w 491"/>
              <a:gd name="T47" fmla="*/ 511 h 514"/>
              <a:gd name="T48" fmla="*/ 252 w 491"/>
              <a:gd name="T49" fmla="*/ 511 h 514"/>
              <a:gd name="T50" fmla="*/ 316 w 491"/>
              <a:gd name="T51" fmla="*/ 476 h 514"/>
              <a:gd name="T52" fmla="*/ 357 w 491"/>
              <a:gd name="T53" fmla="*/ 457 h 514"/>
              <a:gd name="T54" fmla="*/ 357 w 491"/>
              <a:gd name="T55" fmla="*/ 486 h 514"/>
              <a:gd name="T56" fmla="*/ 400 w 491"/>
              <a:gd name="T57" fmla="*/ 511 h 514"/>
              <a:gd name="T58" fmla="*/ 403 w 491"/>
              <a:gd name="T59" fmla="*/ 512 h 514"/>
              <a:gd name="T60" fmla="*/ 429 w 491"/>
              <a:gd name="T61" fmla="*/ 494 h 514"/>
              <a:gd name="T62" fmla="*/ 490 w 491"/>
              <a:gd name="T63" fmla="*/ 383 h 514"/>
              <a:gd name="T64" fmla="*/ 76 w 491"/>
              <a:gd name="T65" fmla="*/ 122 h 514"/>
              <a:gd name="T66" fmla="*/ 193 w 491"/>
              <a:gd name="T67" fmla="*/ 63 h 514"/>
              <a:gd name="T68" fmla="*/ 298 w 491"/>
              <a:gd name="T69" fmla="*/ 63 h 514"/>
              <a:gd name="T70" fmla="*/ 415 w 491"/>
              <a:gd name="T71" fmla="*/ 122 h 514"/>
              <a:gd name="T72" fmla="*/ 424 w 491"/>
              <a:gd name="T73" fmla="*/ 171 h 514"/>
              <a:gd name="T74" fmla="*/ 383 w 491"/>
              <a:gd name="T75" fmla="*/ 335 h 514"/>
              <a:gd name="T76" fmla="*/ 365 w 491"/>
              <a:gd name="T77" fmla="*/ 378 h 514"/>
              <a:gd name="T78" fmla="*/ 268 w 491"/>
              <a:gd name="T79" fmla="*/ 226 h 514"/>
              <a:gd name="T80" fmla="*/ 245 w 491"/>
              <a:gd name="T81" fmla="*/ 214 h 514"/>
              <a:gd name="T82" fmla="*/ 135 w 491"/>
              <a:gd name="T83" fmla="*/ 360 h 514"/>
              <a:gd name="T84" fmla="*/ 120 w 491"/>
              <a:gd name="T85" fmla="*/ 370 h 514"/>
              <a:gd name="T86" fmla="*/ 108 w 491"/>
              <a:gd name="T87" fmla="*/ 335 h 514"/>
              <a:gd name="T88" fmla="*/ 67 w 491"/>
              <a:gd name="T89" fmla="*/ 150 h 514"/>
              <a:gd name="T90" fmla="*/ 303 w 491"/>
              <a:gd name="T91" fmla="*/ 346 h 514"/>
              <a:gd name="T92" fmla="*/ 289 w 491"/>
              <a:gd name="T93" fmla="*/ 314 h 514"/>
              <a:gd name="T94" fmla="*/ 251 w 491"/>
              <a:gd name="T95" fmla="*/ 288 h 514"/>
              <a:gd name="T96" fmla="*/ 211 w 491"/>
              <a:gd name="T97" fmla="*/ 300 h 514"/>
              <a:gd name="T98" fmla="*/ 199 w 491"/>
              <a:gd name="T99" fmla="*/ 343 h 514"/>
              <a:gd name="T100" fmla="*/ 196 w 491"/>
              <a:gd name="T101" fmla="*/ 302 h 514"/>
              <a:gd name="T102" fmla="*/ 251 w 491"/>
              <a:gd name="T103" fmla="*/ 278 h 514"/>
              <a:gd name="T104" fmla="*/ 294 w 491"/>
              <a:gd name="T105" fmla="*/ 302 h 514"/>
              <a:gd name="T106" fmla="*/ 251 w 491"/>
              <a:gd name="T107" fmla="*/ 19 h 514"/>
              <a:gd name="T108" fmla="*/ 312 w 491"/>
              <a:gd name="T109" fmla="*/ 35 h 514"/>
              <a:gd name="T110" fmla="*/ 300 w 491"/>
              <a:gd name="T111" fmla="*/ 45 h 514"/>
              <a:gd name="T112" fmla="*/ 192 w 491"/>
              <a:gd name="T113" fmla="*/ 45 h 514"/>
              <a:gd name="T114" fmla="*/ 179 w 491"/>
              <a:gd name="T115" fmla="*/ 35 h 514"/>
              <a:gd name="T116" fmla="*/ 240 w 491"/>
              <a:gd name="T117" fmla="*/ 1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1" h="514">
                <a:moveTo>
                  <a:pt x="490" y="361"/>
                </a:moveTo>
                <a:lnTo>
                  <a:pt x="490" y="360"/>
                </a:lnTo>
                <a:lnTo>
                  <a:pt x="488" y="360"/>
                </a:lnTo>
                <a:lnTo>
                  <a:pt x="488" y="360"/>
                </a:lnTo>
                <a:lnTo>
                  <a:pt x="487" y="358"/>
                </a:lnTo>
                <a:lnTo>
                  <a:pt x="487" y="358"/>
                </a:lnTo>
                <a:lnTo>
                  <a:pt x="485" y="358"/>
                </a:lnTo>
                <a:lnTo>
                  <a:pt x="446" y="335"/>
                </a:lnTo>
                <a:lnTo>
                  <a:pt x="446" y="335"/>
                </a:lnTo>
                <a:lnTo>
                  <a:pt x="444" y="334"/>
                </a:lnTo>
                <a:lnTo>
                  <a:pt x="444" y="334"/>
                </a:lnTo>
                <a:lnTo>
                  <a:pt x="443" y="334"/>
                </a:lnTo>
                <a:lnTo>
                  <a:pt x="440" y="332"/>
                </a:lnTo>
                <a:lnTo>
                  <a:pt x="438" y="334"/>
                </a:lnTo>
                <a:lnTo>
                  <a:pt x="438" y="334"/>
                </a:lnTo>
                <a:lnTo>
                  <a:pt x="431" y="338"/>
                </a:lnTo>
                <a:lnTo>
                  <a:pt x="423" y="345"/>
                </a:lnTo>
                <a:lnTo>
                  <a:pt x="414" y="355"/>
                </a:lnTo>
                <a:lnTo>
                  <a:pt x="403" y="367"/>
                </a:lnTo>
                <a:lnTo>
                  <a:pt x="391" y="361"/>
                </a:lnTo>
                <a:lnTo>
                  <a:pt x="391" y="361"/>
                </a:lnTo>
                <a:lnTo>
                  <a:pt x="400" y="343"/>
                </a:lnTo>
                <a:lnTo>
                  <a:pt x="400" y="343"/>
                </a:lnTo>
                <a:lnTo>
                  <a:pt x="411" y="314"/>
                </a:lnTo>
                <a:lnTo>
                  <a:pt x="420" y="287"/>
                </a:lnTo>
                <a:lnTo>
                  <a:pt x="428" y="258"/>
                </a:lnTo>
                <a:lnTo>
                  <a:pt x="435" y="229"/>
                </a:lnTo>
                <a:lnTo>
                  <a:pt x="440" y="201"/>
                </a:lnTo>
                <a:lnTo>
                  <a:pt x="443" y="177"/>
                </a:lnTo>
                <a:lnTo>
                  <a:pt x="443" y="154"/>
                </a:lnTo>
                <a:lnTo>
                  <a:pt x="440" y="134"/>
                </a:lnTo>
                <a:lnTo>
                  <a:pt x="490" y="110"/>
                </a:lnTo>
                <a:lnTo>
                  <a:pt x="466" y="63"/>
                </a:lnTo>
                <a:lnTo>
                  <a:pt x="405" y="90"/>
                </a:lnTo>
                <a:lnTo>
                  <a:pt x="405" y="90"/>
                </a:lnTo>
                <a:lnTo>
                  <a:pt x="386" y="78"/>
                </a:lnTo>
                <a:lnTo>
                  <a:pt x="386" y="78"/>
                </a:lnTo>
                <a:lnTo>
                  <a:pt x="386" y="78"/>
                </a:lnTo>
                <a:lnTo>
                  <a:pt x="386" y="78"/>
                </a:lnTo>
                <a:lnTo>
                  <a:pt x="373" y="61"/>
                </a:lnTo>
                <a:lnTo>
                  <a:pt x="359" y="46"/>
                </a:lnTo>
                <a:lnTo>
                  <a:pt x="342" y="32"/>
                </a:lnTo>
                <a:lnTo>
                  <a:pt x="326" y="22"/>
                </a:lnTo>
                <a:lnTo>
                  <a:pt x="307" y="13"/>
                </a:lnTo>
                <a:lnTo>
                  <a:pt x="289" y="7"/>
                </a:lnTo>
                <a:lnTo>
                  <a:pt x="269" y="2"/>
                </a:lnTo>
                <a:lnTo>
                  <a:pt x="251" y="0"/>
                </a:lnTo>
                <a:lnTo>
                  <a:pt x="240" y="0"/>
                </a:lnTo>
                <a:lnTo>
                  <a:pt x="240" y="0"/>
                </a:lnTo>
                <a:lnTo>
                  <a:pt x="222" y="2"/>
                </a:lnTo>
                <a:lnTo>
                  <a:pt x="202" y="7"/>
                </a:lnTo>
                <a:lnTo>
                  <a:pt x="184" y="13"/>
                </a:lnTo>
                <a:lnTo>
                  <a:pt x="166" y="22"/>
                </a:lnTo>
                <a:lnTo>
                  <a:pt x="149" y="32"/>
                </a:lnTo>
                <a:lnTo>
                  <a:pt x="132" y="46"/>
                </a:lnTo>
                <a:lnTo>
                  <a:pt x="117" y="61"/>
                </a:lnTo>
                <a:lnTo>
                  <a:pt x="105" y="78"/>
                </a:lnTo>
                <a:lnTo>
                  <a:pt x="105" y="78"/>
                </a:lnTo>
                <a:lnTo>
                  <a:pt x="103" y="78"/>
                </a:lnTo>
                <a:lnTo>
                  <a:pt x="103" y="78"/>
                </a:lnTo>
                <a:lnTo>
                  <a:pt x="86" y="90"/>
                </a:lnTo>
                <a:lnTo>
                  <a:pt x="24" y="63"/>
                </a:lnTo>
                <a:lnTo>
                  <a:pt x="1" y="110"/>
                </a:lnTo>
                <a:lnTo>
                  <a:pt x="51" y="134"/>
                </a:lnTo>
                <a:lnTo>
                  <a:pt x="51" y="134"/>
                </a:lnTo>
                <a:lnTo>
                  <a:pt x="48" y="154"/>
                </a:lnTo>
                <a:lnTo>
                  <a:pt x="48" y="177"/>
                </a:lnTo>
                <a:lnTo>
                  <a:pt x="51" y="201"/>
                </a:lnTo>
                <a:lnTo>
                  <a:pt x="56" y="229"/>
                </a:lnTo>
                <a:lnTo>
                  <a:pt x="62" y="258"/>
                </a:lnTo>
                <a:lnTo>
                  <a:pt x="71" y="287"/>
                </a:lnTo>
                <a:lnTo>
                  <a:pt x="80" y="314"/>
                </a:lnTo>
                <a:lnTo>
                  <a:pt x="91" y="343"/>
                </a:lnTo>
                <a:lnTo>
                  <a:pt x="91" y="343"/>
                </a:lnTo>
                <a:lnTo>
                  <a:pt x="100" y="361"/>
                </a:lnTo>
                <a:lnTo>
                  <a:pt x="88" y="367"/>
                </a:lnTo>
                <a:lnTo>
                  <a:pt x="88" y="367"/>
                </a:lnTo>
                <a:lnTo>
                  <a:pt x="77" y="355"/>
                </a:lnTo>
                <a:lnTo>
                  <a:pt x="68" y="345"/>
                </a:lnTo>
                <a:lnTo>
                  <a:pt x="61" y="338"/>
                </a:lnTo>
                <a:lnTo>
                  <a:pt x="53" y="334"/>
                </a:lnTo>
                <a:lnTo>
                  <a:pt x="51" y="332"/>
                </a:lnTo>
                <a:lnTo>
                  <a:pt x="48" y="334"/>
                </a:lnTo>
                <a:lnTo>
                  <a:pt x="48" y="334"/>
                </a:lnTo>
                <a:lnTo>
                  <a:pt x="47" y="334"/>
                </a:lnTo>
                <a:lnTo>
                  <a:pt x="47" y="334"/>
                </a:lnTo>
                <a:lnTo>
                  <a:pt x="45" y="335"/>
                </a:lnTo>
                <a:lnTo>
                  <a:pt x="6" y="358"/>
                </a:lnTo>
                <a:lnTo>
                  <a:pt x="6" y="358"/>
                </a:lnTo>
                <a:lnTo>
                  <a:pt x="3" y="358"/>
                </a:lnTo>
                <a:lnTo>
                  <a:pt x="3" y="358"/>
                </a:lnTo>
                <a:lnTo>
                  <a:pt x="3" y="360"/>
                </a:lnTo>
                <a:lnTo>
                  <a:pt x="1" y="360"/>
                </a:lnTo>
                <a:lnTo>
                  <a:pt x="1" y="361"/>
                </a:lnTo>
                <a:lnTo>
                  <a:pt x="1" y="361"/>
                </a:lnTo>
                <a:lnTo>
                  <a:pt x="0" y="366"/>
                </a:lnTo>
                <a:lnTo>
                  <a:pt x="0" y="373"/>
                </a:lnTo>
                <a:lnTo>
                  <a:pt x="1" y="383"/>
                </a:lnTo>
                <a:lnTo>
                  <a:pt x="4" y="393"/>
                </a:lnTo>
                <a:lnTo>
                  <a:pt x="15" y="419"/>
                </a:lnTo>
                <a:lnTo>
                  <a:pt x="29" y="447"/>
                </a:lnTo>
                <a:lnTo>
                  <a:pt x="29" y="447"/>
                </a:lnTo>
                <a:lnTo>
                  <a:pt x="45" y="472"/>
                </a:lnTo>
                <a:lnTo>
                  <a:pt x="61" y="494"/>
                </a:lnTo>
                <a:lnTo>
                  <a:pt x="68" y="501"/>
                </a:lnTo>
                <a:lnTo>
                  <a:pt x="76" y="507"/>
                </a:lnTo>
                <a:lnTo>
                  <a:pt x="82" y="512"/>
                </a:lnTo>
                <a:lnTo>
                  <a:pt x="86" y="514"/>
                </a:lnTo>
                <a:lnTo>
                  <a:pt x="86" y="514"/>
                </a:lnTo>
                <a:lnTo>
                  <a:pt x="88" y="512"/>
                </a:lnTo>
                <a:lnTo>
                  <a:pt x="88" y="514"/>
                </a:lnTo>
                <a:lnTo>
                  <a:pt x="88" y="512"/>
                </a:lnTo>
                <a:lnTo>
                  <a:pt x="88" y="512"/>
                </a:lnTo>
                <a:lnTo>
                  <a:pt x="90" y="512"/>
                </a:lnTo>
                <a:lnTo>
                  <a:pt x="90" y="512"/>
                </a:lnTo>
                <a:lnTo>
                  <a:pt x="91" y="511"/>
                </a:lnTo>
                <a:lnTo>
                  <a:pt x="131" y="488"/>
                </a:lnTo>
                <a:lnTo>
                  <a:pt x="131" y="488"/>
                </a:lnTo>
                <a:lnTo>
                  <a:pt x="134" y="488"/>
                </a:lnTo>
                <a:lnTo>
                  <a:pt x="134" y="488"/>
                </a:lnTo>
                <a:lnTo>
                  <a:pt x="134" y="486"/>
                </a:lnTo>
                <a:lnTo>
                  <a:pt x="138" y="485"/>
                </a:lnTo>
                <a:lnTo>
                  <a:pt x="137" y="482"/>
                </a:lnTo>
                <a:lnTo>
                  <a:pt x="137" y="482"/>
                </a:lnTo>
                <a:lnTo>
                  <a:pt x="137" y="477"/>
                </a:lnTo>
                <a:lnTo>
                  <a:pt x="137" y="469"/>
                </a:lnTo>
                <a:lnTo>
                  <a:pt x="134" y="457"/>
                </a:lnTo>
                <a:lnTo>
                  <a:pt x="134" y="457"/>
                </a:lnTo>
                <a:lnTo>
                  <a:pt x="126" y="436"/>
                </a:lnTo>
                <a:lnTo>
                  <a:pt x="137" y="430"/>
                </a:lnTo>
                <a:lnTo>
                  <a:pt x="137" y="430"/>
                </a:lnTo>
                <a:lnTo>
                  <a:pt x="149" y="447"/>
                </a:lnTo>
                <a:lnTo>
                  <a:pt x="161" y="462"/>
                </a:lnTo>
                <a:lnTo>
                  <a:pt x="175" y="476"/>
                </a:lnTo>
                <a:lnTo>
                  <a:pt x="187" y="488"/>
                </a:lnTo>
                <a:lnTo>
                  <a:pt x="201" y="497"/>
                </a:lnTo>
                <a:lnTo>
                  <a:pt x="213" y="503"/>
                </a:lnTo>
                <a:lnTo>
                  <a:pt x="227" y="509"/>
                </a:lnTo>
                <a:lnTo>
                  <a:pt x="239" y="511"/>
                </a:lnTo>
                <a:lnTo>
                  <a:pt x="239" y="511"/>
                </a:lnTo>
                <a:lnTo>
                  <a:pt x="243" y="511"/>
                </a:lnTo>
                <a:lnTo>
                  <a:pt x="243" y="511"/>
                </a:lnTo>
                <a:lnTo>
                  <a:pt x="245" y="511"/>
                </a:lnTo>
                <a:lnTo>
                  <a:pt x="245" y="511"/>
                </a:lnTo>
                <a:lnTo>
                  <a:pt x="246" y="511"/>
                </a:lnTo>
                <a:lnTo>
                  <a:pt x="246" y="511"/>
                </a:lnTo>
                <a:lnTo>
                  <a:pt x="246" y="511"/>
                </a:lnTo>
                <a:lnTo>
                  <a:pt x="248" y="511"/>
                </a:lnTo>
                <a:lnTo>
                  <a:pt x="248" y="511"/>
                </a:lnTo>
                <a:lnTo>
                  <a:pt x="252" y="511"/>
                </a:lnTo>
                <a:lnTo>
                  <a:pt x="252" y="511"/>
                </a:lnTo>
                <a:lnTo>
                  <a:pt x="265" y="509"/>
                </a:lnTo>
                <a:lnTo>
                  <a:pt x="278" y="503"/>
                </a:lnTo>
                <a:lnTo>
                  <a:pt x="290" y="497"/>
                </a:lnTo>
                <a:lnTo>
                  <a:pt x="304" y="488"/>
                </a:lnTo>
                <a:lnTo>
                  <a:pt x="316" y="476"/>
                </a:lnTo>
                <a:lnTo>
                  <a:pt x="330" y="462"/>
                </a:lnTo>
                <a:lnTo>
                  <a:pt x="342" y="447"/>
                </a:lnTo>
                <a:lnTo>
                  <a:pt x="354" y="430"/>
                </a:lnTo>
                <a:lnTo>
                  <a:pt x="365" y="436"/>
                </a:lnTo>
                <a:lnTo>
                  <a:pt x="365" y="436"/>
                </a:lnTo>
                <a:lnTo>
                  <a:pt x="357" y="457"/>
                </a:lnTo>
                <a:lnTo>
                  <a:pt x="357" y="457"/>
                </a:lnTo>
                <a:lnTo>
                  <a:pt x="354" y="469"/>
                </a:lnTo>
                <a:lnTo>
                  <a:pt x="353" y="477"/>
                </a:lnTo>
                <a:lnTo>
                  <a:pt x="354" y="482"/>
                </a:lnTo>
                <a:lnTo>
                  <a:pt x="353" y="485"/>
                </a:lnTo>
                <a:lnTo>
                  <a:pt x="357" y="486"/>
                </a:lnTo>
                <a:lnTo>
                  <a:pt x="357" y="486"/>
                </a:lnTo>
                <a:lnTo>
                  <a:pt x="357" y="488"/>
                </a:lnTo>
                <a:lnTo>
                  <a:pt x="357" y="488"/>
                </a:lnTo>
                <a:lnTo>
                  <a:pt x="359" y="488"/>
                </a:lnTo>
                <a:lnTo>
                  <a:pt x="400" y="511"/>
                </a:lnTo>
                <a:lnTo>
                  <a:pt x="400" y="511"/>
                </a:lnTo>
                <a:lnTo>
                  <a:pt x="402" y="512"/>
                </a:lnTo>
                <a:lnTo>
                  <a:pt x="402" y="512"/>
                </a:lnTo>
                <a:lnTo>
                  <a:pt x="403" y="512"/>
                </a:lnTo>
                <a:lnTo>
                  <a:pt x="403" y="514"/>
                </a:lnTo>
                <a:lnTo>
                  <a:pt x="403" y="512"/>
                </a:lnTo>
                <a:lnTo>
                  <a:pt x="403" y="512"/>
                </a:lnTo>
                <a:lnTo>
                  <a:pt x="405" y="514"/>
                </a:lnTo>
                <a:lnTo>
                  <a:pt x="405" y="514"/>
                </a:lnTo>
                <a:lnTo>
                  <a:pt x="409" y="512"/>
                </a:lnTo>
                <a:lnTo>
                  <a:pt x="415" y="507"/>
                </a:lnTo>
                <a:lnTo>
                  <a:pt x="421" y="501"/>
                </a:lnTo>
                <a:lnTo>
                  <a:pt x="429" y="494"/>
                </a:lnTo>
                <a:lnTo>
                  <a:pt x="446" y="472"/>
                </a:lnTo>
                <a:lnTo>
                  <a:pt x="463" y="447"/>
                </a:lnTo>
                <a:lnTo>
                  <a:pt x="463" y="447"/>
                </a:lnTo>
                <a:lnTo>
                  <a:pt x="476" y="419"/>
                </a:lnTo>
                <a:lnTo>
                  <a:pt x="487" y="393"/>
                </a:lnTo>
                <a:lnTo>
                  <a:pt x="490" y="383"/>
                </a:lnTo>
                <a:lnTo>
                  <a:pt x="491" y="373"/>
                </a:lnTo>
                <a:lnTo>
                  <a:pt x="491" y="366"/>
                </a:lnTo>
                <a:lnTo>
                  <a:pt x="490" y="361"/>
                </a:lnTo>
                <a:lnTo>
                  <a:pt x="490" y="361"/>
                </a:lnTo>
                <a:close/>
                <a:moveTo>
                  <a:pt x="76" y="122"/>
                </a:moveTo>
                <a:lnTo>
                  <a:pt x="76" y="122"/>
                </a:lnTo>
                <a:lnTo>
                  <a:pt x="91" y="109"/>
                </a:lnTo>
                <a:lnTo>
                  <a:pt x="109" y="96"/>
                </a:lnTo>
                <a:lnTo>
                  <a:pt x="129" y="84"/>
                </a:lnTo>
                <a:lnTo>
                  <a:pt x="149" y="75"/>
                </a:lnTo>
                <a:lnTo>
                  <a:pt x="172" y="67"/>
                </a:lnTo>
                <a:lnTo>
                  <a:pt x="193" y="63"/>
                </a:lnTo>
                <a:lnTo>
                  <a:pt x="216" y="58"/>
                </a:lnTo>
                <a:lnTo>
                  <a:pt x="239" y="58"/>
                </a:lnTo>
                <a:lnTo>
                  <a:pt x="252" y="58"/>
                </a:lnTo>
                <a:lnTo>
                  <a:pt x="252" y="58"/>
                </a:lnTo>
                <a:lnTo>
                  <a:pt x="275" y="58"/>
                </a:lnTo>
                <a:lnTo>
                  <a:pt x="298" y="63"/>
                </a:lnTo>
                <a:lnTo>
                  <a:pt x="319" y="67"/>
                </a:lnTo>
                <a:lnTo>
                  <a:pt x="341" y="75"/>
                </a:lnTo>
                <a:lnTo>
                  <a:pt x="362" y="84"/>
                </a:lnTo>
                <a:lnTo>
                  <a:pt x="382" y="96"/>
                </a:lnTo>
                <a:lnTo>
                  <a:pt x="399" y="109"/>
                </a:lnTo>
                <a:lnTo>
                  <a:pt x="415" y="122"/>
                </a:lnTo>
                <a:lnTo>
                  <a:pt x="415" y="122"/>
                </a:lnTo>
                <a:lnTo>
                  <a:pt x="418" y="127"/>
                </a:lnTo>
                <a:lnTo>
                  <a:pt x="421" y="133"/>
                </a:lnTo>
                <a:lnTo>
                  <a:pt x="423" y="141"/>
                </a:lnTo>
                <a:lnTo>
                  <a:pt x="424" y="150"/>
                </a:lnTo>
                <a:lnTo>
                  <a:pt x="424" y="171"/>
                </a:lnTo>
                <a:lnTo>
                  <a:pt x="421" y="198"/>
                </a:lnTo>
                <a:lnTo>
                  <a:pt x="417" y="229"/>
                </a:lnTo>
                <a:lnTo>
                  <a:pt x="409" y="262"/>
                </a:lnTo>
                <a:lnTo>
                  <a:pt x="397" y="297"/>
                </a:lnTo>
                <a:lnTo>
                  <a:pt x="383" y="335"/>
                </a:lnTo>
                <a:lnTo>
                  <a:pt x="383" y="335"/>
                </a:lnTo>
                <a:lnTo>
                  <a:pt x="374" y="357"/>
                </a:lnTo>
                <a:lnTo>
                  <a:pt x="374" y="357"/>
                </a:lnTo>
                <a:lnTo>
                  <a:pt x="376" y="363"/>
                </a:lnTo>
                <a:lnTo>
                  <a:pt x="376" y="363"/>
                </a:lnTo>
                <a:lnTo>
                  <a:pt x="370" y="370"/>
                </a:lnTo>
                <a:lnTo>
                  <a:pt x="365" y="378"/>
                </a:lnTo>
                <a:lnTo>
                  <a:pt x="365" y="378"/>
                </a:lnTo>
                <a:lnTo>
                  <a:pt x="362" y="370"/>
                </a:lnTo>
                <a:lnTo>
                  <a:pt x="359" y="366"/>
                </a:lnTo>
                <a:lnTo>
                  <a:pt x="359" y="366"/>
                </a:lnTo>
                <a:lnTo>
                  <a:pt x="356" y="360"/>
                </a:lnTo>
                <a:lnTo>
                  <a:pt x="268" y="226"/>
                </a:lnTo>
                <a:lnTo>
                  <a:pt x="268" y="226"/>
                </a:lnTo>
                <a:lnTo>
                  <a:pt x="263" y="221"/>
                </a:lnTo>
                <a:lnTo>
                  <a:pt x="259" y="217"/>
                </a:lnTo>
                <a:lnTo>
                  <a:pt x="252" y="215"/>
                </a:lnTo>
                <a:lnTo>
                  <a:pt x="245" y="214"/>
                </a:lnTo>
                <a:lnTo>
                  <a:pt x="245" y="214"/>
                </a:lnTo>
                <a:lnTo>
                  <a:pt x="239" y="215"/>
                </a:lnTo>
                <a:lnTo>
                  <a:pt x="233" y="217"/>
                </a:lnTo>
                <a:lnTo>
                  <a:pt x="228" y="221"/>
                </a:lnTo>
                <a:lnTo>
                  <a:pt x="223" y="226"/>
                </a:lnTo>
                <a:lnTo>
                  <a:pt x="135" y="360"/>
                </a:lnTo>
                <a:lnTo>
                  <a:pt x="135" y="360"/>
                </a:lnTo>
                <a:lnTo>
                  <a:pt x="132" y="366"/>
                </a:lnTo>
                <a:lnTo>
                  <a:pt x="132" y="366"/>
                </a:lnTo>
                <a:lnTo>
                  <a:pt x="129" y="370"/>
                </a:lnTo>
                <a:lnTo>
                  <a:pt x="126" y="378"/>
                </a:lnTo>
                <a:lnTo>
                  <a:pt x="126" y="378"/>
                </a:lnTo>
                <a:lnTo>
                  <a:pt x="120" y="370"/>
                </a:lnTo>
                <a:lnTo>
                  <a:pt x="115" y="363"/>
                </a:lnTo>
                <a:lnTo>
                  <a:pt x="115" y="363"/>
                </a:lnTo>
                <a:lnTo>
                  <a:pt x="117" y="357"/>
                </a:lnTo>
                <a:lnTo>
                  <a:pt x="117" y="357"/>
                </a:lnTo>
                <a:lnTo>
                  <a:pt x="108" y="335"/>
                </a:lnTo>
                <a:lnTo>
                  <a:pt x="108" y="335"/>
                </a:lnTo>
                <a:lnTo>
                  <a:pt x="94" y="297"/>
                </a:lnTo>
                <a:lnTo>
                  <a:pt x="82" y="262"/>
                </a:lnTo>
                <a:lnTo>
                  <a:pt x="74" y="229"/>
                </a:lnTo>
                <a:lnTo>
                  <a:pt x="68" y="198"/>
                </a:lnTo>
                <a:lnTo>
                  <a:pt x="67" y="171"/>
                </a:lnTo>
                <a:lnTo>
                  <a:pt x="67" y="150"/>
                </a:lnTo>
                <a:lnTo>
                  <a:pt x="68" y="141"/>
                </a:lnTo>
                <a:lnTo>
                  <a:pt x="70" y="133"/>
                </a:lnTo>
                <a:lnTo>
                  <a:pt x="73" y="127"/>
                </a:lnTo>
                <a:lnTo>
                  <a:pt x="76" y="122"/>
                </a:lnTo>
                <a:lnTo>
                  <a:pt x="76" y="122"/>
                </a:lnTo>
                <a:close/>
                <a:moveTo>
                  <a:pt x="303" y="346"/>
                </a:moveTo>
                <a:lnTo>
                  <a:pt x="303" y="346"/>
                </a:lnTo>
                <a:lnTo>
                  <a:pt x="292" y="343"/>
                </a:lnTo>
                <a:lnTo>
                  <a:pt x="292" y="331"/>
                </a:lnTo>
                <a:lnTo>
                  <a:pt x="292" y="331"/>
                </a:lnTo>
                <a:lnTo>
                  <a:pt x="292" y="322"/>
                </a:lnTo>
                <a:lnTo>
                  <a:pt x="289" y="314"/>
                </a:lnTo>
                <a:lnTo>
                  <a:pt x="286" y="308"/>
                </a:lnTo>
                <a:lnTo>
                  <a:pt x="280" y="300"/>
                </a:lnTo>
                <a:lnTo>
                  <a:pt x="274" y="296"/>
                </a:lnTo>
                <a:lnTo>
                  <a:pt x="266" y="293"/>
                </a:lnTo>
                <a:lnTo>
                  <a:pt x="259" y="290"/>
                </a:lnTo>
                <a:lnTo>
                  <a:pt x="251" y="288"/>
                </a:lnTo>
                <a:lnTo>
                  <a:pt x="240" y="288"/>
                </a:lnTo>
                <a:lnTo>
                  <a:pt x="240" y="288"/>
                </a:lnTo>
                <a:lnTo>
                  <a:pt x="233" y="290"/>
                </a:lnTo>
                <a:lnTo>
                  <a:pt x="223" y="293"/>
                </a:lnTo>
                <a:lnTo>
                  <a:pt x="217" y="296"/>
                </a:lnTo>
                <a:lnTo>
                  <a:pt x="211" y="300"/>
                </a:lnTo>
                <a:lnTo>
                  <a:pt x="205" y="308"/>
                </a:lnTo>
                <a:lnTo>
                  <a:pt x="202" y="314"/>
                </a:lnTo>
                <a:lnTo>
                  <a:pt x="199" y="322"/>
                </a:lnTo>
                <a:lnTo>
                  <a:pt x="199" y="331"/>
                </a:lnTo>
                <a:lnTo>
                  <a:pt x="199" y="343"/>
                </a:lnTo>
                <a:lnTo>
                  <a:pt x="199" y="343"/>
                </a:lnTo>
                <a:lnTo>
                  <a:pt x="188" y="346"/>
                </a:lnTo>
                <a:lnTo>
                  <a:pt x="188" y="331"/>
                </a:lnTo>
                <a:lnTo>
                  <a:pt x="188" y="331"/>
                </a:lnTo>
                <a:lnTo>
                  <a:pt x="188" y="320"/>
                </a:lnTo>
                <a:lnTo>
                  <a:pt x="192" y="311"/>
                </a:lnTo>
                <a:lnTo>
                  <a:pt x="196" y="302"/>
                </a:lnTo>
                <a:lnTo>
                  <a:pt x="204" y="294"/>
                </a:lnTo>
                <a:lnTo>
                  <a:pt x="211" y="287"/>
                </a:lnTo>
                <a:lnTo>
                  <a:pt x="220" y="282"/>
                </a:lnTo>
                <a:lnTo>
                  <a:pt x="230" y="279"/>
                </a:lnTo>
                <a:lnTo>
                  <a:pt x="240" y="278"/>
                </a:lnTo>
                <a:lnTo>
                  <a:pt x="251" y="278"/>
                </a:lnTo>
                <a:lnTo>
                  <a:pt x="251" y="278"/>
                </a:lnTo>
                <a:lnTo>
                  <a:pt x="262" y="279"/>
                </a:lnTo>
                <a:lnTo>
                  <a:pt x="271" y="282"/>
                </a:lnTo>
                <a:lnTo>
                  <a:pt x="280" y="287"/>
                </a:lnTo>
                <a:lnTo>
                  <a:pt x="287" y="294"/>
                </a:lnTo>
                <a:lnTo>
                  <a:pt x="294" y="302"/>
                </a:lnTo>
                <a:lnTo>
                  <a:pt x="300" y="311"/>
                </a:lnTo>
                <a:lnTo>
                  <a:pt x="303" y="320"/>
                </a:lnTo>
                <a:lnTo>
                  <a:pt x="303" y="331"/>
                </a:lnTo>
                <a:lnTo>
                  <a:pt x="303" y="346"/>
                </a:lnTo>
                <a:close/>
                <a:moveTo>
                  <a:pt x="240" y="19"/>
                </a:moveTo>
                <a:lnTo>
                  <a:pt x="251" y="19"/>
                </a:lnTo>
                <a:lnTo>
                  <a:pt x="251" y="19"/>
                </a:lnTo>
                <a:lnTo>
                  <a:pt x="263" y="19"/>
                </a:lnTo>
                <a:lnTo>
                  <a:pt x="275" y="22"/>
                </a:lnTo>
                <a:lnTo>
                  <a:pt x="287" y="25"/>
                </a:lnTo>
                <a:lnTo>
                  <a:pt x="300" y="29"/>
                </a:lnTo>
                <a:lnTo>
                  <a:pt x="312" y="35"/>
                </a:lnTo>
                <a:lnTo>
                  <a:pt x="324" y="42"/>
                </a:lnTo>
                <a:lnTo>
                  <a:pt x="335" y="49"/>
                </a:lnTo>
                <a:lnTo>
                  <a:pt x="345" y="58"/>
                </a:lnTo>
                <a:lnTo>
                  <a:pt x="345" y="58"/>
                </a:lnTo>
                <a:lnTo>
                  <a:pt x="322" y="51"/>
                </a:lnTo>
                <a:lnTo>
                  <a:pt x="300" y="45"/>
                </a:lnTo>
                <a:lnTo>
                  <a:pt x="277" y="42"/>
                </a:lnTo>
                <a:lnTo>
                  <a:pt x="252" y="40"/>
                </a:lnTo>
                <a:lnTo>
                  <a:pt x="239" y="40"/>
                </a:lnTo>
                <a:lnTo>
                  <a:pt x="239" y="40"/>
                </a:lnTo>
                <a:lnTo>
                  <a:pt x="214" y="42"/>
                </a:lnTo>
                <a:lnTo>
                  <a:pt x="192" y="45"/>
                </a:lnTo>
                <a:lnTo>
                  <a:pt x="167" y="51"/>
                </a:lnTo>
                <a:lnTo>
                  <a:pt x="146" y="58"/>
                </a:lnTo>
                <a:lnTo>
                  <a:pt x="146" y="58"/>
                </a:lnTo>
                <a:lnTo>
                  <a:pt x="157" y="49"/>
                </a:lnTo>
                <a:lnTo>
                  <a:pt x="167" y="42"/>
                </a:lnTo>
                <a:lnTo>
                  <a:pt x="179" y="35"/>
                </a:lnTo>
                <a:lnTo>
                  <a:pt x="190" y="29"/>
                </a:lnTo>
                <a:lnTo>
                  <a:pt x="204" y="25"/>
                </a:lnTo>
                <a:lnTo>
                  <a:pt x="216" y="22"/>
                </a:lnTo>
                <a:lnTo>
                  <a:pt x="228" y="19"/>
                </a:lnTo>
                <a:lnTo>
                  <a:pt x="240" y="19"/>
                </a:lnTo>
                <a:lnTo>
                  <a:pt x="240" y="19"/>
                </a:lnTo>
                <a:close/>
              </a:path>
            </a:pathLst>
          </a:custGeom>
          <a:solidFill>
            <a:srgbClr val="6EBF52"/>
          </a:solidFill>
          <a:ln>
            <a:noFill/>
          </a:ln>
        </p:spPr>
        <p:txBody>
          <a:bodyPr vert="horz" wrap="square" lIns="91440" tIns="45720" rIns="91440" bIns="45720" numCol="1" anchor="t" anchorCtr="0" compatLnSpc="1">
            <a:prstTxWarp prst="textNoShape">
              <a:avLst/>
            </a:prstTxWarp>
          </a:bodyPr>
          <a:lstStyle/>
          <a:p>
            <a:pPr defTabSz="914377" fontAlgn="auto">
              <a:spcBef>
                <a:spcPts val="0"/>
              </a:spcBef>
              <a:spcAft>
                <a:spcPts val="0"/>
              </a:spcAft>
              <a:defRPr/>
            </a:pPr>
            <a:endParaRPr lang="en-GB" sz="1800" b="0" i="0" u="none" dirty="0">
              <a:solidFill>
                <a:srgbClr val="009A44"/>
              </a:solidFill>
              <a:latin typeface="Arial"/>
              <a:cs typeface="+mn-cs"/>
            </a:endParaRPr>
          </a:p>
        </p:txBody>
      </p:sp>
      <p:sp>
        <p:nvSpPr>
          <p:cNvPr id="52" name="Freeform 129">
            <a:extLst>
              <a:ext uri="{FF2B5EF4-FFF2-40B4-BE49-F238E27FC236}">
                <a16:creationId xmlns:a16="http://schemas.microsoft.com/office/drawing/2014/main" id="{A5BC401B-87BA-4F1B-94BB-C2A743896B4C}"/>
              </a:ext>
            </a:extLst>
          </p:cNvPr>
          <p:cNvSpPr>
            <a:spLocks noEditPoints="1"/>
          </p:cNvSpPr>
          <p:nvPr/>
        </p:nvSpPr>
        <p:spPr bwMode="auto">
          <a:xfrm>
            <a:off x="1080596" y="4042659"/>
            <a:ext cx="159351" cy="199184"/>
          </a:xfrm>
          <a:custGeom>
            <a:avLst/>
            <a:gdLst/>
            <a:ahLst/>
            <a:cxnLst>
              <a:cxn ang="0">
                <a:pos x="368" y="48"/>
              </a:cxn>
              <a:cxn ang="0">
                <a:pos x="360" y="12"/>
              </a:cxn>
              <a:cxn ang="0">
                <a:pos x="354" y="0"/>
              </a:cxn>
              <a:cxn ang="0">
                <a:pos x="200" y="0"/>
              </a:cxn>
              <a:cxn ang="0">
                <a:pos x="192" y="36"/>
              </a:cxn>
              <a:cxn ang="0">
                <a:pos x="186" y="48"/>
              </a:cxn>
              <a:cxn ang="0">
                <a:pos x="28" y="48"/>
              </a:cxn>
              <a:cxn ang="0">
                <a:pos x="6" y="64"/>
              </a:cxn>
              <a:cxn ang="0">
                <a:pos x="0" y="96"/>
              </a:cxn>
              <a:cxn ang="0">
                <a:pos x="552" y="76"/>
              </a:cxn>
              <a:cxn ang="0">
                <a:pos x="536" y="54"/>
              </a:cxn>
              <a:cxn ang="0">
                <a:pos x="516" y="48"/>
              </a:cxn>
              <a:cxn ang="0">
                <a:pos x="2" y="170"/>
              </a:cxn>
              <a:cxn ang="0">
                <a:pos x="22" y="190"/>
              </a:cxn>
              <a:cxn ang="0">
                <a:pos x="44" y="192"/>
              </a:cxn>
              <a:cxn ang="0">
                <a:pos x="56" y="202"/>
              </a:cxn>
              <a:cxn ang="0">
                <a:pos x="108" y="580"/>
              </a:cxn>
              <a:cxn ang="0">
                <a:pos x="140" y="600"/>
              </a:cxn>
              <a:cxn ang="0">
                <a:pos x="426" y="598"/>
              </a:cxn>
              <a:cxn ang="0">
                <a:pos x="448" y="568"/>
              </a:cxn>
              <a:cxn ang="0">
                <a:pos x="500" y="194"/>
              </a:cxn>
              <a:cxn ang="0">
                <a:pos x="516" y="192"/>
              </a:cxn>
              <a:cxn ang="0">
                <a:pos x="542" y="182"/>
              </a:cxn>
              <a:cxn ang="0">
                <a:pos x="552" y="156"/>
              </a:cxn>
              <a:cxn ang="0">
                <a:pos x="414" y="358"/>
              </a:cxn>
              <a:cxn ang="0">
                <a:pos x="422" y="416"/>
              </a:cxn>
              <a:cxn ang="0">
                <a:pos x="418" y="446"/>
              </a:cxn>
              <a:cxn ang="0">
                <a:pos x="382" y="466"/>
              </a:cxn>
              <a:cxn ang="0">
                <a:pos x="302" y="460"/>
              </a:cxn>
              <a:cxn ang="0">
                <a:pos x="300" y="442"/>
              </a:cxn>
              <a:cxn ang="0">
                <a:pos x="382" y="432"/>
              </a:cxn>
              <a:cxn ang="0">
                <a:pos x="390" y="430"/>
              </a:cxn>
              <a:cxn ang="0">
                <a:pos x="366" y="386"/>
              </a:cxn>
              <a:cxn ang="0">
                <a:pos x="414" y="358"/>
              </a:cxn>
              <a:cxn ang="0">
                <a:pos x="248" y="212"/>
              </a:cxn>
              <a:cxn ang="0">
                <a:pos x="276" y="200"/>
              </a:cxn>
              <a:cxn ang="0">
                <a:pos x="310" y="222"/>
              </a:cxn>
              <a:cxn ang="0">
                <a:pos x="346" y="294"/>
              </a:cxn>
              <a:cxn ang="0">
                <a:pos x="330" y="306"/>
              </a:cxn>
              <a:cxn ang="0">
                <a:pos x="314" y="298"/>
              </a:cxn>
              <a:cxn ang="0">
                <a:pos x="276" y="234"/>
              </a:cxn>
              <a:cxn ang="0">
                <a:pos x="250" y="276"/>
              </a:cxn>
              <a:cxn ang="0">
                <a:pos x="220" y="260"/>
              </a:cxn>
              <a:cxn ang="0">
                <a:pos x="174" y="342"/>
              </a:cxn>
              <a:cxn ang="0">
                <a:pos x="192" y="342"/>
              </a:cxn>
              <a:cxn ang="0">
                <a:pos x="198" y="364"/>
              </a:cxn>
              <a:cxn ang="0">
                <a:pos x="162" y="430"/>
              </a:cxn>
              <a:cxn ang="0">
                <a:pos x="212" y="432"/>
              </a:cxn>
              <a:cxn ang="0">
                <a:pos x="212" y="466"/>
              </a:cxn>
              <a:cxn ang="0">
                <a:pos x="148" y="460"/>
              </a:cxn>
              <a:cxn ang="0">
                <a:pos x="130" y="438"/>
              </a:cxn>
              <a:cxn ang="0">
                <a:pos x="136" y="406"/>
              </a:cxn>
            </a:cxnLst>
            <a:rect l="0" t="0" r="r" b="b"/>
            <a:pathLst>
              <a:path w="552" h="600">
                <a:moveTo>
                  <a:pt x="516" y="48"/>
                </a:moveTo>
                <a:lnTo>
                  <a:pt x="372" y="48"/>
                </a:lnTo>
                <a:lnTo>
                  <a:pt x="372" y="48"/>
                </a:lnTo>
                <a:lnTo>
                  <a:pt x="368" y="48"/>
                </a:lnTo>
                <a:lnTo>
                  <a:pt x="364" y="44"/>
                </a:lnTo>
                <a:lnTo>
                  <a:pt x="362" y="40"/>
                </a:lnTo>
                <a:lnTo>
                  <a:pt x="360" y="36"/>
                </a:lnTo>
                <a:lnTo>
                  <a:pt x="360" y="12"/>
                </a:lnTo>
                <a:lnTo>
                  <a:pt x="360" y="12"/>
                </a:lnTo>
                <a:lnTo>
                  <a:pt x="360" y="8"/>
                </a:lnTo>
                <a:lnTo>
                  <a:pt x="356" y="4"/>
                </a:lnTo>
                <a:lnTo>
                  <a:pt x="354" y="0"/>
                </a:lnTo>
                <a:lnTo>
                  <a:pt x="348" y="0"/>
                </a:lnTo>
                <a:lnTo>
                  <a:pt x="204" y="0"/>
                </a:lnTo>
                <a:lnTo>
                  <a:pt x="204" y="0"/>
                </a:lnTo>
                <a:lnTo>
                  <a:pt x="200" y="0"/>
                </a:lnTo>
                <a:lnTo>
                  <a:pt x="196" y="4"/>
                </a:lnTo>
                <a:lnTo>
                  <a:pt x="194" y="8"/>
                </a:lnTo>
                <a:lnTo>
                  <a:pt x="192" y="12"/>
                </a:lnTo>
                <a:lnTo>
                  <a:pt x="192" y="36"/>
                </a:lnTo>
                <a:lnTo>
                  <a:pt x="192" y="36"/>
                </a:lnTo>
                <a:lnTo>
                  <a:pt x="192" y="40"/>
                </a:lnTo>
                <a:lnTo>
                  <a:pt x="188" y="44"/>
                </a:lnTo>
                <a:lnTo>
                  <a:pt x="186" y="48"/>
                </a:lnTo>
                <a:lnTo>
                  <a:pt x="180" y="48"/>
                </a:lnTo>
                <a:lnTo>
                  <a:pt x="36" y="48"/>
                </a:lnTo>
                <a:lnTo>
                  <a:pt x="36" y="48"/>
                </a:lnTo>
                <a:lnTo>
                  <a:pt x="28" y="48"/>
                </a:lnTo>
                <a:lnTo>
                  <a:pt x="22" y="50"/>
                </a:lnTo>
                <a:lnTo>
                  <a:pt x="16" y="54"/>
                </a:lnTo>
                <a:lnTo>
                  <a:pt x="10" y="58"/>
                </a:lnTo>
                <a:lnTo>
                  <a:pt x="6" y="64"/>
                </a:lnTo>
                <a:lnTo>
                  <a:pt x="2" y="70"/>
                </a:lnTo>
                <a:lnTo>
                  <a:pt x="0" y="76"/>
                </a:lnTo>
                <a:lnTo>
                  <a:pt x="0" y="84"/>
                </a:lnTo>
                <a:lnTo>
                  <a:pt x="0" y="96"/>
                </a:lnTo>
                <a:lnTo>
                  <a:pt x="552" y="96"/>
                </a:lnTo>
                <a:lnTo>
                  <a:pt x="552" y="84"/>
                </a:lnTo>
                <a:lnTo>
                  <a:pt x="552" y="84"/>
                </a:lnTo>
                <a:lnTo>
                  <a:pt x="552" y="76"/>
                </a:lnTo>
                <a:lnTo>
                  <a:pt x="550" y="70"/>
                </a:lnTo>
                <a:lnTo>
                  <a:pt x="546" y="64"/>
                </a:lnTo>
                <a:lnTo>
                  <a:pt x="542" y="58"/>
                </a:lnTo>
                <a:lnTo>
                  <a:pt x="536" y="54"/>
                </a:lnTo>
                <a:lnTo>
                  <a:pt x="530" y="50"/>
                </a:lnTo>
                <a:lnTo>
                  <a:pt x="524" y="48"/>
                </a:lnTo>
                <a:lnTo>
                  <a:pt x="516" y="48"/>
                </a:lnTo>
                <a:lnTo>
                  <a:pt x="516" y="48"/>
                </a:lnTo>
                <a:close/>
                <a:moveTo>
                  <a:pt x="0" y="156"/>
                </a:moveTo>
                <a:lnTo>
                  <a:pt x="0" y="156"/>
                </a:lnTo>
                <a:lnTo>
                  <a:pt x="0" y="164"/>
                </a:lnTo>
                <a:lnTo>
                  <a:pt x="2" y="170"/>
                </a:lnTo>
                <a:lnTo>
                  <a:pt x="6" y="176"/>
                </a:lnTo>
                <a:lnTo>
                  <a:pt x="10" y="182"/>
                </a:lnTo>
                <a:lnTo>
                  <a:pt x="16" y="186"/>
                </a:lnTo>
                <a:lnTo>
                  <a:pt x="22" y="190"/>
                </a:lnTo>
                <a:lnTo>
                  <a:pt x="28" y="192"/>
                </a:lnTo>
                <a:lnTo>
                  <a:pt x="36" y="192"/>
                </a:lnTo>
                <a:lnTo>
                  <a:pt x="44" y="192"/>
                </a:lnTo>
                <a:lnTo>
                  <a:pt x="44" y="192"/>
                </a:lnTo>
                <a:lnTo>
                  <a:pt x="48" y="192"/>
                </a:lnTo>
                <a:lnTo>
                  <a:pt x="52" y="194"/>
                </a:lnTo>
                <a:lnTo>
                  <a:pt x="56" y="198"/>
                </a:lnTo>
                <a:lnTo>
                  <a:pt x="56" y="202"/>
                </a:lnTo>
                <a:lnTo>
                  <a:pt x="104" y="568"/>
                </a:lnTo>
                <a:lnTo>
                  <a:pt x="104" y="568"/>
                </a:lnTo>
                <a:lnTo>
                  <a:pt x="104" y="574"/>
                </a:lnTo>
                <a:lnTo>
                  <a:pt x="108" y="580"/>
                </a:lnTo>
                <a:lnTo>
                  <a:pt x="116" y="590"/>
                </a:lnTo>
                <a:lnTo>
                  <a:pt x="126" y="598"/>
                </a:lnTo>
                <a:lnTo>
                  <a:pt x="132" y="600"/>
                </a:lnTo>
                <a:lnTo>
                  <a:pt x="140" y="600"/>
                </a:lnTo>
                <a:lnTo>
                  <a:pt x="412" y="600"/>
                </a:lnTo>
                <a:lnTo>
                  <a:pt x="412" y="600"/>
                </a:lnTo>
                <a:lnTo>
                  <a:pt x="420" y="600"/>
                </a:lnTo>
                <a:lnTo>
                  <a:pt x="426" y="598"/>
                </a:lnTo>
                <a:lnTo>
                  <a:pt x="436" y="590"/>
                </a:lnTo>
                <a:lnTo>
                  <a:pt x="444" y="580"/>
                </a:lnTo>
                <a:lnTo>
                  <a:pt x="448" y="574"/>
                </a:lnTo>
                <a:lnTo>
                  <a:pt x="448" y="568"/>
                </a:lnTo>
                <a:lnTo>
                  <a:pt x="496" y="202"/>
                </a:lnTo>
                <a:lnTo>
                  <a:pt x="496" y="202"/>
                </a:lnTo>
                <a:lnTo>
                  <a:pt x="496" y="198"/>
                </a:lnTo>
                <a:lnTo>
                  <a:pt x="500" y="194"/>
                </a:lnTo>
                <a:lnTo>
                  <a:pt x="504" y="192"/>
                </a:lnTo>
                <a:lnTo>
                  <a:pt x="508" y="192"/>
                </a:lnTo>
                <a:lnTo>
                  <a:pt x="516" y="192"/>
                </a:lnTo>
                <a:lnTo>
                  <a:pt x="516" y="192"/>
                </a:lnTo>
                <a:lnTo>
                  <a:pt x="524" y="192"/>
                </a:lnTo>
                <a:lnTo>
                  <a:pt x="530" y="190"/>
                </a:lnTo>
                <a:lnTo>
                  <a:pt x="536" y="186"/>
                </a:lnTo>
                <a:lnTo>
                  <a:pt x="542" y="182"/>
                </a:lnTo>
                <a:lnTo>
                  <a:pt x="546" y="176"/>
                </a:lnTo>
                <a:lnTo>
                  <a:pt x="550" y="170"/>
                </a:lnTo>
                <a:lnTo>
                  <a:pt x="552" y="164"/>
                </a:lnTo>
                <a:lnTo>
                  <a:pt x="552" y="156"/>
                </a:lnTo>
                <a:lnTo>
                  <a:pt x="552" y="144"/>
                </a:lnTo>
                <a:lnTo>
                  <a:pt x="0" y="144"/>
                </a:lnTo>
                <a:lnTo>
                  <a:pt x="0" y="156"/>
                </a:lnTo>
                <a:close/>
                <a:moveTo>
                  <a:pt x="414" y="358"/>
                </a:moveTo>
                <a:lnTo>
                  <a:pt x="396" y="370"/>
                </a:lnTo>
                <a:lnTo>
                  <a:pt x="416" y="406"/>
                </a:lnTo>
                <a:lnTo>
                  <a:pt x="416" y="406"/>
                </a:lnTo>
                <a:lnTo>
                  <a:pt x="422" y="416"/>
                </a:lnTo>
                <a:lnTo>
                  <a:pt x="424" y="428"/>
                </a:lnTo>
                <a:lnTo>
                  <a:pt x="422" y="438"/>
                </a:lnTo>
                <a:lnTo>
                  <a:pt x="418" y="446"/>
                </a:lnTo>
                <a:lnTo>
                  <a:pt x="418" y="446"/>
                </a:lnTo>
                <a:lnTo>
                  <a:pt x="412" y="454"/>
                </a:lnTo>
                <a:lnTo>
                  <a:pt x="404" y="460"/>
                </a:lnTo>
                <a:lnTo>
                  <a:pt x="394" y="464"/>
                </a:lnTo>
                <a:lnTo>
                  <a:pt x="382" y="466"/>
                </a:lnTo>
                <a:lnTo>
                  <a:pt x="314" y="466"/>
                </a:lnTo>
                <a:lnTo>
                  <a:pt x="314" y="466"/>
                </a:lnTo>
                <a:lnTo>
                  <a:pt x="308" y="464"/>
                </a:lnTo>
                <a:lnTo>
                  <a:pt x="302" y="460"/>
                </a:lnTo>
                <a:lnTo>
                  <a:pt x="300" y="456"/>
                </a:lnTo>
                <a:lnTo>
                  <a:pt x="298" y="448"/>
                </a:lnTo>
                <a:lnTo>
                  <a:pt x="298" y="448"/>
                </a:lnTo>
                <a:lnTo>
                  <a:pt x="300" y="442"/>
                </a:lnTo>
                <a:lnTo>
                  <a:pt x="302" y="436"/>
                </a:lnTo>
                <a:lnTo>
                  <a:pt x="308" y="432"/>
                </a:lnTo>
                <a:lnTo>
                  <a:pt x="314" y="432"/>
                </a:lnTo>
                <a:lnTo>
                  <a:pt x="382" y="432"/>
                </a:lnTo>
                <a:lnTo>
                  <a:pt x="382" y="432"/>
                </a:lnTo>
                <a:lnTo>
                  <a:pt x="388" y="430"/>
                </a:lnTo>
                <a:lnTo>
                  <a:pt x="390" y="430"/>
                </a:lnTo>
                <a:lnTo>
                  <a:pt x="390" y="430"/>
                </a:lnTo>
                <a:lnTo>
                  <a:pt x="388" y="428"/>
                </a:lnTo>
                <a:lnTo>
                  <a:pt x="386" y="424"/>
                </a:lnTo>
                <a:lnTo>
                  <a:pt x="366" y="386"/>
                </a:lnTo>
                <a:lnTo>
                  <a:pt x="366" y="386"/>
                </a:lnTo>
                <a:lnTo>
                  <a:pt x="366" y="386"/>
                </a:lnTo>
                <a:lnTo>
                  <a:pt x="346" y="398"/>
                </a:lnTo>
                <a:lnTo>
                  <a:pt x="352" y="328"/>
                </a:lnTo>
                <a:lnTo>
                  <a:pt x="414" y="358"/>
                </a:lnTo>
                <a:close/>
                <a:moveTo>
                  <a:pt x="220" y="260"/>
                </a:moveTo>
                <a:lnTo>
                  <a:pt x="242" y="222"/>
                </a:lnTo>
                <a:lnTo>
                  <a:pt x="242" y="222"/>
                </a:lnTo>
                <a:lnTo>
                  <a:pt x="248" y="212"/>
                </a:lnTo>
                <a:lnTo>
                  <a:pt x="256" y="206"/>
                </a:lnTo>
                <a:lnTo>
                  <a:pt x="266" y="202"/>
                </a:lnTo>
                <a:lnTo>
                  <a:pt x="276" y="200"/>
                </a:lnTo>
                <a:lnTo>
                  <a:pt x="276" y="200"/>
                </a:lnTo>
                <a:lnTo>
                  <a:pt x="286" y="202"/>
                </a:lnTo>
                <a:lnTo>
                  <a:pt x="296" y="206"/>
                </a:lnTo>
                <a:lnTo>
                  <a:pt x="304" y="212"/>
                </a:lnTo>
                <a:lnTo>
                  <a:pt x="310" y="222"/>
                </a:lnTo>
                <a:lnTo>
                  <a:pt x="344" y="282"/>
                </a:lnTo>
                <a:lnTo>
                  <a:pt x="344" y="282"/>
                </a:lnTo>
                <a:lnTo>
                  <a:pt x="346" y="288"/>
                </a:lnTo>
                <a:lnTo>
                  <a:pt x="346" y="294"/>
                </a:lnTo>
                <a:lnTo>
                  <a:pt x="344" y="300"/>
                </a:lnTo>
                <a:lnTo>
                  <a:pt x="338" y="304"/>
                </a:lnTo>
                <a:lnTo>
                  <a:pt x="338" y="304"/>
                </a:lnTo>
                <a:lnTo>
                  <a:pt x="330" y="306"/>
                </a:lnTo>
                <a:lnTo>
                  <a:pt x="330" y="306"/>
                </a:lnTo>
                <a:lnTo>
                  <a:pt x="322" y="304"/>
                </a:lnTo>
                <a:lnTo>
                  <a:pt x="318" y="302"/>
                </a:lnTo>
                <a:lnTo>
                  <a:pt x="314" y="298"/>
                </a:lnTo>
                <a:lnTo>
                  <a:pt x="280" y="240"/>
                </a:lnTo>
                <a:lnTo>
                  <a:pt x="280" y="240"/>
                </a:lnTo>
                <a:lnTo>
                  <a:pt x="278" y="236"/>
                </a:lnTo>
                <a:lnTo>
                  <a:pt x="276" y="234"/>
                </a:lnTo>
                <a:lnTo>
                  <a:pt x="276" y="234"/>
                </a:lnTo>
                <a:lnTo>
                  <a:pt x="274" y="236"/>
                </a:lnTo>
                <a:lnTo>
                  <a:pt x="272" y="240"/>
                </a:lnTo>
                <a:lnTo>
                  <a:pt x="250" y="276"/>
                </a:lnTo>
                <a:lnTo>
                  <a:pt x="270" y="288"/>
                </a:lnTo>
                <a:lnTo>
                  <a:pt x="206" y="318"/>
                </a:lnTo>
                <a:lnTo>
                  <a:pt x="200" y="248"/>
                </a:lnTo>
                <a:lnTo>
                  <a:pt x="220" y="260"/>
                </a:lnTo>
                <a:close/>
                <a:moveTo>
                  <a:pt x="136" y="406"/>
                </a:moveTo>
                <a:lnTo>
                  <a:pt x="170" y="348"/>
                </a:lnTo>
                <a:lnTo>
                  <a:pt x="170" y="348"/>
                </a:lnTo>
                <a:lnTo>
                  <a:pt x="174" y="342"/>
                </a:lnTo>
                <a:lnTo>
                  <a:pt x="180" y="340"/>
                </a:lnTo>
                <a:lnTo>
                  <a:pt x="186" y="340"/>
                </a:lnTo>
                <a:lnTo>
                  <a:pt x="192" y="342"/>
                </a:lnTo>
                <a:lnTo>
                  <a:pt x="192" y="342"/>
                </a:lnTo>
                <a:lnTo>
                  <a:pt x="198" y="346"/>
                </a:lnTo>
                <a:lnTo>
                  <a:pt x="200" y="352"/>
                </a:lnTo>
                <a:lnTo>
                  <a:pt x="200" y="358"/>
                </a:lnTo>
                <a:lnTo>
                  <a:pt x="198" y="364"/>
                </a:lnTo>
                <a:lnTo>
                  <a:pt x="166" y="422"/>
                </a:lnTo>
                <a:lnTo>
                  <a:pt x="166" y="422"/>
                </a:lnTo>
                <a:lnTo>
                  <a:pt x="164" y="428"/>
                </a:lnTo>
                <a:lnTo>
                  <a:pt x="162" y="430"/>
                </a:lnTo>
                <a:lnTo>
                  <a:pt x="162" y="430"/>
                </a:lnTo>
                <a:lnTo>
                  <a:pt x="164" y="430"/>
                </a:lnTo>
                <a:lnTo>
                  <a:pt x="170" y="432"/>
                </a:lnTo>
                <a:lnTo>
                  <a:pt x="212" y="432"/>
                </a:lnTo>
                <a:lnTo>
                  <a:pt x="212" y="408"/>
                </a:lnTo>
                <a:lnTo>
                  <a:pt x="270" y="448"/>
                </a:lnTo>
                <a:lnTo>
                  <a:pt x="212" y="488"/>
                </a:lnTo>
                <a:lnTo>
                  <a:pt x="212" y="466"/>
                </a:lnTo>
                <a:lnTo>
                  <a:pt x="170" y="466"/>
                </a:lnTo>
                <a:lnTo>
                  <a:pt x="170" y="466"/>
                </a:lnTo>
                <a:lnTo>
                  <a:pt x="158" y="464"/>
                </a:lnTo>
                <a:lnTo>
                  <a:pt x="148" y="460"/>
                </a:lnTo>
                <a:lnTo>
                  <a:pt x="140" y="454"/>
                </a:lnTo>
                <a:lnTo>
                  <a:pt x="134" y="446"/>
                </a:lnTo>
                <a:lnTo>
                  <a:pt x="134" y="446"/>
                </a:lnTo>
                <a:lnTo>
                  <a:pt x="130" y="438"/>
                </a:lnTo>
                <a:lnTo>
                  <a:pt x="130" y="428"/>
                </a:lnTo>
                <a:lnTo>
                  <a:pt x="132" y="416"/>
                </a:lnTo>
                <a:lnTo>
                  <a:pt x="136" y="406"/>
                </a:lnTo>
                <a:lnTo>
                  <a:pt x="136" y="406"/>
                </a:lnTo>
                <a:close/>
              </a:path>
            </a:pathLst>
          </a:custGeom>
          <a:solidFill>
            <a:srgbClr val="6EBF52"/>
          </a:solidFill>
          <a:ln w="9525">
            <a:noFill/>
            <a:round/>
            <a:headEnd/>
            <a:tailEnd/>
          </a:ln>
        </p:spPr>
        <p:txBody>
          <a:bodyPr vert="horz" wrap="square" lIns="84407" tIns="42203" rIns="84407" bIns="42203" numCol="1" anchor="ctr" anchorCtr="0" compatLnSpc="1">
            <a:prstTxWarp prst="textNoShape">
              <a:avLst/>
            </a:prstTxWarp>
          </a:bodyPr>
          <a:lstStyle/>
          <a:p>
            <a:endParaRPr lang="en-GB" sz="1663" dirty="0"/>
          </a:p>
        </p:txBody>
      </p:sp>
      <p:grpSp>
        <p:nvGrpSpPr>
          <p:cNvPr id="53" name="Group 346">
            <a:extLst>
              <a:ext uri="{FF2B5EF4-FFF2-40B4-BE49-F238E27FC236}">
                <a16:creationId xmlns:a16="http://schemas.microsoft.com/office/drawing/2014/main" id="{63DCD1AA-CBC7-4383-9E7D-09B2F95EB6F8}"/>
              </a:ext>
            </a:extLst>
          </p:cNvPr>
          <p:cNvGrpSpPr/>
          <p:nvPr/>
        </p:nvGrpSpPr>
        <p:grpSpPr>
          <a:xfrm>
            <a:off x="1106020" y="4511365"/>
            <a:ext cx="159922" cy="207770"/>
            <a:chOff x="6485598" y="4385605"/>
            <a:chExt cx="273421" cy="328106"/>
          </a:xfrm>
          <a:solidFill>
            <a:srgbClr val="6EBF52"/>
          </a:solidFill>
        </p:grpSpPr>
        <p:sp>
          <p:nvSpPr>
            <p:cNvPr id="54" name="Rectangle 120">
              <a:extLst>
                <a:ext uri="{FF2B5EF4-FFF2-40B4-BE49-F238E27FC236}">
                  <a16:creationId xmlns:a16="http://schemas.microsoft.com/office/drawing/2014/main" id="{FCCA954F-1BF7-4A0D-B4CA-FD53AB93FD9A}"/>
                </a:ext>
              </a:extLst>
            </p:cNvPr>
            <p:cNvSpPr>
              <a:spLocks noChangeArrowheads="1"/>
            </p:cNvSpPr>
            <p:nvPr/>
          </p:nvSpPr>
          <p:spPr bwMode="auto">
            <a:xfrm>
              <a:off x="6485598" y="4562277"/>
              <a:ext cx="100955" cy="25239"/>
            </a:xfrm>
            <a:prstGeom prst="rect">
              <a:avLst/>
            </a:prstGeom>
            <a:grpFill/>
            <a:ln w="9525">
              <a:noFill/>
              <a:miter lim="800000"/>
              <a:headEnd/>
              <a:tailEnd/>
            </a:ln>
          </p:spPr>
          <p:txBody>
            <a:bodyPr vert="horz" wrap="square" lIns="91440" tIns="45720" rIns="91440" bIns="45720" numCol="1" anchor="ctr" anchorCtr="0" compatLnSpc="1">
              <a:prstTxWarp prst="textNoShape">
                <a:avLst/>
              </a:prstTxWarp>
            </a:bodyPr>
            <a:lstStyle/>
            <a:p>
              <a:endParaRPr lang="en-GB" sz="3007" dirty="0"/>
            </a:p>
          </p:txBody>
        </p:sp>
        <p:sp>
          <p:nvSpPr>
            <p:cNvPr id="55" name="Freeform 121">
              <a:extLst>
                <a:ext uri="{FF2B5EF4-FFF2-40B4-BE49-F238E27FC236}">
                  <a16:creationId xmlns:a16="http://schemas.microsoft.com/office/drawing/2014/main" id="{C207E123-FE01-4135-A0B8-066252B1CE8E}"/>
                </a:ext>
              </a:extLst>
            </p:cNvPr>
            <p:cNvSpPr>
              <a:spLocks/>
            </p:cNvSpPr>
            <p:nvPr/>
          </p:nvSpPr>
          <p:spPr bwMode="auto">
            <a:xfrm>
              <a:off x="6485598" y="4448702"/>
              <a:ext cx="235563" cy="100956"/>
            </a:xfrm>
            <a:custGeom>
              <a:avLst/>
              <a:gdLst/>
              <a:ahLst/>
              <a:cxnLst>
                <a:cxn ang="0">
                  <a:pos x="352" y="0"/>
                </a:cxn>
                <a:cxn ang="0">
                  <a:pos x="352" y="0"/>
                </a:cxn>
                <a:cxn ang="0">
                  <a:pos x="332" y="2"/>
                </a:cxn>
                <a:cxn ang="0">
                  <a:pos x="314" y="8"/>
                </a:cxn>
                <a:cxn ang="0">
                  <a:pos x="298" y="16"/>
                </a:cxn>
                <a:cxn ang="0">
                  <a:pos x="284" y="28"/>
                </a:cxn>
                <a:cxn ang="0">
                  <a:pos x="272" y="42"/>
                </a:cxn>
                <a:cxn ang="0">
                  <a:pos x="264" y="58"/>
                </a:cxn>
                <a:cxn ang="0">
                  <a:pos x="258" y="76"/>
                </a:cxn>
                <a:cxn ang="0">
                  <a:pos x="256" y="96"/>
                </a:cxn>
                <a:cxn ang="0">
                  <a:pos x="96" y="96"/>
                </a:cxn>
                <a:cxn ang="0">
                  <a:pos x="96" y="96"/>
                </a:cxn>
                <a:cxn ang="0">
                  <a:pos x="76" y="98"/>
                </a:cxn>
                <a:cxn ang="0">
                  <a:pos x="58" y="104"/>
                </a:cxn>
                <a:cxn ang="0">
                  <a:pos x="42" y="112"/>
                </a:cxn>
                <a:cxn ang="0">
                  <a:pos x="28" y="124"/>
                </a:cxn>
                <a:cxn ang="0">
                  <a:pos x="16" y="138"/>
                </a:cxn>
                <a:cxn ang="0">
                  <a:pos x="8" y="154"/>
                </a:cxn>
                <a:cxn ang="0">
                  <a:pos x="2" y="172"/>
                </a:cxn>
                <a:cxn ang="0">
                  <a:pos x="0" y="192"/>
                </a:cxn>
                <a:cxn ang="0">
                  <a:pos x="352" y="192"/>
                </a:cxn>
                <a:cxn ang="0">
                  <a:pos x="352" y="192"/>
                </a:cxn>
                <a:cxn ang="0">
                  <a:pos x="370" y="190"/>
                </a:cxn>
                <a:cxn ang="0">
                  <a:pos x="386" y="186"/>
                </a:cxn>
                <a:cxn ang="0">
                  <a:pos x="402" y="178"/>
                </a:cxn>
                <a:cxn ang="0">
                  <a:pos x="416" y="168"/>
                </a:cxn>
                <a:cxn ang="0">
                  <a:pos x="428" y="156"/>
                </a:cxn>
                <a:cxn ang="0">
                  <a:pos x="436" y="140"/>
                </a:cxn>
                <a:cxn ang="0">
                  <a:pos x="444" y="124"/>
                </a:cxn>
                <a:cxn ang="0">
                  <a:pos x="448" y="108"/>
                </a:cxn>
                <a:cxn ang="0">
                  <a:pos x="448" y="108"/>
                </a:cxn>
                <a:cxn ang="0">
                  <a:pos x="448" y="96"/>
                </a:cxn>
                <a:cxn ang="0">
                  <a:pos x="448" y="96"/>
                </a:cxn>
                <a:cxn ang="0">
                  <a:pos x="446" y="76"/>
                </a:cxn>
                <a:cxn ang="0">
                  <a:pos x="440" y="58"/>
                </a:cxn>
                <a:cxn ang="0">
                  <a:pos x="432" y="42"/>
                </a:cxn>
                <a:cxn ang="0">
                  <a:pos x="420" y="28"/>
                </a:cxn>
                <a:cxn ang="0">
                  <a:pos x="406" y="16"/>
                </a:cxn>
                <a:cxn ang="0">
                  <a:pos x="390" y="8"/>
                </a:cxn>
                <a:cxn ang="0">
                  <a:pos x="372" y="2"/>
                </a:cxn>
                <a:cxn ang="0">
                  <a:pos x="352" y="0"/>
                </a:cxn>
                <a:cxn ang="0">
                  <a:pos x="352" y="0"/>
                </a:cxn>
              </a:cxnLst>
              <a:rect l="0" t="0" r="r" b="b"/>
              <a:pathLst>
                <a:path w="448" h="192">
                  <a:moveTo>
                    <a:pt x="352" y="0"/>
                  </a:moveTo>
                  <a:lnTo>
                    <a:pt x="352" y="0"/>
                  </a:lnTo>
                  <a:lnTo>
                    <a:pt x="332" y="2"/>
                  </a:lnTo>
                  <a:lnTo>
                    <a:pt x="314" y="8"/>
                  </a:lnTo>
                  <a:lnTo>
                    <a:pt x="298" y="16"/>
                  </a:lnTo>
                  <a:lnTo>
                    <a:pt x="284" y="28"/>
                  </a:lnTo>
                  <a:lnTo>
                    <a:pt x="272" y="42"/>
                  </a:lnTo>
                  <a:lnTo>
                    <a:pt x="264" y="58"/>
                  </a:lnTo>
                  <a:lnTo>
                    <a:pt x="258" y="76"/>
                  </a:lnTo>
                  <a:lnTo>
                    <a:pt x="256" y="96"/>
                  </a:lnTo>
                  <a:lnTo>
                    <a:pt x="96" y="96"/>
                  </a:lnTo>
                  <a:lnTo>
                    <a:pt x="96" y="96"/>
                  </a:lnTo>
                  <a:lnTo>
                    <a:pt x="76" y="98"/>
                  </a:lnTo>
                  <a:lnTo>
                    <a:pt x="58" y="104"/>
                  </a:lnTo>
                  <a:lnTo>
                    <a:pt x="42" y="112"/>
                  </a:lnTo>
                  <a:lnTo>
                    <a:pt x="28" y="124"/>
                  </a:lnTo>
                  <a:lnTo>
                    <a:pt x="16" y="138"/>
                  </a:lnTo>
                  <a:lnTo>
                    <a:pt x="8" y="154"/>
                  </a:lnTo>
                  <a:lnTo>
                    <a:pt x="2" y="172"/>
                  </a:lnTo>
                  <a:lnTo>
                    <a:pt x="0" y="192"/>
                  </a:lnTo>
                  <a:lnTo>
                    <a:pt x="352" y="192"/>
                  </a:lnTo>
                  <a:lnTo>
                    <a:pt x="352" y="192"/>
                  </a:lnTo>
                  <a:lnTo>
                    <a:pt x="370" y="190"/>
                  </a:lnTo>
                  <a:lnTo>
                    <a:pt x="386" y="186"/>
                  </a:lnTo>
                  <a:lnTo>
                    <a:pt x="402" y="178"/>
                  </a:lnTo>
                  <a:lnTo>
                    <a:pt x="416" y="168"/>
                  </a:lnTo>
                  <a:lnTo>
                    <a:pt x="428" y="156"/>
                  </a:lnTo>
                  <a:lnTo>
                    <a:pt x="436" y="140"/>
                  </a:lnTo>
                  <a:lnTo>
                    <a:pt x="444" y="124"/>
                  </a:lnTo>
                  <a:lnTo>
                    <a:pt x="448" y="108"/>
                  </a:lnTo>
                  <a:lnTo>
                    <a:pt x="448" y="108"/>
                  </a:lnTo>
                  <a:lnTo>
                    <a:pt x="448" y="96"/>
                  </a:lnTo>
                  <a:lnTo>
                    <a:pt x="448" y="96"/>
                  </a:lnTo>
                  <a:lnTo>
                    <a:pt x="446" y="76"/>
                  </a:lnTo>
                  <a:lnTo>
                    <a:pt x="440" y="58"/>
                  </a:lnTo>
                  <a:lnTo>
                    <a:pt x="432" y="42"/>
                  </a:lnTo>
                  <a:lnTo>
                    <a:pt x="420" y="28"/>
                  </a:lnTo>
                  <a:lnTo>
                    <a:pt x="406" y="16"/>
                  </a:lnTo>
                  <a:lnTo>
                    <a:pt x="390" y="8"/>
                  </a:lnTo>
                  <a:lnTo>
                    <a:pt x="372" y="2"/>
                  </a:lnTo>
                  <a:lnTo>
                    <a:pt x="352" y="0"/>
                  </a:lnTo>
                  <a:lnTo>
                    <a:pt x="352" y="0"/>
                  </a:ln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GB" sz="3007" dirty="0"/>
            </a:p>
          </p:txBody>
        </p:sp>
        <p:sp>
          <p:nvSpPr>
            <p:cNvPr id="56" name="Freeform 122">
              <a:extLst>
                <a:ext uri="{FF2B5EF4-FFF2-40B4-BE49-F238E27FC236}">
                  <a16:creationId xmlns:a16="http://schemas.microsoft.com/office/drawing/2014/main" id="{D8AF9C8B-A1BD-4230-9ADE-6EA54F41ED87}"/>
                </a:ext>
              </a:extLst>
            </p:cNvPr>
            <p:cNvSpPr>
              <a:spLocks/>
            </p:cNvSpPr>
            <p:nvPr/>
          </p:nvSpPr>
          <p:spPr bwMode="auto">
            <a:xfrm>
              <a:off x="6582347" y="4385605"/>
              <a:ext cx="176672" cy="63097"/>
            </a:xfrm>
            <a:custGeom>
              <a:avLst/>
              <a:gdLst/>
              <a:ahLst/>
              <a:cxnLst>
                <a:cxn ang="0">
                  <a:pos x="276" y="0"/>
                </a:cxn>
                <a:cxn ang="0">
                  <a:pos x="258" y="2"/>
                </a:cxn>
                <a:cxn ang="0">
                  <a:pos x="242" y="10"/>
                </a:cxn>
                <a:cxn ang="0">
                  <a:pos x="242" y="10"/>
                </a:cxn>
                <a:cxn ang="0">
                  <a:pos x="222" y="24"/>
                </a:cxn>
                <a:cxn ang="0">
                  <a:pos x="208" y="32"/>
                </a:cxn>
                <a:cxn ang="0">
                  <a:pos x="182" y="40"/>
                </a:cxn>
                <a:cxn ang="0">
                  <a:pos x="154" y="40"/>
                </a:cxn>
                <a:cxn ang="0">
                  <a:pos x="128" y="32"/>
                </a:cxn>
                <a:cxn ang="0">
                  <a:pos x="114" y="24"/>
                </a:cxn>
                <a:cxn ang="0">
                  <a:pos x="94" y="10"/>
                </a:cxn>
                <a:cxn ang="0">
                  <a:pos x="94" y="10"/>
                </a:cxn>
                <a:cxn ang="0">
                  <a:pos x="78" y="2"/>
                </a:cxn>
                <a:cxn ang="0">
                  <a:pos x="60" y="0"/>
                </a:cxn>
                <a:cxn ang="0">
                  <a:pos x="48" y="2"/>
                </a:cxn>
                <a:cxn ang="0">
                  <a:pos x="26" y="10"/>
                </a:cxn>
                <a:cxn ang="0">
                  <a:pos x="10" y="26"/>
                </a:cxn>
                <a:cxn ang="0">
                  <a:pos x="2" y="48"/>
                </a:cxn>
                <a:cxn ang="0">
                  <a:pos x="0" y="60"/>
                </a:cxn>
                <a:cxn ang="0">
                  <a:pos x="4" y="84"/>
                </a:cxn>
                <a:cxn ang="0">
                  <a:pos x="18" y="102"/>
                </a:cxn>
                <a:cxn ang="0">
                  <a:pos x="36" y="116"/>
                </a:cxn>
                <a:cxn ang="0">
                  <a:pos x="60" y="120"/>
                </a:cxn>
                <a:cxn ang="0">
                  <a:pos x="70" y="120"/>
                </a:cxn>
                <a:cxn ang="0">
                  <a:pos x="86" y="114"/>
                </a:cxn>
                <a:cxn ang="0">
                  <a:pos x="94" y="110"/>
                </a:cxn>
                <a:cxn ang="0">
                  <a:pos x="94" y="110"/>
                </a:cxn>
                <a:cxn ang="0">
                  <a:pos x="114" y="96"/>
                </a:cxn>
                <a:cxn ang="0">
                  <a:pos x="140" y="84"/>
                </a:cxn>
                <a:cxn ang="0">
                  <a:pos x="168" y="80"/>
                </a:cxn>
                <a:cxn ang="0">
                  <a:pos x="196" y="84"/>
                </a:cxn>
                <a:cxn ang="0">
                  <a:pos x="222" y="96"/>
                </a:cxn>
                <a:cxn ang="0">
                  <a:pos x="242" y="110"/>
                </a:cxn>
                <a:cxn ang="0">
                  <a:pos x="242" y="110"/>
                </a:cxn>
                <a:cxn ang="0">
                  <a:pos x="250" y="114"/>
                </a:cxn>
                <a:cxn ang="0">
                  <a:pos x="266" y="120"/>
                </a:cxn>
                <a:cxn ang="0">
                  <a:pos x="276" y="120"/>
                </a:cxn>
                <a:cxn ang="0">
                  <a:pos x="300" y="116"/>
                </a:cxn>
                <a:cxn ang="0">
                  <a:pos x="318" y="102"/>
                </a:cxn>
                <a:cxn ang="0">
                  <a:pos x="332" y="84"/>
                </a:cxn>
                <a:cxn ang="0">
                  <a:pos x="336" y="60"/>
                </a:cxn>
                <a:cxn ang="0">
                  <a:pos x="334" y="48"/>
                </a:cxn>
                <a:cxn ang="0">
                  <a:pos x="326" y="26"/>
                </a:cxn>
                <a:cxn ang="0">
                  <a:pos x="310" y="10"/>
                </a:cxn>
                <a:cxn ang="0">
                  <a:pos x="288" y="2"/>
                </a:cxn>
                <a:cxn ang="0">
                  <a:pos x="276" y="0"/>
                </a:cxn>
              </a:cxnLst>
              <a:rect l="0" t="0" r="r" b="b"/>
              <a:pathLst>
                <a:path w="336" h="120">
                  <a:moveTo>
                    <a:pt x="276" y="0"/>
                  </a:moveTo>
                  <a:lnTo>
                    <a:pt x="276" y="0"/>
                  </a:lnTo>
                  <a:lnTo>
                    <a:pt x="266" y="0"/>
                  </a:lnTo>
                  <a:lnTo>
                    <a:pt x="258" y="2"/>
                  </a:lnTo>
                  <a:lnTo>
                    <a:pt x="250" y="6"/>
                  </a:lnTo>
                  <a:lnTo>
                    <a:pt x="242" y="10"/>
                  </a:lnTo>
                  <a:lnTo>
                    <a:pt x="242" y="10"/>
                  </a:lnTo>
                  <a:lnTo>
                    <a:pt x="242" y="10"/>
                  </a:lnTo>
                  <a:lnTo>
                    <a:pt x="242" y="10"/>
                  </a:lnTo>
                  <a:lnTo>
                    <a:pt x="222" y="24"/>
                  </a:lnTo>
                  <a:lnTo>
                    <a:pt x="222" y="24"/>
                  </a:lnTo>
                  <a:lnTo>
                    <a:pt x="208" y="32"/>
                  </a:lnTo>
                  <a:lnTo>
                    <a:pt x="196" y="36"/>
                  </a:lnTo>
                  <a:lnTo>
                    <a:pt x="182" y="40"/>
                  </a:lnTo>
                  <a:lnTo>
                    <a:pt x="168" y="40"/>
                  </a:lnTo>
                  <a:lnTo>
                    <a:pt x="154" y="40"/>
                  </a:lnTo>
                  <a:lnTo>
                    <a:pt x="140" y="36"/>
                  </a:lnTo>
                  <a:lnTo>
                    <a:pt x="128" y="32"/>
                  </a:lnTo>
                  <a:lnTo>
                    <a:pt x="114" y="24"/>
                  </a:lnTo>
                  <a:lnTo>
                    <a:pt x="114" y="24"/>
                  </a:lnTo>
                  <a:lnTo>
                    <a:pt x="94" y="10"/>
                  </a:lnTo>
                  <a:lnTo>
                    <a:pt x="94" y="10"/>
                  </a:lnTo>
                  <a:lnTo>
                    <a:pt x="94" y="10"/>
                  </a:lnTo>
                  <a:lnTo>
                    <a:pt x="94" y="10"/>
                  </a:lnTo>
                  <a:lnTo>
                    <a:pt x="86" y="6"/>
                  </a:lnTo>
                  <a:lnTo>
                    <a:pt x="78" y="2"/>
                  </a:lnTo>
                  <a:lnTo>
                    <a:pt x="70" y="0"/>
                  </a:lnTo>
                  <a:lnTo>
                    <a:pt x="60" y="0"/>
                  </a:lnTo>
                  <a:lnTo>
                    <a:pt x="60" y="0"/>
                  </a:lnTo>
                  <a:lnTo>
                    <a:pt x="48" y="2"/>
                  </a:lnTo>
                  <a:lnTo>
                    <a:pt x="36" y="4"/>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lnTo>
                    <a:pt x="70" y="120"/>
                  </a:lnTo>
                  <a:lnTo>
                    <a:pt x="78" y="118"/>
                  </a:lnTo>
                  <a:lnTo>
                    <a:pt x="86" y="114"/>
                  </a:lnTo>
                  <a:lnTo>
                    <a:pt x="94" y="110"/>
                  </a:lnTo>
                  <a:lnTo>
                    <a:pt x="94" y="110"/>
                  </a:lnTo>
                  <a:lnTo>
                    <a:pt x="94" y="110"/>
                  </a:lnTo>
                  <a:lnTo>
                    <a:pt x="94" y="110"/>
                  </a:lnTo>
                  <a:lnTo>
                    <a:pt x="114" y="96"/>
                  </a:lnTo>
                  <a:lnTo>
                    <a:pt x="114" y="96"/>
                  </a:lnTo>
                  <a:lnTo>
                    <a:pt x="128" y="88"/>
                  </a:lnTo>
                  <a:lnTo>
                    <a:pt x="140" y="84"/>
                  </a:lnTo>
                  <a:lnTo>
                    <a:pt x="154" y="80"/>
                  </a:lnTo>
                  <a:lnTo>
                    <a:pt x="168" y="80"/>
                  </a:lnTo>
                  <a:lnTo>
                    <a:pt x="182" y="80"/>
                  </a:lnTo>
                  <a:lnTo>
                    <a:pt x="196" y="84"/>
                  </a:lnTo>
                  <a:lnTo>
                    <a:pt x="208" y="88"/>
                  </a:lnTo>
                  <a:lnTo>
                    <a:pt x="222" y="96"/>
                  </a:lnTo>
                  <a:lnTo>
                    <a:pt x="222" y="96"/>
                  </a:lnTo>
                  <a:lnTo>
                    <a:pt x="242" y="110"/>
                  </a:lnTo>
                  <a:lnTo>
                    <a:pt x="242" y="110"/>
                  </a:lnTo>
                  <a:lnTo>
                    <a:pt x="242" y="110"/>
                  </a:lnTo>
                  <a:lnTo>
                    <a:pt x="242" y="110"/>
                  </a:lnTo>
                  <a:lnTo>
                    <a:pt x="250" y="114"/>
                  </a:lnTo>
                  <a:lnTo>
                    <a:pt x="258" y="118"/>
                  </a:lnTo>
                  <a:lnTo>
                    <a:pt x="266" y="120"/>
                  </a:lnTo>
                  <a:lnTo>
                    <a:pt x="276" y="120"/>
                  </a:lnTo>
                  <a:lnTo>
                    <a:pt x="276" y="120"/>
                  </a:lnTo>
                  <a:lnTo>
                    <a:pt x="288" y="118"/>
                  </a:lnTo>
                  <a:lnTo>
                    <a:pt x="300" y="116"/>
                  </a:lnTo>
                  <a:lnTo>
                    <a:pt x="310" y="110"/>
                  </a:lnTo>
                  <a:lnTo>
                    <a:pt x="318" y="102"/>
                  </a:lnTo>
                  <a:lnTo>
                    <a:pt x="326" y="94"/>
                  </a:lnTo>
                  <a:lnTo>
                    <a:pt x="332" y="84"/>
                  </a:lnTo>
                  <a:lnTo>
                    <a:pt x="334" y="72"/>
                  </a:lnTo>
                  <a:lnTo>
                    <a:pt x="336" y="60"/>
                  </a:lnTo>
                  <a:lnTo>
                    <a:pt x="336" y="60"/>
                  </a:lnTo>
                  <a:lnTo>
                    <a:pt x="334" y="48"/>
                  </a:lnTo>
                  <a:lnTo>
                    <a:pt x="332" y="36"/>
                  </a:lnTo>
                  <a:lnTo>
                    <a:pt x="326" y="26"/>
                  </a:lnTo>
                  <a:lnTo>
                    <a:pt x="318" y="18"/>
                  </a:lnTo>
                  <a:lnTo>
                    <a:pt x="310" y="10"/>
                  </a:lnTo>
                  <a:lnTo>
                    <a:pt x="300" y="4"/>
                  </a:lnTo>
                  <a:lnTo>
                    <a:pt x="288" y="2"/>
                  </a:lnTo>
                  <a:lnTo>
                    <a:pt x="276" y="0"/>
                  </a:lnTo>
                  <a:lnTo>
                    <a:pt x="276" y="0"/>
                  </a:ln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GB" sz="3007" dirty="0"/>
            </a:p>
          </p:txBody>
        </p:sp>
        <p:sp>
          <p:nvSpPr>
            <p:cNvPr id="57" name="Freeform 123">
              <a:extLst>
                <a:ext uri="{FF2B5EF4-FFF2-40B4-BE49-F238E27FC236}">
                  <a16:creationId xmlns:a16="http://schemas.microsoft.com/office/drawing/2014/main" id="{CFCF8F99-6B87-4BA4-8C41-EA4A29C84333}"/>
                </a:ext>
              </a:extLst>
            </p:cNvPr>
            <p:cNvSpPr>
              <a:spLocks noEditPoints="1"/>
            </p:cNvSpPr>
            <p:nvPr/>
          </p:nvSpPr>
          <p:spPr bwMode="auto">
            <a:xfrm>
              <a:off x="6491908" y="4600136"/>
              <a:ext cx="88336" cy="113575"/>
            </a:xfrm>
            <a:custGeom>
              <a:avLst/>
              <a:gdLst/>
              <a:ahLst/>
              <a:cxnLst>
                <a:cxn ang="0">
                  <a:pos x="134" y="64"/>
                </a:cxn>
                <a:cxn ang="0">
                  <a:pos x="106" y="36"/>
                </a:cxn>
                <a:cxn ang="0">
                  <a:pos x="84" y="0"/>
                </a:cxn>
                <a:cxn ang="0">
                  <a:pos x="74" y="18"/>
                </a:cxn>
                <a:cxn ang="0">
                  <a:pos x="50" y="50"/>
                </a:cxn>
                <a:cxn ang="0">
                  <a:pos x="34" y="64"/>
                </a:cxn>
                <a:cxn ang="0">
                  <a:pos x="10" y="94"/>
                </a:cxn>
                <a:cxn ang="0">
                  <a:pos x="0" y="122"/>
                </a:cxn>
                <a:cxn ang="0">
                  <a:pos x="0" y="132"/>
                </a:cxn>
                <a:cxn ang="0">
                  <a:pos x="6" y="164"/>
                </a:cxn>
                <a:cxn ang="0">
                  <a:pos x="24" y="192"/>
                </a:cxn>
                <a:cxn ang="0">
                  <a:pos x="52" y="210"/>
                </a:cxn>
                <a:cxn ang="0">
                  <a:pos x="84" y="216"/>
                </a:cxn>
                <a:cxn ang="0">
                  <a:pos x="100" y="214"/>
                </a:cxn>
                <a:cxn ang="0">
                  <a:pos x="130" y="202"/>
                </a:cxn>
                <a:cxn ang="0">
                  <a:pos x="154" y="178"/>
                </a:cxn>
                <a:cxn ang="0">
                  <a:pos x="166" y="148"/>
                </a:cxn>
                <a:cxn ang="0">
                  <a:pos x="168" y="132"/>
                </a:cxn>
                <a:cxn ang="0">
                  <a:pos x="166" y="112"/>
                </a:cxn>
                <a:cxn ang="0">
                  <a:pos x="148" y="78"/>
                </a:cxn>
                <a:cxn ang="0">
                  <a:pos x="134" y="64"/>
                </a:cxn>
                <a:cxn ang="0">
                  <a:pos x="84" y="192"/>
                </a:cxn>
                <a:cxn ang="0">
                  <a:pos x="68" y="190"/>
                </a:cxn>
                <a:cxn ang="0">
                  <a:pos x="52" y="182"/>
                </a:cxn>
                <a:cxn ang="0">
                  <a:pos x="40" y="172"/>
                </a:cxn>
                <a:cxn ang="0">
                  <a:pos x="30" y="156"/>
                </a:cxn>
                <a:cxn ang="0">
                  <a:pos x="30" y="152"/>
                </a:cxn>
                <a:cxn ang="0">
                  <a:pos x="32" y="144"/>
                </a:cxn>
                <a:cxn ang="0">
                  <a:pos x="36" y="140"/>
                </a:cxn>
                <a:cxn ang="0">
                  <a:pos x="46" y="140"/>
                </a:cxn>
                <a:cxn ang="0">
                  <a:pos x="52" y="148"/>
                </a:cxn>
                <a:cxn ang="0">
                  <a:pos x="58" y="156"/>
                </a:cxn>
                <a:cxn ang="0">
                  <a:pos x="74" y="166"/>
                </a:cxn>
                <a:cxn ang="0">
                  <a:pos x="84" y="168"/>
                </a:cxn>
                <a:cxn ang="0">
                  <a:pos x="92" y="172"/>
                </a:cxn>
                <a:cxn ang="0">
                  <a:pos x="96" y="180"/>
                </a:cxn>
                <a:cxn ang="0">
                  <a:pos x="96" y="184"/>
                </a:cxn>
                <a:cxn ang="0">
                  <a:pos x="88" y="192"/>
                </a:cxn>
                <a:cxn ang="0">
                  <a:pos x="84" y="192"/>
                </a:cxn>
              </a:cxnLst>
              <a:rect l="0" t="0" r="r" b="b"/>
              <a:pathLst>
                <a:path w="168" h="216">
                  <a:moveTo>
                    <a:pt x="134" y="64"/>
                  </a:moveTo>
                  <a:lnTo>
                    <a:pt x="134" y="64"/>
                  </a:lnTo>
                  <a:lnTo>
                    <a:pt x="118" y="50"/>
                  </a:lnTo>
                  <a:lnTo>
                    <a:pt x="106" y="36"/>
                  </a:lnTo>
                  <a:lnTo>
                    <a:pt x="94" y="18"/>
                  </a:lnTo>
                  <a:lnTo>
                    <a:pt x="84" y="0"/>
                  </a:lnTo>
                  <a:lnTo>
                    <a:pt x="84" y="0"/>
                  </a:lnTo>
                  <a:lnTo>
                    <a:pt x="74" y="18"/>
                  </a:lnTo>
                  <a:lnTo>
                    <a:pt x="62" y="36"/>
                  </a:lnTo>
                  <a:lnTo>
                    <a:pt x="50" y="50"/>
                  </a:lnTo>
                  <a:lnTo>
                    <a:pt x="34" y="64"/>
                  </a:lnTo>
                  <a:lnTo>
                    <a:pt x="34" y="64"/>
                  </a:lnTo>
                  <a:lnTo>
                    <a:pt x="20" y="78"/>
                  </a:lnTo>
                  <a:lnTo>
                    <a:pt x="10" y="94"/>
                  </a:lnTo>
                  <a:lnTo>
                    <a:pt x="2" y="112"/>
                  </a:lnTo>
                  <a:lnTo>
                    <a:pt x="0" y="122"/>
                  </a:lnTo>
                  <a:lnTo>
                    <a:pt x="0" y="132"/>
                  </a:lnTo>
                  <a:lnTo>
                    <a:pt x="0" y="132"/>
                  </a:lnTo>
                  <a:lnTo>
                    <a:pt x="2" y="148"/>
                  </a:lnTo>
                  <a:lnTo>
                    <a:pt x="6" y="164"/>
                  </a:lnTo>
                  <a:lnTo>
                    <a:pt x="14" y="178"/>
                  </a:lnTo>
                  <a:lnTo>
                    <a:pt x="24" y="192"/>
                  </a:lnTo>
                  <a:lnTo>
                    <a:pt x="38" y="202"/>
                  </a:lnTo>
                  <a:lnTo>
                    <a:pt x="52" y="210"/>
                  </a:lnTo>
                  <a:lnTo>
                    <a:pt x="68" y="214"/>
                  </a:lnTo>
                  <a:lnTo>
                    <a:pt x="84" y="216"/>
                  </a:lnTo>
                  <a:lnTo>
                    <a:pt x="84" y="216"/>
                  </a:lnTo>
                  <a:lnTo>
                    <a:pt x="100" y="214"/>
                  </a:lnTo>
                  <a:lnTo>
                    <a:pt x="116" y="210"/>
                  </a:lnTo>
                  <a:lnTo>
                    <a:pt x="130" y="202"/>
                  </a:lnTo>
                  <a:lnTo>
                    <a:pt x="144" y="192"/>
                  </a:lnTo>
                  <a:lnTo>
                    <a:pt x="154" y="178"/>
                  </a:lnTo>
                  <a:lnTo>
                    <a:pt x="162" y="164"/>
                  </a:lnTo>
                  <a:lnTo>
                    <a:pt x="166" y="148"/>
                  </a:lnTo>
                  <a:lnTo>
                    <a:pt x="168" y="132"/>
                  </a:lnTo>
                  <a:lnTo>
                    <a:pt x="168" y="132"/>
                  </a:lnTo>
                  <a:lnTo>
                    <a:pt x="168" y="122"/>
                  </a:lnTo>
                  <a:lnTo>
                    <a:pt x="166" y="112"/>
                  </a:lnTo>
                  <a:lnTo>
                    <a:pt x="158" y="94"/>
                  </a:lnTo>
                  <a:lnTo>
                    <a:pt x="148" y="78"/>
                  </a:lnTo>
                  <a:lnTo>
                    <a:pt x="134" y="64"/>
                  </a:lnTo>
                  <a:lnTo>
                    <a:pt x="134" y="64"/>
                  </a:lnTo>
                  <a:close/>
                  <a:moveTo>
                    <a:pt x="84" y="192"/>
                  </a:moveTo>
                  <a:lnTo>
                    <a:pt x="84" y="192"/>
                  </a:lnTo>
                  <a:lnTo>
                    <a:pt x="76" y="192"/>
                  </a:lnTo>
                  <a:lnTo>
                    <a:pt x="68" y="190"/>
                  </a:lnTo>
                  <a:lnTo>
                    <a:pt x="60" y="186"/>
                  </a:lnTo>
                  <a:lnTo>
                    <a:pt x="52" y="182"/>
                  </a:lnTo>
                  <a:lnTo>
                    <a:pt x="46" y="178"/>
                  </a:lnTo>
                  <a:lnTo>
                    <a:pt x="40" y="172"/>
                  </a:lnTo>
                  <a:lnTo>
                    <a:pt x="34" y="164"/>
                  </a:lnTo>
                  <a:lnTo>
                    <a:pt x="30" y="156"/>
                  </a:lnTo>
                  <a:lnTo>
                    <a:pt x="30" y="156"/>
                  </a:lnTo>
                  <a:lnTo>
                    <a:pt x="30" y="152"/>
                  </a:lnTo>
                  <a:lnTo>
                    <a:pt x="30" y="148"/>
                  </a:lnTo>
                  <a:lnTo>
                    <a:pt x="32" y="144"/>
                  </a:lnTo>
                  <a:lnTo>
                    <a:pt x="36" y="140"/>
                  </a:lnTo>
                  <a:lnTo>
                    <a:pt x="36" y="140"/>
                  </a:lnTo>
                  <a:lnTo>
                    <a:pt x="42" y="140"/>
                  </a:lnTo>
                  <a:lnTo>
                    <a:pt x="46" y="140"/>
                  </a:lnTo>
                  <a:lnTo>
                    <a:pt x="50" y="144"/>
                  </a:lnTo>
                  <a:lnTo>
                    <a:pt x="52" y="148"/>
                  </a:lnTo>
                  <a:lnTo>
                    <a:pt x="52" y="148"/>
                  </a:lnTo>
                  <a:lnTo>
                    <a:pt x="58" y="156"/>
                  </a:lnTo>
                  <a:lnTo>
                    <a:pt x="66" y="162"/>
                  </a:lnTo>
                  <a:lnTo>
                    <a:pt x="74" y="166"/>
                  </a:lnTo>
                  <a:lnTo>
                    <a:pt x="84" y="168"/>
                  </a:lnTo>
                  <a:lnTo>
                    <a:pt x="84" y="168"/>
                  </a:lnTo>
                  <a:lnTo>
                    <a:pt x="88" y="168"/>
                  </a:lnTo>
                  <a:lnTo>
                    <a:pt x="92" y="172"/>
                  </a:lnTo>
                  <a:lnTo>
                    <a:pt x="96" y="176"/>
                  </a:lnTo>
                  <a:lnTo>
                    <a:pt x="96" y="180"/>
                  </a:lnTo>
                  <a:lnTo>
                    <a:pt x="96" y="180"/>
                  </a:lnTo>
                  <a:lnTo>
                    <a:pt x="96" y="184"/>
                  </a:lnTo>
                  <a:lnTo>
                    <a:pt x="92" y="188"/>
                  </a:lnTo>
                  <a:lnTo>
                    <a:pt x="88" y="192"/>
                  </a:lnTo>
                  <a:lnTo>
                    <a:pt x="84" y="192"/>
                  </a:lnTo>
                  <a:lnTo>
                    <a:pt x="84" y="192"/>
                  </a:ln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GB" sz="3007" dirty="0"/>
            </a:p>
          </p:txBody>
        </p:sp>
      </p:grpSp>
      <p:grpSp>
        <p:nvGrpSpPr>
          <p:cNvPr id="58" name="Group 67">
            <a:extLst>
              <a:ext uri="{FF2B5EF4-FFF2-40B4-BE49-F238E27FC236}">
                <a16:creationId xmlns:a16="http://schemas.microsoft.com/office/drawing/2014/main" id="{42258B05-99A0-45F6-92FA-879A95A1399D}"/>
              </a:ext>
            </a:extLst>
          </p:cNvPr>
          <p:cNvGrpSpPr/>
          <p:nvPr/>
        </p:nvGrpSpPr>
        <p:grpSpPr>
          <a:xfrm>
            <a:off x="1098201" y="4883659"/>
            <a:ext cx="176577" cy="194362"/>
            <a:chOff x="7392988" y="3868738"/>
            <a:chExt cx="1017588" cy="969962"/>
          </a:xfrm>
          <a:solidFill>
            <a:srgbClr val="6EBF52"/>
          </a:solidFill>
        </p:grpSpPr>
        <p:sp>
          <p:nvSpPr>
            <p:cNvPr id="59" name="Freeform 9">
              <a:extLst>
                <a:ext uri="{FF2B5EF4-FFF2-40B4-BE49-F238E27FC236}">
                  <a16:creationId xmlns:a16="http://schemas.microsoft.com/office/drawing/2014/main" id="{D7E9CC1D-A10D-414D-9D4D-CE80E6E26AC9}"/>
                </a:ext>
              </a:extLst>
            </p:cNvPr>
            <p:cNvSpPr>
              <a:spLocks/>
            </p:cNvSpPr>
            <p:nvPr/>
          </p:nvSpPr>
          <p:spPr bwMode="auto">
            <a:xfrm>
              <a:off x="7392988" y="3868738"/>
              <a:ext cx="1017588" cy="928688"/>
            </a:xfrm>
            <a:custGeom>
              <a:avLst/>
              <a:gdLst>
                <a:gd name="T0" fmla="*/ 1248 w 1282"/>
                <a:gd name="T1" fmla="*/ 688 h 1170"/>
                <a:gd name="T2" fmla="*/ 1273 w 1282"/>
                <a:gd name="T3" fmla="*/ 558 h 1170"/>
                <a:gd name="T4" fmla="*/ 1275 w 1282"/>
                <a:gd name="T5" fmla="*/ 486 h 1170"/>
                <a:gd name="T6" fmla="*/ 1263 w 1282"/>
                <a:gd name="T7" fmla="*/ 436 h 1170"/>
                <a:gd name="T8" fmla="*/ 1202 w 1282"/>
                <a:gd name="T9" fmla="*/ 315 h 1170"/>
                <a:gd name="T10" fmla="*/ 1119 w 1282"/>
                <a:gd name="T11" fmla="*/ 210 h 1170"/>
                <a:gd name="T12" fmla="*/ 1045 w 1282"/>
                <a:gd name="T13" fmla="*/ 142 h 1170"/>
                <a:gd name="T14" fmla="*/ 935 w 1282"/>
                <a:gd name="T15" fmla="*/ 71 h 1170"/>
                <a:gd name="T16" fmla="*/ 842 w 1282"/>
                <a:gd name="T17" fmla="*/ 31 h 1170"/>
                <a:gd name="T18" fmla="*/ 710 w 1282"/>
                <a:gd name="T19" fmla="*/ 4 h 1170"/>
                <a:gd name="T20" fmla="*/ 608 w 1282"/>
                <a:gd name="T21" fmla="*/ 1 h 1170"/>
                <a:gd name="T22" fmla="*/ 474 w 1282"/>
                <a:gd name="T23" fmla="*/ 22 h 1170"/>
                <a:gd name="T24" fmla="*/ 379 w 1282"/>
                <a:gd name="T25" fmla="*/ 56 h 1170"/>
                <a:gd name="T26" fmla="*/ 264 w 1282"/>
                <a:gd name="T27" fmla="*/ 121 h 1170"/>
                <a:gd name="T28" fmla="*/ 165 w 1282"/>
                <a:gd name="T29" fmla="*/ 210 h 1170"/>
                <a:gd name="T30" fmla="*/ 101 w 1282"/>
                <a:gd name="T31" fmla="*/ 288 h 1170"/>
                <a:gd name="T32" fmla="*/ 34 w 1282"/>
                <a:gd name="T33" fmla="*/ 404 h 1170"/>
                <a:gd name="T34" fmla="*/ 12 w 1282"/>
                <a:gd name="T35" fmla="*/ 469 h 1170"/>
                <a:gd name="T36" fmla="*/ 10 w 1282"/>
                <a:gd name="T37" fmla="*/ 540 h 1170"/>
                <a:gd name="T38" fmla="*/ 29 w 1282"/>
                <a:gd name="T39" fmla="*/ 651 h 1170"/>
                <a:gd name="T40" fmla="*/ 40 w 1282"/>
                <a:gd name="T41" fmla="*/ 724 h 1170"/>
                <a:gd name="T42" fmla="*/ 23 w 1282"/>
                <a:gd name="T43" fmla="*/ 758 h 1170"/>
                <a:gd name="T44" fmla="*/ 1 w 1282"/>
                <a:gd name="T45" fmla="*/ 816 h 1170"/>
                <a:gd name="T46" fmla="*/ 2 w 1282"/>
                <a:gd name="T47" fmla="*/ 866 h 1170"/>
                <a:gd name="T48" fmla="*/ 29 w 1282"/>
                <a:gd name="T49" fmla="*/ 960 h 1170"/>
                <a:gd name="T50" fmla="*/ 78 w 1282"/>
                <a:gd name="T51" fmla="*/ 1069 h 1170"/>
                <a:gd name="T52" fmla="*/ 128 w 1282"/>
                <a:gd name="T53" fmla="*/ 1143 h 1170"/>
                <a:gd name="T54" fmla="*/ 159 w 1282"/>
                <a:gd name="T55" fmla="*/ 1165 h 1170"/>
                <a:gd name="T56" fmla="*/ 131 w 1282"/>
                <a:gd name="T57" fmla="*/ 688 h 1170"/>
                <a:gd name="T58" fmla="*/ 100 w 1282"/>
                <a:gd name="T59" fmla="*/ 695 h 1170"/>
                <a:gd name="T60" fmla="*/ 89 w 1282"/>
                <a:gd name="T61" fmla="*/ 634 h 1170"/>
                <a:gd name="T62" fmla="*/ 104 w 1282"/>
                <a:gd name="T63" fmla="*/ 508 h 1170"/>
                <a:gd name="T64" fmla="*/ 141 w 1282"/>
                <a:gd name="T65" fmla="*/ 391 h 1170"/>
                <a:gd name="T66" fmla="*/ 197 w 1282"/>
                <a:gd name="T67" fmla="*/ 288 h 1170"/>
                <a:gd name="T68" fmla="*/ 270 w 1282"/>
                <a:gd name="T69" fmla="*/ 199 h 1170"/>
                <a:gd name="T70" fmla="*/ 361 w 1282"/>
                <a:gd name="T71" fmla="*/ 130 h 1170"/>
                <a:gd name="T72" fmla="*/ 464 w 1282"/>
                <a:gd name="T73" fmla="*/ 80 h 1170"/>
                <a:gd name="T74" fmla="*/ 579 w 1282"/>
                <a:gd name="T75" fmla="*/ 53 h 1170"/>
                <a:gd name="T76" fmla="*/ 672 w 1282"/>
                <a:gd name="T77" fmla="*/ 51 h 1170"/>
                <a:gd name="T78" fmla="*/ 790 w 1282"/>
                <a:gd name="T79" fmla="*/ 71 h 1170"/>
                <a:gd name="T80" fmla="*/ 896 w 1282"/>
                <a:gd name="T81" fmla="*/ 115 h 1170"/>
                <a:gd name="T82" fmla="*/ 990 w 1282"/>
                <a:gd name="T83" fmla="*/ 180 h 1170"/>
                <a:gd name="T84" fmla="*/ 1067 w 1282"/>
                <a:gd name="T85" fmla="*/ 264 h 1170"/>
                <a:gd name="T86" fmla="*/ 1128 w 1282"/>
                <a:gd name="T87" fmla="*/ 364 h 1170"/>
                <a:gd name="T88" fmla="*/ 1169 w 1282"/>
                <a:gd name="T89" fmla="*/ 477 h 1170"/>
                <a:gd name="T90" fmla="*/ 1189 w 1282"/>
                <a:gd name="T91" fmla="*/ 601 h 1170"/>
                <a:gd name="T92" fmla="*/ 1190 w 1282"/>
                <a:gd name="T93" fmla="*/ 699 h 1170"/>
                <a:gd name="T94" fmla="*/ 1147 w 1282"/>
                <a:gd name="T95" fmla="*/ 688 h 1170"/>
                <a:gd name="T96" fmla="*/ 1111 w 1282"/>
                <a:gd name="T97" fmla="*/ 1168 h 1170"/>
                <a:gd name="T98" fmla="*/ 1143 w 1282"/>
                <a:gd name="T99" fmla="*/ 1150 h 1170"/>
                <a:gd name="T100" fmla="*/ 1188 w 1282"/>
                <a:gd name="T101" fmla="*/ 1093 h 1170"/>
                <a:gd name="T102" fmla="*/ 1241 w 1282"/>
                <a:gd name="T103" fmla="*/ 987 h 1170"/>
                <a:gd name="T104" fmla="*/ 1275 w 1282"/>
                <a:gd name="T105" fmla="*/ 886 h 1170"/>
                <a:gd name="T106" fmla="*/ 1282 w 1282"/>
                <a:gd name="T107" fmla="*/ 832 h 1170"/>
                <a:gd name="T108" fmla="*/ 1269 w 1282"/>
                <a:gd name="T109" fmla="*/ 772 h 1170"/>
                <a:gd name="T110" fmla="*/ 1243 w 1282"/>
                <a:gd name="T111" fmla="*/ 735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2" h="1170">
                  <a:moveTo>
                    <a:pt x="1244" y="724"/>
                  </a:moveTo>
                  <a:lnTo>
                    <a:pt x="1244" y="724"/>
                  </a:lnTo>
                  <a:lnTo>
                    <a:pt x="1246" y="706"/>
                  </a:lnTo>
                  <a:lnTo>
                    <a:pt x="1248" y="688"/>
                  </a:lnTo>
                  <a:lnTo>
                    <a:pt x="1255" y="651"/>
                  </a:lnTo>
                  <a:lnTo>
                    <a:pt x="1262" y="614"/>
                  </a:lnTo>
                  <a:lnTo>
                    <a:pt x="1270" y="577"/>
                  </a:lnTo>
                  <a:lnTo>
                    <a:pt x="1273" y="558"/>
                  </a:lnTo>
                  <a:lnTo>
                    <a:pt x="1275" y="540"/>
                  </a:lnTo>
                  <a:lnTo>
                    <a:pt x="1276" y="522"/>
                  </a:lnTo>
                  <a:lnTo>
                    <a:pt x="1276" y="505"/>
                  </a:lnTo>
                  <a:lnTo>
                    <a:pt x="1275" y="486"/>
                  </a:lnTo>
                  <a:lnTo>
                    <a:pt x="1273" y="469"/>
                  </a:lnTo>
                  <a:lnTo>
                    <a:pt x="1269" y="452"/>
                  </a:lnTo>
                  <a:lnTo>
                    <a:pt x="1263" y="436"/>
                  </a:lnTo>
                  <a:lnTo>
                    <a:pt x="1263" y="436"/>
                  </a:lnTo>
                  <a:lnTo>
                    <a:pt x="1249" y="404"/>
                  </a:lnTo>
                  <a:lnTo>
                    <a:pt x="1235" y="374"/>
                  </a:lnTo>
                  <a:lnTo>
                    <a:pt x="1219" y="344"/>
                  </a:lnTo>
                  <a:lnTo>
                    <a:pt x="1202" y="315"/>
                  </a:lnTo>
                  <a:lnTo>
                    <a:pt x="1183" y="288"/>
                  </a:lnTo>
                  <a:lnTo>
                    <a:pt x="1163" y="260"/>
                  </a:lnTo>
                  <a:lnTo>
                    <a:pt x="1142" y="235"/>
                  </a:lnTo>
                  <a:lnTo>
                    <a:pt x="1119" y="210"/>
                  </a:lnTo>
                  <a:lnTo>
                    <a:pt x="1119" y="210"/>
                  </a:lnTo>
                  <a:lnTo>
                    <a:pt x="1096" y="185"/>
                  </a:lnTo>
                  <a:lnTo>
                    <a:pt x="1071" y="163"/>
                  </a:lnTo>
                  <a:lnTo>
                    <a:pt x="1045" y="142"/>
                  </a:lnTo>
                  <a:lnTo>
                    <a:pt x="1019" y="121"/>
                  </a:lnTo>
                  <a:lnTo>
                    <a:pt x="992" y="103"/>
                  </a:lnTo>
                  <a:lnTo>
                    <a:pt x="964" y="86"/>
                  </a:lnTo>
                  <a:lnTo>
                    <a:pt x="935" y="71"/>
                  </a:lnTo>
                  <a:lnTo>
                    <a:pt x="905" y="56"/>
                  </a:lnTo>
                  <a:lnTo>
                    <a:pt x="905" y="56"/>
                  </a:lnTo>
                  <a:lnTo>
                    <a:pt x="874" y="43"/>
                  </a:lnTo>
                  <a:lnTo>
                    <a:pt x="842" y="31"/>
                  </a:lnTo>
                  <a:lnTo>
                    <a:pt x="810" y="22"/>
                  </a:lnTo>
                  <a:lnTo>
                    <a:pt x="777" y="14"/>
                  </a:lnTo>
                  <a:lnTo>
                    <a:pt x="743" y="8"/>
                  </a:lnTo>
                  <a:lnTo>
                    <a:pt x="710" y="4"/>
                  </a:lnTo>
                  <a:lnTo>
                    <a:pt x="676" y="1"/>
                  </a:lnTo>
                  <a:lnTo>
                    <a:pt x="642" y="0"/>
                  </a:lnTo>
                  <a:lnTo>
                    <a:pt x="642" y="0"/>
                  </a:lnTo>
                  <a:lnTo>
                    <a:pt x="608" y="1"/>
                  </a:lnTo>
                  <a:lnTo>
                    <a:pt x="574" y="4"/>
                  </a:lnTo>
                  <a:lnTo>
                    <a:pt x="540" y="8"/>
                  </a:lnTo>
                  <a:lnTo>
                    <a:pt x="508" y="14"/>
                  </a:lnTo>
                  <a:lnTo>
                    <a:pt x="474" y="22"/>
                  </a:lnTo>
                  <a:lnTo>
                    <a:pt x="442" y="31"/>
                  </a:lnTo>
                  <a:lnTo>
                    <a:pt x="410" y="43"/>
                  </a:lnTo>
                  <a:lnTo>
                    <a:pt x="379" y="56"/>
                  </a:lnTo>
                  <a:lnTo>
                    <a:pt x="379" y="56"/>
                  </a:lnTo>
                  <a:lnTo>
                    <a:pt x="350" y="71"/>
                  </a:lnTo>
                  <a:lnTo>
                    <a:pt x="320" y="86"/>
                  </a:lnTo>
                  <a:lnTo>
                    <a:pt x="292" y="103"/>
                  </a:lnTo>
                  <a:lnTo>
                    <a:pt x="264" y="121"/>
                  </a:lnTo>
                  <a:lnTo>
                    <a:pt x="238" y="142"/>
                  </a:lnTo>
                  <a:lnTo>
                    <a:pt x="213" y="163"/>
                  </a:lnTo>
                  <a:lnTo>
                    <a:pt x="188" y="185"/>
                  </a:lnTo>
                  <a:lnTo>
                    <a:pt x="165" y="210"/>
                  </a:lnTo>
                  <a:lnTo>
                    <a:pt x="165" y="210"/>
                  </a:lnTo>
                  <a:lnTo>
                    <a:pt x="143" y="235"/>
                  </a:lnTo>
                  <a:lnTo>
                    <a:pt x="121" y="260"/>
                  </a:lnTo>
                  <a:lnTo>
                    <a:pt x="101" y="288"/>
                  </a:lnTo>
                  <a:lnTo>
                    <a:pt x="83" y="315"/>
                  </a:lnTo>
                  <a:lnTo>
                    <a:pt x="66" y="344"/>
                  </a:lnTo>
                  <a:lnTo>
                    <a:pt x="49" y="374"/>
                  </a:lnTo>
                  <a:lnTo>
                    <a:pt x="34" y="404"/>
                  </a:lnTo>
                  <a:lnTo>
                    <a:pt x="21" y="436"/>
                  </a:lnTo>
                  <a:lnTo>
                    <a:pt x="21" y="436"/>
                  </a:lnTo>
                  <a:lnTo>
                    <a:pt x="16" y="452"/>
                  </a:lnTo>
                  <a:lnTo>
                    <a:pt x="12" y="469"/>
                  </a:lnTo>
                  <a:lnTo>
                    <a:pt x="10" y="486"/>
                  </a:lnTo>
                  <a:lnTo>
                    <a:pt x="9" y="504"/>
                  </a:lnTo>
                  <a:lnTo>
                    <a:pt x="9" y="522"/>
                  </a:lnTo>
                  <a:lnTo>
                    <a:pt x="10" y="540"/>
                  </a:lnTo>
                  <a:lnTo>
                    <a:pt x="12" y="558"/>
                  </a:lnTo>
                  <a:lnTo>
                    <a:pt x="15" y="577"/>
                  </a:lnTo>
                  <a:lnTo>
                    <a:pt x="21" y="613"/>
                  </a:lnTo>
                  <a:lnTo>
                    <a:pt x="29" y="651"/>
                  </a:lnTo>
                  <a:lnTo>
                    <a:pt x="35" y="687"/>
                  </a:lnTo>
                  <a:lnTo>
                    <a:pt x="38" y="706"/>
                  </a:lnTo>
                  <a:lnTo>
                    <a:pt x="40" y="724"/>
                  </a:lnTo>
                  <a:lnTo>
                    <a:pt x="40" y="724"/>
                  </a:lnTo>
                  <a:lnTo>
                    <a:pt x="41" y="735"/>
                  </a:lnTo>
                  <a:lnTo>
                    <a:pt x="41" y="735"/>
                  </a:lnTo>
                  <a:lnTo>
                    <a:pt x="31" y="746"/>
                  </a:lnTo>
                  <a:lnTo>
                    <a:pt x="23" y="758"/>
                  </a:lnTo>
                  <a:lnTo>
                    <a:pt x="15" y="772"/>
                  </a:lnTo>
                  <a:lnTo>
                    <a:pt x="9" y="787"/>
                  </a:lnTo>
                  <a:lnTo>
                    <a:pt x="4" y="801"/>
                  </a:lnTo>
                  <a:lnTo>
                    <a:pt x="1" y="816"/>
                  </a:lnTo>
                  <a:lnTo>
                    <a:pt x="0" y="832"/>
                  </a:lnTo>
                  <a:lnTo>
                    <a:pt x="0" y="848"/>
                  </a:lnTo>
                  <a:lnTo>
                    <a:pt x="0" y="848"/>
                  </a:lnTo>
                  <a:lnTo>
                    <a:pt x="2" y="866"/>
                  </a:lnTo>
                  <a:lnTo>
                    <a:pt x="7" y="886"/>
                  </a:lnTo>
                  <a:lnTo>
                    <a:pt x="13" y="908"/>
                  </a:lnTo>
                  <a:lnTo>
                    <a:pt x="20" y="934"/>
                  </a:lnTo>
                  <a:lnTo>
                    <a:pt x="29" y="960"/>
                  </a:lnTo>
                  <a:lnTo>
                    <a:pt x="40" y="987"/>
                  </a:lnTo>
                  <a:lnTo>
                    <a:pt x="51" y="1015"/>
                  </a:lnTo>
                  <a:lnTo>
                    <a:pt x="64" y="1042"/>
                  </a:lnTo>
                  <a:lnTo>
                    <a:pt x="78" y="1069"/>
                  </a:lnTo>
                  <a:lnTo>
                    <a:pt x="92" y="1093"/>
                  </a:lnTo>
                  <a:lnTo>
                    <a:pt x="106" y="1114"/>
                  </a:lnTo>
                  <a:lnTo>
                    <a:pt x="121" y="1133"/>
                  </a:lnTo>
                  <a:lnTo>
                    <a:pt x="128" y="1143"/>
                  </a:lnTo>
                  <a:lnTo>
                    <a:pt x="137" y="1150"/>
                  </a:lnTo>
                  <a:lnTo>
                    <a:pt x="144" y="1156"/>
                  </a:lnTo>
                  <a:lnTo>
                    <a:pt x="152" y="1161"/>
                  </a:lnTo>
                  <a:lnTo>
                    <a:pt x="159" y="1165"/>
                  </a:lnTo>
                  <a:lnTo>
                    <a:pt x="166" y="1168"/>
                  </a:lnTo>
                  <a:lnTo>
                    <a:pt x="174" y="1170"/>
                  </a:lnTo>
                  <a:lnTo>
                    <a:pt x="181" y="1170"/>
                  </a:lnTo>
                  <a:lnTo>
                    <a:pt x="131" y="688"/>
                  </a:lnTo>
                  <a:lnTo>
                    <a:pt x="131" y="688"/>
                  </a:lnTo>
                  <a:lnTo>
                    <a:pt x="121" y="690"/>
                  </a:lnTo>
                  <a:lnTo>
                    <a:pt x="111" y="692"/>
                  </a:lnTo>
                  <a:lnTo>
                    <a:pt x="100" y="695"/>
                  </a:lnTo>
                  <a:lnTo>
                    <a:pt x="90" y="699"/>
                  </a:lnTo>
                  <a:lnTo>
                    <a:pt x="90" y="699"/>
                  </a:lnTo>
                  <a:lnTo>
                    <a:pt x="89" y="666"/>
                  </a:lnTo>
                  <a:lnTo>
                    <a:pt x="89" y="634"/>
                  </a:lnTo>
                  <a:lnTo>
                    <a:pt x="91" y="601"/>
                  </a:lnTo>
                  <a:lnTo>
                    <a:pt x="94" y="570"/>
                  </a:lnTo>
                  <a:lnTo>
                    <a:pt x="98" y="538"/>
                  </a:lnTo>
                  <a:lnTo>
                    <a:pt x="104" y="508"/>
                  </a:lnTo>
                  <a:lnTo>
                    <a:pt x="111" y="477"/>
                  </a:lnTo>
                  <a:lnTo>
                    <a:pt x="120" y="448"/>
                  </a:lnTo>
                  <a:lnTo>
                    <a:pt x="130" y="420"/>
                  </a:lnTo>
                  <a:lnTo>
                    <a:pt x="141" y="391"/>
                  </a:lnTo>
                  <a:lnTo>
                    <a:pt x="153" y="364"/>
                  </a:lnTo>
                  <a:lnTo>
                    <a:pt x="167" y="337"/>
                  </a:lnTo>
                  <a:lnTo>
                    <a:pt x="181" y="312"/>
                  </a:lnTo>
                  <a:lnTo>
                    <a:pt x="197" y="288"/>
                  </a:lnTo>
                  <a:lnTo>
                    <a:pt x="214" y="264"/>
                  </a:lnTo>
                  <a:lnTo>
                    <a:pt x="232" y="241"/>
                  </a:lnTo>
                  <a:lnTo>
                    <a:pt x="251" y="220"/>
                  </a:lnTo>
                  <a:lnTo>
                    <a:pt x="270" y="199"/>
                  </a:lnTo>
                  <a:lnTo>
                    <a:pt x="292" y="180"/>
                  </a:lnTo>
                  <a:lnTo>
                    <a:pt x="314" y="162"/>
                  </a:lnTo>
                  <a:lnTo>
                    <a:pt x="336" y="145"/>
                  </a:lnTo>
                  <a:lnTo>
                    <a:pt x="361" y="130"/>
                  </a:lnTo>
                  <a:lnTo>
                    <a:pt x="385" y="115"/>
                  </a:lnTo>
                  <a:lnTo>
                    <a:pt x="410" y="102"/>
                  </a:lnTo>
                  <a:lnTo>
                    <a:pt x="437" y="90"/>
                  </a:lnTo>
                  <a:lnTo>
                    <a:pt x="464" y="80"/>
                  </a:lnTo>
                  <a:lnTo>
                    <a:pt x="492" y="71"/>
                  </a:lnTo>
                  <a:lnTo>
                    <a:pt x="520" y="64"/>
                  </a:lnTo>
                  <a:lnTo>
                    <a:pt x="549" y="58"/>
                  </a:lnTo>
                  <a:lnTo>
                    <a:pt x="579" y="53"/>
                  </a:lnTo>
                  <a:lnTo>
                    <a:pt x="609" y="51"/>
                  </a:lnTo>
                  <a:lnTo>
                    <a:pt x="641" y="50"/>
                  </a:lnTo>
                  <a:lnTo>
                    <a:pt x="641" y="50"/>
                  </a:lnTo>
                  <a:lnTo>
                    <a:pt x="672" y="51"/>
                  </a:lnTo>
                  <a:lnTo>
                    <a:pt x="703" y="53"/>
                  </a:lnTo>
                  <a:lnTo>
                    <a:pt x="732" y="58"/>
                  </a:lnTo>
                  <a:lnTo>
                    <a:pt x="761" y="64"/>
                  </a:lnTo>
                  <a:lnTo>
                    <a:pt x="790" y="71"/>
                  </a:lnTo>
                  <a:lnTo>
                    <a:pt x="818" y="80"/>
                  </a:lnTo>
                  <a:lnTo>
                    <a:pt x="845" y="90"/>
                  </a:lnTo>
                  <a:lnTo>
                    <a:pt x="871" y="102"/>
                  </a:lnTo>
                  <a:lnTo>
                    <a:pt x="896" y="115"/>
                  </a:lnTo>
                  <a:lnTo>
                    <a:pt x="921" y="130"/>
                  </a:lnTo>
                  <a:lnTo>
                    <a:pt x="945" y="145"/>
                  </a:lnTo>
                  <a:lnTo>
                    <a:pt x="967" y="162"/>
                  </a:lnTo>
                  <a:lnTo>
                    <a:pt x="990" y="180"/>
                  </a:lnTo>
                  <a:lnTo>
                    <a:pt x="1010" y="199"/>
                  </a:lnTo>
                  <a:lnTo>
                    <a:pt x="1030" y="220"/>
                  </a:lnTo>
                  <a:lnTo>
                    <a:pt x="1049" y="241"/>
                  </a:lnTo>
                  <a:lnTo>
                    <a:pt x="1067" y="264"/>
                  </a:lnTo>
                  <a:lnTo>
                    <a:pt x="1084" y="288"/>
                  </a:lnTo>
                  <a:lnTo>
                    <a:pt x="1099" y="312"/>
                  </a:lnTo>
                  <a:lnTo>
                    <a:pt x="1114" y="337"/>
                  </a:lnTo>
                  <a:lnTo>
                    <a:pt x="1128" y="364"/>
                  </a:lnTo>
                  <a:lnTo>
                    <a:pt x="1140" y="391"/>
                  </a:lnTo>
                  <a:lnTo>
                    <a:pt x="1151" y="420"/>
                  </a:lnTo>
                  <a:lnTo>
                    <a:pt x="1160" y="448"/>
                  </a:lnTo>
                  <a:lnTo>
                    <a:pt x="1169" y="477"/>
                  </a:lnTo>
                  <a:lnTo>
                    <a:pt x="1176" y="508"/>
                  </a:lnTo>
                  <a:lnTo>
                    <a:pt x="1182" y="538"/>
                  </a:lnTo>
                  <a:lnTo>
                    <a:pt x="1186" y="570"/>
                  </a:lnTo>
                  <a:lnTo>
                    <a:pt x="1189" y="601"/>
                  </a:lnTo>
                  <a:lnTo>
                    <a:pt x="1191" y="634"/>
                  </a:lnTo>
                  <a:lnTo>
                    <a:pt x="1191" y="666"/>
                  </a:lnTo>
                  <a:lnTo>
                    <a:pt x="1190" y="699"/>
                  </a:lnTo>
                  <a:lnTo>
                    <a:pt x="1190" y="699"/>
                  </a:lnTo>
                  <a:lnTo>
                    <a:pt x="1179" y="695"/>
                  </a:lnTo>
                  <a:lnTo>
                    <a:pt x="1169" y="692"/>
                  </a:lnTo>
                  <a:lnTo>
                    <a:pt x="1158" y="690"/>
                  </a:lnTo>
                  <a:lnTo>
                    <a:pt x="1147" y="688"/>
                  </a:lnTo>
                  <a:lnTo>
                    <a:pt x="1097" y="1170"/>
                  </a:lnTo>
                  <a:lnTo>
                    <a:pt x="1097" y="1170"/>
                  </a:lnTo>
                  <a:lnTo>
                    <a:pt x="1104" y="1170"/>
                  </a:lnTo>
                  <a:lnTo>
                    <a:pt x="1111" y="1168"/>
                  </a:lnTo>
                  <a:lnTo>
                    <a:pt x="1119" y="1165"/>
                  </a:lnTo>
                  <a:lnTo>
                    <a:pt x="1128" y="1161"/>
                  </a:lnTo>
                  <a:lnTo>
                    <a:pt x="1135" y="1156"/>
                  </a:lnTo>
                  <a:lnTo>
                    <a:pt x="1143" y="1150"/>
                  </a:lnTo>
                  <a:lnTo>
                    <a:pt x="1151" y="1143"/>
                  </a:lnTo>
                  <a:lnTo>
                    <a:pt x="1158" y="1133"/>
                  </a:lnTo>
                  <a:lnTo>
                    <a:pt x="1173" y="1114"/>
                  </a:lnTo>
                  <a:lnTo>
                    <a:pt x="1188" y="1093"/>
                  </a:lnTo>
                  <a:lnTo>
                    <a:pt x="1203" y="1069"/>
                  </a:lnTo>
                  <a:lnTo>
                    <a:pt x="1216" y="1042"/>
                  </a:lnTo>
                  <a:lnTo>
                    <a:pt x="1229" y="1015"/>
                  </a:lnTo>
                  <a:lnTo>
                    <a:pt x="1241" y="987"/>
                  </a:lnTo>
                  <a:lnTo>
                    <a:pt x="1251" y="960"/>
                  </a:lnTo>
                  <a:lnTo>
                    <a:pt x="1260" y="934"/>
                  </a:lnTo>
                  <a:lnTo>
                    <a:pt x="1269" y="909"/>
                  </a:lnTo>
                  <a:lnTo>
                    <a:pt x="1275" y="886"/>
                  </a:lnTo>
                  <a:lnTo>
                    <a:pt x="1279" y="866"/>
                  </a:lnTo>
                  <a:lnTo>
                    <a:pt x="1282" y="848"/>
                  </a:lnTo>
                  <a:lnTo>
                    <a:pt x="1282" y="848"/>
                  </a:lnTo>
                  <a:lnTo>
                    <a:pt x="1282" y="832"/>
                  </a:lnTo>
                  <a:lnTo>
                    <a:pt x="1281" y="817"/>
                  </a:lnTo>
                  <a:lnTo>
                    <a:pt x="1278" y="801"/>
                  </a:lnTo>
                  <a:lnTo>
                    <a:pt x="1274" y="787"/>
                  </a:lnTo>
                  <a:lnTo>
                    <a:pt x="1269" y="772"/>
                  </a:lnTo>
                  <a:lnTo>
                    <a:pt x="1261" y="759"/>
                  </a:lnTo>
                  <a:lnTo>
                    <a:pt x="1252" y="746"/>
                  </a:lnTo>
                  <a:lnTo>
                    <a:pt x="1243" y="735"/>
                  </a:lnTo>
                  <a:lnTo>
                    <a:pt x="1243" y="735"/>
                  </a:lnTo>
                  <a:lnTo>
                    <a:pt x="1244" y="724"/>
                  </a:lnTo>
                  <a:lnTo>
                    <a:pt x="1244"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3007" dirty="0"/>
            </a:p>
          </p:txBody>
        </p:sp>
        <p:sp>
          <p:nvSpPr>
            <p:cNvPr id="60" name="Freeform 10">
              <a:extLst>
                <a:ext uri="{FF2B5EF4-FFF2-40B4-BE49-F238E27FC236}">
                  <a16:creationId xmlns:a16="http://schemas.microsoft.com/office/drawing/2014/main" id="{9684DD7F-6991-4C19-98EF-CA99758950F7}"/>
                </a:ext>
              </a:extLst>
            </p:cNvPr>
            <p:cNvSpPr>
              <a:spLocks/>
            </p:cNvSpPr>
            <p:nvPr/>
          </p:nvSpPr>
          <p:spPr bwMode="auto">
            <a:xfrm>
              <a:off x="7519988" y="4362450"/>
              <a:ext cx="177800" cy="476250"/>
            </a:xfrm>
            <a:custGeom>
              <a:avLst/>
              <a:gdLst>
                <a:gd name="T0" fmla="*/ 49 w 222"/>
                <a:gd name="T1" fmla="*/ 536 h 602"/>
                <a:gd name="T2" fmla="*/ 50 w 222"/>
                <a:gd name="T3" fmla="*/ 543 h 602"/>
                <a:gd name="T4" fmla="*/ 54 w 222"/>
                <a:gd name="T5" fmla="*/ 557 h 602"/>
                <a:gd name="T6" fmla="*/ 61 w 222"/>
                <a:gd name="T7" fmla="*/ 569 h 602"/>
                <a:gd name="T8" fmla="*/ 70 w 222"/>
                <a:gd name="T9" fmla="*/ 580 h 602"/>
                <a:gd name="T10" fmla="*/ 81 w 222"/>
                <a:gd name="T11" fmla="*/ 588 h 602"/>
                <a:gd name="T12" fmla="*/ 94 w 222"/>
                <a:gd name="T13" fmla="*/ 596 h 602"/>
                <a:gd name="T14" fmla="*/ 108 w 222"/>
                <a:gd name="T15" fmla="*/ 600 h 602"/>
                <a:gd name="T16" fmla="*/ 124 w 222"/>
                <a:gd name="T17" fmla="*/ 602 h 602"/>
                <a:gd name="T18" fmla="*/ 151 w 222"/>
                <a:gd name="T19" fmla="*/ 600 h 602"/>
                <a:gd name="T20" fmla="*/ 159 w 222"/>
                <a:gd name="T21" fmla="*/ 599 h 602"/>
                <a:gd name="T22" fmla="*/ 173 w 222"/>
                <a:gd name="T23" fmla="*/ 594 h 602"/>
                <a:gd name="T24" fmla="*/ 187 w 222"/>
                <a:gd name="T25" fmla="*/ 587 h 602"/>
                <a:gd name="T26" fmla="*/ 199 w 222"/>
                <a:gd name="T27" fmla="*/ 578 h 602"/>
                <a:gd name="T28" fmla="*/ 208 w 222"/>
                <a:gd name="T29" fmla="*/ 568 h 602"/>
                <a:gd name="T30" fmla="*/ 215 w 222"/>
                <a:gd name="T31" fmla="*/ 556 h 602"/>
                <a:gd name="T32" fmla="*/ 220 w 222"/>
                <a:gd name="T33" fmla="*/ 543 h 602"/>
                <a:gd name="T34" fmla="*/ 222 w 222"/>
                <a:gd name="T35" fmla="*/ 529 h 602"/>
                <a:gd name="T36" fmla="*/ 173 w 222"/>
                <a:gd name="T37" fmla="*/ 65 h 602"/>
                <a:gd name="T38" fmla="*/ 172 w 222"/>
                <a:gd name="T39" fmla="*/ 58 h 602"/>
                <a:gd name="T40" fmla="*/ 168 w 222"/>
                <a:gd name="T41" fmla="*/ 45 h 602"/>
                <a:gd name="T42" fmla="*/ 161 w 222"/>
                <a:gd name="T43" fmla="*/ 32 h 602"/>
                <a:gd name="T44" fmla="*/ 152 w 222"/>
                <a:gd name="T45" fmla="*/ 22 h 602"/>
                <a:gd name="T46" fmla="*/ 141 w 222"/>
                <a:gd name="T47" fmla="*/ 12 h 602"/>
                <a:gd name="T48" fmla="*/ 128 w 222"/>
                <a:gd name="T49" fmla="*/ 6 h 602"/>
                <a:gd name="T50" fmla="*/ 114 w 222"/>
                <a:gd name="T51" fmla="*/ 1 h 602"/>
                <a:gd name="T52" fmla="*/ 98 w 222"/>
                <a:gd name="T53" fmla="*/ 0 h 602"/>
                <a:gd name="T54" fmla="*/ 71 w 222"/>
                <a:gd name="T55" fmla="*/ 2 h 602"/>
                <a:gd name="T56" fmla="*/ 63 w 222"/>
                <a:gd name="T57" fmla="*/ 3 h 602"/>
                <a:gd name="T58" fmla="*/ 48 w 222"/>
                <a:gd name="T59" fmla="*/ 7 h 602"/>
                <a:gd name="T60" fmla="*/ 34 w 222"/>
                <a:gd name="T61" fmla="*/ 15 h 602"/>
                <a:gd name="T62" fmla="*/ 23 w 222"/>
                <a:gd name="T63" fmla="*/ 23 h 602"/>
                <a:gd name="T64" fmla="*/ 14 w 222"/>
                <a:gd name="T65" fmla="*/ 34 h 602"/>
                <a:gd name="T66" fmla="*/ 6 w 222"/>
                <a:gd name="T67" fmla="*/ 46 h 602"/>
                <a:gd name="T68" fmla="*/ 2 w 222"/>
                <a:gd name="T69" fmla="*/ 59 h 602"/>
                <a:gd name="T70" fmla="*/ 0 w 222"/>
                <a:gd name="T71" fmla="*/ 73 h 602"/>
                <a:gd name="T72" fmla="*/ 0 w 222"/>
                <a:gd name="T73" fmla="*/ 8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602">
                  <a:moveTo>
                    <a:pt x="0" y="80"/>
                  </a:moveTo>
                  <a:lnTo>
                    <a:pt x="49" y="536"/>
                  </a:lnTo>
                  <a:lnTo>
                    <a:pt x="49" y="536"/>
                  </a:lnTo>
                  <a:lnTo>
                    <a:pt x="50" y="543"/>
                  </a:lnTo>
                  <a:lnTo>
                    <a:pt x="51" y="550"/>
                  </a:lnTo>
                  <a:lnTo>
                    <a:pt x="54" y="557"/>
                  </a:lnTo>
                  <a:lnTo>
                    <a:pt x="57" y="563"/>
                  </a:lnTo>
                  <a:lnTo>
                    <a:pt x="61" y="569"/>
                  </a:lnTo>
                  <a:lnTo>
                    <a:pt x="65" y="575"/>
                  </a:lnTo>
                  <a:lnTo>
                    <a:pt x="70" y="580"/>
                  </a:lnTo>
                  <a:lnTo>
                    <a:pt x="75" y="584"/>
                  </a:lnTo>
                  <a:lnTo>
                    <a:pt x="81" y="588"/>
                  </a:lnTo>
                  <a:lnTo>
                    <a:pt x="87" y="593"/>
                  </a:lnTo>
                  <a:lnTo>
                    <a:pt x="94" y="596"/>
                  </a:lnTo>
                  <a:lnTo>
                    <a:pt x="101" y="598"/>
                  </a:lnTo>
                  <a:lnTo>
                    <a:pt x="108" y="600"/>
                  </a:lnTo>
                  <a:lnTo>
                    <a:pt x="116" y="601"/>
                  </a:lnTo>
                  <a:lnTo>
                    <a:pt x="124" y="602"/>
                  </a:lnTo>
                  <a:lnTo>
                    <a:pt x="131" y="601"/>
                  </a:lnTo>
                  <a:lnTo>
                    <a:pt x="151" y="600"/>
                  </a:lnTo>
                  <a:lnTo>
                    <a:pt x="151" y="600"/>
                  </a:lnTo>
                  <a:lnTo>
                    <a:pt x="159" y="599"/>
                  </a:lnTo>
                  <a:lnTo>
                    <a:pt x="166" y="597"/>
                  </a:lnTo>
                  <a:lnTo>
                    <a:pt x="173" y="594"/>
                  </a:lnTo>
                  <a:lnTo>
                    <a:pt x="180" y="591"/>
                  </a:lnTo>
                  <a:lnTo>
                    <a:pt x="187" y="587"/>
                  </a:lnTo>
                  <a:lnTo>
                    <a:pt x="193" y="583"/>
                  </a:lnTo>
                  <a:lnTo>
                    <a:pt x="199" y="578"/>
                  </a:lnTo>
                  <a:lnTo>
                    <a:pt x="204" y="573"/>
                  </a:lnTo>
                  <a:lnTo>
                    <a:pt x="208" y="568"/>
                  </a:lnTo>
                  <a:lnTo>
                    <a:pt x="212" y="562"/>
                  </a:lnTo>
                  <a:lnTo>
                    <a:pt x="215" y="556"/>
                  </a:lnTo>
                  <a:lnTo>
                    <a:pt x="218" y="549"/>
                  </a:lnTo>
                  <a:lnTo>
                    <a:pt x="220" y="543"/>
                  </a:lnTo>
                  <a:lnTo>
                    <a:pt x="221" y="536"/>
                  </a:lnTo>
                  <a:lnTo>
                    <a:pt x="222" y="529"/>
                  </a:lnTo>
                  <a:lnTo>
                    <a:pt x="221" y="521"/>
                  </a:lnTo>
                  <a:lnTo>
                    <a:pt x="173" y="65"/>
                  </a:lnTo>
                  <a:lnTo>
                    <a:pt x="173" y="65"/>
                  </a:lnTo>
                  <a:lnTo>
                    <a:pt x="172" y="58"/>
                  </a:lnTo>
                  <a:lnTo>
                    <a:pt x="170" y="51"/>
                  </a:lnTo>
                  <a:lnTo>
                    <a:pt x="168" y="45"/>
                  </a:lnTo>
                  <a:lnTo>
                    <a:pt x="165" y="38"/>
                  </a:lnTo>
                  <a:lnTo>
                    <a:pt x="161" y="32"/>
                  </a:lnTo>
                  <a:lnTo>
                    <a:pt x="157" y="27"/>
                  </a:lnTo>
                  <a:lnTo>
                    <a:pt x="152" y="22"/>
                  </a:lnTo>
                  <a:lnTo>
                    <a:pt x="146" y="17"/>
                  </a:lnTo>
                  <a:lnTo>
                    <a:pt x="141" y="12"/>
                  </a:lnTo>
                  <a:lnTo>
                    <a:pt x="135" y="9"/>
                  </a:lnTo>
                  <a:lnTo>
                    <a:pt x="128" y="6"/>
                  </a:lnTo>
                  <a:lnTo>
                    <a:pt x="121" y="3"/>
                  </a:lnTo>
                  <a:lnTo>
                    <a:pt x="114" y="1"/>
                  </a:lnTo>
                  <a:lnTo>
                    <a:pt x="106" y="0"/>
                  </a:lnTo>
                  <a:lnTo>
                    <a:pt x="98" y="0"/>
                  </a:lnTo>
                  <a:lnTo>
                    <a:pt x="90" y="0"/>
                  </a:lnTo>
                  <a:lnTo>
                    <a:pt x="71" y="2"/>
                  </a:lnTo>
                  <a:lnTo>
                    <a:pt x="71" y="2"/>
                  </a:lnTo>
                  <a:lnTo>
                    <a:pt x="63" y="3"/>
                  </a:lnTo>
                  <a:lnTo>
                    <a:pt x="56" y="5"/>
                  </a:lnTo>
                  <a:lnTo>
                    <a:pt x="48" y="7"/>
                  </a:lnTo>
                  <a:lnTo>
                    <a:pt x="42" y="10"/>
                  </a:lnTo>
                  <a:lnTo>
                    <a:pt x="34" y="15"/>
                  </a:lnTo>
                  <a:lnTo>
                    <a:pt x="28" y="19"/>
                  </a:lnTo>
                  <a:lnTo>
                    <a:pt x="23" y="23"/>
                  </a:lnTo>
                  <a:lnTo>
                    <a:pt x="18" y="28"/>
                  </a:lnTo>
                  <a:lnTo>
                    <a:pt x="14" y="34"/>
                  </a:lnTo>
                  <a:lnTo>
                    <a:pt x="10" y="40"/>
                  </a:lnTo>
                  <a:lnTo>
                    <a:pt x="6" y="46"/>
                  </a:lnTo>
                  <a:lnTo>
                    <a:pt x="4" y="52"/>
                  </a:lnTo>
                  <a:lnTo>
                    <a:pt x="2" y="59"/>
                  </a:lnTo>
                  <a:lnTo>
                    <a:pt x="1" y="66"/>
                  </a:lnTo>
                  <a:lnTo>
                    <a:pt x="0" y="73"/>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3007" dirty="0"/>
            </a:p>
          </p:txBody>
        </p:sp>
        <p:sp>
          <p:nvSpPr>
            <p:cNvPr id="61" name="Freeform 11">
              <a:extLst>
                <a:ext uri="{FF2B5EF4-FFF2-40B4-BE49-F238E27FC236}">
                  <a16:creationId xmlns:a16="http://schemas.microsoft.com/office/drawing/2014/main" id="{4C6A84F0-1DAE-44D4-806D-F91C589E1F1E}"/>
                </a:ext>
              </a:extLst>
            </p:cNvPr>
            <p:cNvSpPr>
              <a:spLocks/>
            </p:cNvSpPr>
            <p:nvPr/>
          </p:nvSpPr>
          <p:spPr bwMode="auto">
            <a:xfrm>
              <a:off x="8105776" y="4362450"/>
              <a:ext cx="173038" cy="476250"/>
            </a:xfrm>
            <a:custGeom>
              <a:avLst/>
              <a:gdLst>
                <a:gd name="T0" fmla="*/ 131 w 219"/>
                <a:gd name="T1" fmla="*/ 0 h 601"/>
                <a:gd name="T2" fmla="*/ 116 w 219"/>
                <a:gd name="T3" fmla="*/ 0 h 601"/>
                <a:gd name="T4" fmla="*/ 101 w 219"/>
                <a:gd name="T5" fmla="*/ 3 h 601"/>
                <a:gd name="T6" fmla="*/ 88 w 219"/>
                <a:gd name="T7" fmla="*/ 8 h 601"/>
                <a:gd name="T8" fmla="*/ 75 w 219"/>
                <a:gd name="T9" fmla="*/ 17 h 601"/>
                <a:gd name="T10" fmla="*/ 65 w 219"/>
                <a:gd name="T11" fmla="*/ 27 h 601"/>
                <a:gd name="T12" fmla="*/ 57 w 219"/>
                <a:gd name="T13" fmla="*/ 38 h 601"/>
                <a:gd name="T14" fmla="*/ 51 w 219"/>
                <a:gd name="T15" fmla="*/ 51 h 601"/>
                <a:gd name="T16" fmla="*/ 48 w 219"/>
                <a:gd name="T17" fmla="*/ 65 h 601"/>
                <a:gd name="T18" fmla="*/ 0 w 219"/>
                <a:gd name="T19" fmla="*/ 521 h 601"/>
                <a:gd name="T20" fmla="*/ 0 w 219"/>
                <a:gd name="T21" fmla="*/ 536 h 601"/>
                <a:gd name="T22" fmla="*/ 4 w 219"/>
                <a:gd name="T23" fmla="*/ 549 h 601"/>
                <a:gd name="T24" fmla="*/ 9 w 219"/>
                <a:gd name="T25" fmla="*/ 562 h 601"/>
                <a:gd name="T26" fmla="*/ 19 w 219"/>
                <a:gd name="T27" fmla="*/ 573 h 601"/>
                <a:gd name="T28" fmla="*/ 29 w 219"/>
                <a:gd name="T29" fmla="*/ 583 h 601"/>
                <a:gd name="T30" fmla="*/ 42 w 219"/>
                <a:gd name="T31" fmla="*/ 591 h 601"/>
                <a:gd name="T32" fmla="*/ 55 w 219"/>
                <a:gd name="T33" fmla="*/ 597 h 601"/>
                <a:gd name="T34" fmla="*/ 71 w 219"/>
                <a:gd name="T35" fmla="*/ 599 h 601"/>
                <a:gd name="T36" fmla="*/ 89 w 219"/>
                <a:gd name="T37" fmla="*/ 601 h 601"/>
                <a:gd name="T38" fmla="*/ 104 w 219"/>
                <a:gd name="T39" fmla="*/ 601 h 601"/>
                <a:gd name="T40" fmla="*/ 119 w 219"/>
                <a:gd name="T41" fmla="*/ 598 h 601"/>
                <a:gd name="T42" fmla="*/ 132 w 219"/>
                <a:gd name="T43" fmla="*/ 593 h 601"/>
                <a:gd name="T44" fmla="*/ 144 w 219"/>
                <a:gd name="T45" fmla="*/ 584 h 601"/>
                <a:gd name="T46" fmla="*/ 154 w 219"/>
                <a:gd name="T47" fmla="*/ 574 h 601"/>
                <a:gd name="T48" fmla="*/ 163 w 219"/>
                <a:gd name="T49" fmla="*/ 563 h 601"/>
                <a:gd name="T50" fmla="*/ 169 w 219"/>
                <a:gd name="T51" fmla="*/ 550 h 601"/>
                <a:gd name="T52" fmla="*/ 172 w 219"/>
                <a:gd name="T53" fmla="*/ 536 h 601"/>
                <a:gd name="T54" fmla="*/ 219 w 219"/>
                <a:gd name="T55" fmla="*/ 80 h 601"/>
                <a:gd name="T56" fmla="*/ 219 w 219"/>
                <a:gd name="T57" fmla="*/ 65 h 601"/>
                <a:gd name="T58" fmla="*/ 215 w 219"/>
                <a:gd name="T59" fmla="*/ 52 h 601"/>
                <a:gd name="T60" fmla="*/ 209 w 219"/>
                <a:gd name="T61" fmla="*/ 39 h 601"/>
                <a:gd name="T62" fmla="*/ 201 w 219"/>
                <a:gd name="T63" fmla="*/ 28 h 601"/>
                <a:gd name="T64" fmla="*/ 191 w 219"/>
                <a:gd name="T65" fmla="*/ 18 h 601"/>
                <a:gd name="T66" fmla="*/ 178 w 219"/>
                <a:gd name="T67" fmla="*/ 10 h 601"/>
                <a:gd name="T68" fmla="*/ 165 w 219"/>
                <a:gd name="T69" fmla="*/ 4 h 601"/>
                <a:gd name="T70" fmla="*/ 148 w 219"/>
                <a:gd name="T71" fmla="*/ 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601">
                  <a:moveTo>
                    <a:pt x="131" y="0"/>
                  </a:moveTo>
                  <a:lnTo>
                    <a:pt x="131" y="0"/>
                  </a:lnTo>
                  <a:lnTo>
                    <a:pt x="124" y="0"/>
                  </a:lnTo>
                  <a:lnTo>
                    <a:pt x="116" y="0"/>
                  </a:lnTo>
                  <a:lnTo>
                    <a:pt x="109" y="1"/>
                  </a:lnTo>
                  <a:lnTo>
                    <a:pt x="101" y="3"/>
                  </a:lnTo>
                  <a:lnTo>
                    <a:pt x="94" y="5"/>
                  </a:lnTo>
                  <a:lnTo>
                    <a:pt x="88" y="8"/>
                  </a:lnTo>
                  <a:lnTo>
                    <a:pt x="81" y="12"/>
                  </a:lnTo>
                  <a:lnTo>
                    <a:pt x="75" y="17"/>
                  </a:lnTo>
                  <a:lnTo>
                    <a:pt x="70" y="22"/>
                  </a:lnTo>
                  <a:lnTo>
                    <a:pt x="65" y="27"/>
                  </a:lnTo>
                  <a:lnTo>
                    <a:pt x="61" y="32"/>
                  </a:lnTo>
                  <a:lnTo>
                    <a:pt x="57" y="38"/>
                  </a:lnTo>
                  <a:lnTo>
                    <a:pt x="54" y="44"/>
                  </a:lnTo>
                  <a:lnTo>
                    <a:pt x="51" y="51"/>
                  </a:lnTo>
                  <a:lnTo>
                    <a:pt x="49" y="58"/>
                  </a:lnTo>
                  <a:lnTo>
                    <a:pt x="48" y="65"/>
                  </a:lnTo>
                  <a:lnTo>
                    <a:pt x="0" y="521"/>
                  </a:lnTo>
                  <a:lnTo>
                    <a:pt x="0" y="521"/>
                  </a:lnTo>
                  <a:lnTo>
                    <a:pt x="0" y="528"/>
                  </a:lnTo>
                  <a:lnTo>
                    <a:pt x="0" y="536"/>
                  </a:lnTo>
                  <a:lnTo>
                    <a:pt x="2" y="542"/>
                  </a:lnTo>
                  <a:lnTo>
                    <a:pt x="4" y="549"/>
                  </a:lnTo>
                  <a:lnTo>
                    <a:pt x="6" y="556"/>
                  </a:lnTo>
                  <a:lnTo>
                    <a:pt x="9" y="562"/>
                  </a:lnTo>
                  <a:lnTo>
                    <a:pt x="13" y="568"/>
                  </a:lnTo>
                  <a:lnTo>
                    <a:pt x="19" y="573"/>
                  </a:lnTo>
                  <a:lnTo>
                    <a:pt x="24" y="578"/>
                  </a:lnTo>
                  <a:lnTo>
                    <a:pt x="29" y="583"/>
                  </a:lnTo>
                  <a:lnTo>
                    <a:pt x="35" y="587"/>
                  </a:lnTo>
                  <a:lnTo>
                    <a:pt x="42" y="591"/>
                  </a:lnTo>
                  <a:lnTo>
                    <a:pt x="48" y="594"/>
                  </a:lnTo>
                  <a:lnTo>
                    <a:pt x="55" y="597"/>
                  </a:lnTo>
                  <a:lnTo>
                    <a:pt x="63" y="598"/>
                  </a:lnTo>
                  <a:lnTo>
                    <a:pt x="71" y="599"/>
                  </a:lnTo>
                  <a:lnTo>
                    <a:pt x="89" y="601"/>
                  </a:lnTo>
                  <a:lnTo>
                    <a:pt x="89" y="601"/>
                  </a:lnTo>
                  <a:lnTo>
                    <a:pt x="96" y="601"/>
                  </a:lnTo>
                  <a:lnTo>
                    <a:pt x="104" y="601"/>
                  </a:lnTo>
                  <a:lnTo>
                    <a:pt x="111" y="600"/>
                  </a:lnTo>
                  <a:lnTo>
                    <a:pt x="119" y="598"/>
                  </a:lnTo>
                  <a:lnTo>
                    <a:pt x="125" y="596"/>
                  </a:lnTo>
                  <a:lnTo>
                    <a:pt x="132" y="593"/>
                  </a:lnTo>
                  <a:lnTo>
                    <a:pt x="138" y="588"/>
                  </a:lnTo>
                  <a:lnTo>
                    <a:pt x="144" y="584"/>
                  </a:lnTo>
                  <a:lnTo>
                    <a:pt x="149" y="579"/>
                  </a:lnTo>
                  <a:lnTo>
                    <a:pt x="154" y="574"/>
                  </a:lnTo>
                  <a:lnTo>
                    <a:pt x="158" y="569"/>
                  </a:lnTo>
                  <a:lnTo>
                    <a:pt x="163" y="563"/>
                  </a:lnTo>
                  <a:lnTo>
                    <a:pt x="166" y="557"/>
                  </a:lnTo>
                  <a:lnTo>
                    <a:pt x="169" y="550"/>
                  </a:lnTo>
                  <a:lnTo>
                    <a:pt x="170" y="543"/>
                  </a:lnTo>
                  <a:lnTo>
                    <a:pt x="172" y="536"/>
                  </a:lnTo>
                  <a:lnTo>
                    <a:pt x="219" y="80"/>
                  </a:lnTo>
                  <a:lnTo>
                    <a:pt x="219" y="80"/>
                  </a:lnTo>
                  <a:lnTo>
                    <a:pt x="219" y="73"/>
                  </a:lnTo>
                  <a:lnTo>
                    <a:pt x="219" y="65"/>
                  </a:lnTo>
                  <a:lnTo>
                    <a:pt x="217" y="59"/>
                  </a:lnTo>
                  <a:lnTo>
                    <a:pt x="215" y="52"/>
                  </a:lnTo>
                  <a:lnTo>
                    <a:pt x="213" y="45"/>
                  </a:lnTo>
                  <a:lnTo>
                    <a:pt x="209" y="39"/>
                  </a:lnTo>
                  <a:lnTo>
                    <a:pt x="206" y="33"/>
                  </a:lnTo>
                  <a:lnTo>
                    <a:pt x="201" y="28"/>
                  </a:lnTo>
                  <a:lnTo>
                    <a:pt x="196" y="23"/>
                  </a:lnTo>
                  <a:lnTo>
                    <a:pt x="191" y="18"/>
                  </a:lnTo>
                  <a:lnTo>
                    <a:pt x="185" y="14"/>
                  </a:lnTo>
                  <a:lnTo>
                    <a:pt x="178" y="10"/>
                  </a:lnTo>
                  <a:lnTo>
                    <a:pt x="172" y="7"/>
                  </a:lnTo>
                  <a:lnTo>
                    <a:pt x="165" y="4"/>
                  </a:lnTo>
                  <a:lnTo>
                    <a:pt x="156" y="3"/>
                  </a:lnTo>
                  <a:lnTo>
                    <a:pt x="148" y="1"/>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3007" dirty="0"/>
            </a:p>
          </p:txBody>
        </p:sp>
        <p:sp>
          <p:nvSpPr>
            <p:cNvPr id="62" name="Freeform 12">
              <a:extLst>
                <a:ext uri="{FF2B5EF4-FFF2-40B4-BE49-F238E27FC236}">
                  <a16:creationId xmlns:a16="http://schemas.microsoft.com/office/drawing/2014/main" id="{7A17FD5E-2D4C-4E98-854A-582D967CBA57}"/>
                </a:ext>
              </a:extLst>
            </p:cNvPr>
            <p:cNvSpPr>
              <a:spLocks/>
            </p:cNvSpPr>
            <p:nvPr/>
          </p:nvSpPr>
          <p:spPr bwMode="auto">
            <a:xfrm>
              <a:off x="7585076" y="3940175"/>
              <a:ext cx="644525" cy="201613"/>
            </a:xfrm>
            <a:custGeom>
              <a:avLst/>
              <a:gdLst>
                <a:gd name="T0" fmla="*/ 637 w 812"/>
                <a:gd name="T1" fmla="*/ 65 h 252"/>
                <a:gd name="T2" fmla="*/ 580 w 812"/>
                <a:gd name="T3" fmla="*/ 36 h 252"/>
                <a:gd name="T4" fmla="*/ 521 w 812"/>
                <a:gd name="T5" fmla="*/ 16 h 252"/>
                <a:gd name="T6" fmla="*/ 463 w 812"/>
                <a:gd name="T7" fmla="*/ 4 h 252"/>
                <a:gd name="T8" fmla="*/ 402 w 812"/>
                <a:gd name="T9" fmla="*/ 0 h 252"/>
                <a:gd name="T10" fmla="*/ 371 w 812"/>
                <a:gd name="T11" fmla="*/ 1 h 252"/>
                <a:gd name="T12" fmla="*/ 311 w 812"/>
                <a:gd name="T13" fmla="*/ 9 h 252"/>
                <a:gd name="T14" fmla="*/ 253 w 812"/>
                <a:gd name="T15" fmla="*/ 25 h 252"/>
                <a:gd name="T16" fmla="*/ 195 w 812"/>
                <a:gd name="T17" fmla="*/ 50 h 252"/>
                <a:gd name="T18" fmla="*/ 166 w 812"/>
                <a:gd name="T19" fmla="*/ 65 h 252"/>
                <a:gd name="T20" fmla="*/ 123 w 812"/>
                <a:gd name="T21" fmla="*/ 92 h 252"/>
                <a:gd name="T22" fmla="*/ 81 w 812"/>
                <a:gd name="T23" fmla="*/ 126 h 252"/>
                <a:gd name="T24" fmla="*/ 42 w 812"/>
                <a:gd name="T25" fmla="*/ 162 h 252"/>
                <a:gd name="T26" fmla="*/ 4 w 812"/>
                <a:gd name="T27" fmla="*/ 204 h 252"/>
                <a:gd name="T28" fmla="*/ 3 w 812"/>
                <a:gd name="T29" fmla="*/ 208 h 252"/>
                <a:gd name="T30" fmla="*/ 0 w 812"/>
                <a:gd name="T31" fmla="*/ 217 h 252"/>
                <a:gd name="T32" fmla="*/ 2 w 812"/>
                <a:gd name="T33" fmla="*/ 230 h 252"/>
                <a:gd name="T34" fmla="*/ 8 w 812"/>
                <a:gd name="T35" fmla="*/ 239 h 252"/>
                <a:gd name="T36" fmla="*/ 11 w 812"/>
                <a:gd name="T37" fmla="*/ 242 h 252"/>
                <a:gd name="T38" fmla="*/ 20 w 812"/>
                <a:gd name="T39" fmla="*/ 246 h 252"/>
                <a:gd name="T40" fmla="*/ 32 w 812"/>
                <a:gd name="T41" fmla="*/ 245 h 252"/>
                <a:gd name="T42" fmla="*/ 42 w 812"/>
                <a:gd name="T43" fmla="*/ 242 h 252"/>
                <a:gd name="T44" fmla="*/ 62 w 812"/>
                <a:gd name="T45" fmla="*/ 230 h 252"/>
                <a:gd name="T46" fmla="*/ 76 w 812"/>
                <a:gd name="T47" fmla="*/ 218 h 252"/>
                <a:gd name="T48" fmla="*/ 93 w 812"/>
                <a:gd name="T49" fmla="*/ 202 h 252"/>
                <a:gd name="T50" fmla="*/ 130 w 812"/>
                <a:gd name="T51" fmla="*/ 170 h 252"/>
                <a:gd name="T52" fmla="*/ 167 w 812"/>
                <a:gd name="T53" fmla="*/ 144 h 252"/>
                <a:gd name="T54" fmla="*/ 207 w 812"/>
                <a:gd name="T55" fmla="*/ 121 h 252"/>
                <a:gd name="T56" fmla="*/ 249 w 812"/>
                <a:gd name="T57" fmla="*/ 102 h 252"/>
                <a:gd name="T58" fmla="*/ 291 w 812"/>
                <a:gd name="T59" fmla="*/ 88 h 252"/>
                <a:gd name="T60" fmla="*/ 335 w 812"/>
                <a:gd name="T61" fmla="*/ 78 h 252"/>
                <a:gd name="T62" fmla="*/ 379 w 812"/>
                <a:gd name="T63" fmla="*/ 73 h 252"/>
                <a:gd name="T64" fmla="*/ 402 w 812"/>
                <a:gd name="T65" fmla="*/ 72 h 252"/>
                <a:gd name="T66" fmla="*/ 446 w 812"/>
                <a:gd name="T67" fmla="*/ 75 h 252"/>
                <a:gd name="T68" fmla="*/ 491 w 812"/>
                <a:gd name="T69" fmla="*/ 82 h 252"/>
                <a:gd name="T70" fmla="*/ 534 w 812"/>
                <a:gd name="T71" fmla="*/ 94 h 252"/>
                <a:gd name="T72" fmla="*/ 576 w 812"/>
                <a:gd name="T73" fmla="*/ 110 h 252"/>
                <a:gd name="T74" fmla="*/ 616 w 812"/>
                <a:gd name="T75" fmla="*/ 132 h 252"/>
                <a:gd name="T76" fmla="*/ 655 w 812"/>
                <a:gd name="T77" fmla="*/ 157 h 252"/>
                <a:gd name="T78" fmla="*/ 692 w 812"/>
                <a:gd name="T79" fmla="*/ 186 h 252"/>
                <a:gd name="T80" fmla="*/ 727 w 812"/>
                <a:gd name="T81" fmla="*/ 218 h 252"/>
                <a:gd name="T82" fmla="*/ 733 w 812"/>
                <a:gd name="T83" fmla="*/ 224 h 252"/>
                <a:gd name="T84" fmla="*/ 759 w 812"/>
                <a:gd name="T85" fmla="*/ 242 h 252"/>
                <a:gd name="T86" fmla="*/ 777 w 812"/>
                <a:gd name="T87" fmla="*/ 251 h 252"/>
                <a:gd name="T88" fmla="*/ 784 w 812"/>
                <a:gd name="T89" fmla="*/ 252 h 252"/>
                <a:gd name="T90" fmla="*/ 793 w 812"/>
                <a:gd name="T91" fmla="*/ 251 h 252"/>
                <a:gd name="T92" fmla="*/ 805 w 812"/>
                <a:gd name="T93" fmla="*/ 246 h 252"/>
                <a:gd name="T94" fmla="*/ 811 w 812"/>
                <a:gd name="T95" fmla="*/ 239 h 252"/>
                <a:gd name="T96" fmla="*/ 812 w 812"/>
                <a:gd name="T97" fmla="*/ 231 h 252"/>
                <a:gd name="T98" fmla="*/ 808 w 812"/>
                <a:gd name="T99" fmla="*/ 218 h 252"/>
                <a:gd name="T100" fmla="*/ 799 w 812"/>
                <a:gd name="T101" fmla="*/ 204 h 252"/>
                <a:gd name="T102" fmla="*/ 781 w 812"/>
                <a:gd name="T103" fmla="*/ 182 h 252"/>
                <a:gd name="T104" fmla="*/ 742 w 812"/>
                <a:gd name="T105" fmla="*/ 143 h 252"/>
                <a:gd name="T106" fmla="*/ 702 w 812"/>
                <a:gd name="T107" fmla="*/ 108 h 252"/>
                <a:gd name="T108" fmla="*/ 658 w 812"/>
                <a:gd name="T109" fmla="*/ 78 h 252"/>
                <a:gd name="T110" fmla="*/ 637 w 812"/>
                <a:gd name="T111" fmla="*/ 6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52">
                  <a:moveTo>
                    <a:pt x="637" y="65"/>
                  </a:moveTo>
                  <a:lnTo>
                    <a:pt x="637" y="65"/>
                  </a:lnTo>
                  <a:lnTo>
                    <a:pt x="609" y="50"/>
                  </a:lnTo>
                  <a:lnTo>
                    <a:pt x="580" y="36"/>
                  </a:lnTo>
                  <a:lnTo>
                    <a:pt x="551" y="25"/>
                  </a:lnTo>
                  <a:lnTo>
                    <a:pt x="521" y="16"/>
                  </a:lnTo>
                  <a:lnTo>
                    <a:pt x="492" y="9"/>
                  </a:lnTo>
                  <a:lnTo>
                    <a:pt x="463" y="4"/>
                  </a:lnTo>
                  <a:lnTo>
                    <a:pt x="432" y="1"/>
                  </a:lnTo>
                  <a:lnTo>
                    <a:pt x="402" y="0"/>
                  </a:lnTo>
                  <a:lnTo>
                    <a:pt x="402" y="0"/>
                  </a:lnTo>
                  <a:lnTo>
                    <a:pt x="371" y="1"/>
                  </a:lnTo>
                  <a:lnTo>
                    <a:pt x="341" y="4"/>
                  </a:lnTo>
                  <a:lnTo>
                    <a:pt x="311" y="9"/>
                  </a:lnTo>
                  <a:lnTo>
                    <a:pt x="281" y="16"/>
                  </a:lnTo>
                  <a:lnTo>
                    <a:pt x="253" y="25"/>
                  </a:lnTo>
                  <a:lnTo>
                    <a:pt x="223" y="36"/>
                  </a:lnTo>
                  <a:lnTo>
                    <a:pt x="195" y="50"/>
                  </a:lnTo>
                  <a:lnTo>
                    <a:pt x="166" y="65"/>
                  </a:lnTo>
                  <a:lnTo>
                    <a:pt x="166" y="65"/>
                  </a:lnTo>
                  <a:lnTo>
                    <a:pt x="144" y="78"/>
                  </a:lnTo>
                  <a:lnTo>
                    <a:pt x="123" y="92"/>
                  </a:lnTo>
                  <a:lnTo>
                    <a:pt x="101" y="108"/>
                  </a:lnTo>
                  <a:lnTo>
                    <a:pt x="81" y="126"/>
                  </a:lnTo>
                  <a:lnTo>
                    <a:pt x="61" y="143"/>
                  </a:lnTo>
                  <a:lnTo>
                    <a:pt x="42" y="162"/>
                  </a:lnTo>
                  <a:lnTo>
                    <a:pt x="22" y="182"/>
                  </a:lnTo>
                  <a:lnTo>
                    <a:pt x="4" y="204"/>
                  </a:lnTo>
                  <a:lnTo>
                    <a:pt x="4" y="204"/>
                  </a:lnTo>
                  <a:lnTo>
                    <a:pt x="3" y="208"/>
                  </a:lnTo>
                  <a:lnTo>
                    <a:pt x="1" y="212"/>
                  </a:lnTo>
                  <a:lnTo>
                    <a:pt x="0" y="217"/>
                  </a:lnTo>
                  <a:lnTo>
                    <a:pt x="0" y="224"/>
                  </a:lnTo>
                  <a:lnTo>
                    <a:pt x="2" y="230"/>
                  </a:lnTo>
                  <a:lnTo>
                    <a:pt x="5" y="236"/>
                  </a:lnTo>
                  <a:lnTo>
                    <a:pt x="8" y="239"/>
                  </a:lnTo>
                  <a:lnTo>
                    <a:pt x="11" y="242"/>
                  </a:lnTo>
                  <a:lnTo>
                    <a:pt x="11" y="242"/>
                  </a:lnTo>
                  <a:lnTo>
                    <a:pt x="16" y="245"/>
                  </a:lnTo>
                  <a:lnTo>
                    <a:pt x="20" y="246"/>
                  </a:lnTo>
                  <a:lnTo>
                    <a:pt x="25" y="246"/>
                  </a:lnTo>
                  <a:lnTo>
                    <a:pt x="32" y="245"/>
                  </a:lnTo>
                  <a:lnTo>
                    <a:pt x="37" y="244"/>
                  </a:lnTo>
                  <a:lnTo>
                    <a:pt x="42" y="242"/>
                  </a:lnTo>
                  <a:lnTo>
                    <a:pt x="52" y="236"/>
                  </a:lnTo>
                  <a:lnTo>
                    <a:pt x="62" y="230"/>
                  </a:lnTo>
                  <a:lnTo>
                    <a:pt x="69" y="224"/>
                  </a:lnTo>
                  <a:lnTo>
                    <a:pt x="76" y="218"/>
                  </a:lnTo>
                  <a:lnTo>
                    <a:pt x="76" y="218"/>
                  </a:lnTo>
                  <a:lnTo>
                    <a:pt x="93" y="202"/>
                  </a:lnTo>
                  <a:lnTo>
                    <a:pt x="112" y="186"/>
                  </a:lnTo>
                  <a:lnTo>
                    <a:pt x="130" y="170"/>
                  </a:lnTo>
                  <a:lnTo>
                    <a:pt x="148" y="157"/>
                  </a:lnTo>
                  <a:lnTo>
                    <a:pt x="167" y="144"/>
                  </a:lnTo>
                  <a:lnTo>
                    <a:pt x="188" y="132"/>
                  </a:lnTo>
                  <a:lnTo>
                    <a:pt x="207" y="121"/>
                  </a:lnTo>
                  <a:lnTo>
                    <a:pt x="227" y="110"/>
                  </a:lnTo>
                  <a:lnTo>
                    <a:pt x="249" y="102"/>
                  </a:lnTo>
                  <a:lnTo>
                    <a:pt x="269" y="94"/>
                  </a:lnTo>
                  <a:lnTo>
                    <a:pt x="291" y="88"/>
                  </a:lnTo>
                  <a:lnTo>
                    <a:pt x="312" y="82"/>
                  </a:lnTo>
                  <a:lnTo>
                    <a:pt x="335" y="78"/>
                  </a:lnTo>
                  <a:lnTo>
                    <a:pt x="356" y="75"/>
                  </a:lnTo>
                  <a:lnTo>
                    <a:pt x="379" y="73"/>
                  </a:lnTo>
                  <a:lnTo>
                    <a:pt x="402" y="72"/>
                  </a:lnTo>
                  <a:lnTo>
                    <a:pt x="402" y="72"/>
                  </a:lnTo>
                  <a:lnTo>
                    <a:pt x="424" y="73"/>
                  </a:lnTo>
                  <a:lnTo>
                    <a:pt x="446" y="75"/>
                  </a:lnTo>
                  <a:lnTo>
                    <a:pt x="469" y="78"/>
                  </a:lnTo>
                  <a:lnTo>
                    <a:pt x="491" y="82"/>
                  </a:lnTo>
                  <a:lnTo>
                    <a:pt x="512" y="88"/>
                  </a:lnTo>
                  <a:lnTo>
                    <a:pt x="534" y="94"/>
                  </a:lnTo>
                  <a:lnTo>
                    <a:pt x="555" y="102"/>
                  </a:lnTo>
                  <a:lnTo>
                    <a:pt x="576" y="110"/>
                  </a:lnTo>
                  <a:lnTo>
                    <a:pt x="596" y="121"/>
                  </a:lnTo>
                  <a:lnTo>
                    <a:pt x="616" y="132"/>
                  </a:lnTo>
                  <a:lnTo>
                    <a:pt x="636" y="144"/>
                  </a:lnTo>
                  <a:lnTo>
                    <a:pt x="655" y="157"/>
                  </a:lnTo>
                  <a:lnTo>
                    <a:pt x="674" y="170"/>
                  </a:lnTo>
                  <a:lnTo>
                    <a:pt x="692" y="186"/>
                  </a:lnTo>
                  <a:lnTo>
                    <a:pt x="710" y="202"/>
                  </a:lnTo>
                  <a:lnTo>
                    <a:pt x="727" y="218"/>
                  </a:lnTo>
                  <a:lnTo>
                    <a:pt x="727" y="218"/>
                  </a:lnTo>
                  <a:lnTo>
                    <a:pt x="733" y="224"/>
                  </a:lnTo>
                  <a:lnTo>
                    <a:pt x="750" y="236"/>
                  </a:lnTo>
                  <a:lnTo>
                    <a:pt x="759" y="242"/>
                  </a:lnTo>
                  <a:lnTo>
                    <a:pt x="768" y="248"/>
                  </a:lnTo>
                  <a:lnTo>
                    <a:pt x="777" y="251"/>
                  </a:lnTo>
                  <a:lnTo>
                    <a:pt x="780" y="252"/>
                  </a:lnTo>
                  <a:lnTo>
                    <a:pt x="784" y="252"/>
                  </a:lnTo>
                  <a:lnTo>
                    <a:pt x="784" y="252"/>
                  </a:lnTo>
                  <a:lnTo>
                    <a:pt x="793" y="251"/>
                  </a:lnTo>
                  <a:lnTo>
                    <a:pt x="800" y="249"/>
                  </a:lnTo>
                  <a:lnTo>
                    <a:pt x="805" y="246"/>
                  </a:lnTo>
                  <a:lnTo>
                    <a:pt x="808" y="243"/>
                  </a:lnTo>
                  <a:lnTo>
                    <a:pt x="811" y="239"/>
                  </a:lnTo>
                  <a:lnTo>
                    <a:pt x="812" y="235"/>
                  </a:lnTo>
                  <a:lnTo>
                    <a:pt x="812" y="231"/>
                  </a:lnTo>
                  <a:lnTo>
                    <a:pt x="811" y="227"/>
                  </a:lnTo>
                  <a:lnTo>
                    <a:pt x="808" y="218"/>
                  </a:lnTo>
                  <a:lnTo>
                    <a:pt x="804" y="211"/>
                  </a:lnTo>
                  <a:lnTo>
                    <a:pt x="799" y="204"/>
                  </a:lnTo>
                  <a:lnTo>
                    <a:pt x="799" y="204"/>
                  </a:lnTo>
                  <a:lnTo>
                    <a:pt x="781" y="182"/>
                  </a:lnTo>
                  <a:lnTo>
                    <a:pt x="762" y="162"/>
                  </a:lnTo>
                  <a:lnTo>
                    <a:pt x="742" y="143"/>
                  </a:lnTo>
                  <a:lnTo>
                    <a:pt x="722" y="126"/>
                  </a:lnTo>
                  <a:lnTo>
                    <a:pt x="702" y="108"/>
                  </a:lnTo>
                  <a:lnTo>
                    <a:pt x="681" y="92"/>
                  </a:lnTo>
                  <a:lnTo>
                    <a:pt x="658" y="78"/>
                  </a:lnTo>
                  <a:lnTo>
                    <a:pt x="637" y="65"/>
                  </a:lnTo>
                  <a:lnTo>
                    <a:pt x="63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3007" dirty="0"/>
            </a:p>
          </p:txBody>
        </p:sp>
      </p:grpSp>
      <p:sp>
        <p:nvSpPr>
          <p:cNvPr id="63" name="Freeform 21">
            <a:extLst>
              <a:ext uri="{FF2B5EF4-FFF2-40B4-BE49-F238E27FC236}">
                <a16:creationId xmlns:a16="http://schemas.microsoft.com/office/drawing/2014/main" id="{4B670932-4640-4C44-BB52-27F54D605064}"/>
              </a:ext>
            </a:extLst>
          </p:cNvPr>
          <p:cNvSpPr>
            <a:spLocks noEditPoints="1"/>
          </p:cNvSpPr>
          <p:nvPr/>
        </p:nvSpPr>
        <p:spPr bwMode="auto">
          <a:xfrm>
            <a:off x="1078249" y="5292057"/>
            <a:ext cx="209205" cy="207770"/>
          </a:xfrm>
          <a:custGeom>
            <a:avLst/>
            <a:gdLst/>
            <a:ahLst/>
            <a:cxnLst>
              <a:cxn ang="0">
                <a:pos x="278" y="94"/>
              </a:cxn>
              <a:cxn ang="0">
                <a:pos x="302" y="82"/>
              </a:cxn>
              <a:cxn ang="0">
                <a:pos x="316" y="58"/>
              </a:cxn>
              <a:cxn ang="0">
                <a:pos x="316" y="38"/>
              </a:cxn>
              <a:cxn ang="0">
                <a:pos x="302" y="14"/>
              </a:cxn>
              <a:cxn ang="0">
                <a:pos x="278" y="0"/>
              </a:cxn>
              <a:cxn ang="0">
                <a:pos x="258" y="0"/>
              </a:cxn>
              <a:cxn ang="0">
                <a:pos x="234" y="14"/>
              </a:cxn>
              <a:cxn ang="0">
                <a:pos x="222" y="38"/>
              </a:cxn>
              <a:cxn ang="0">
                <a:pos x="222" y="58"/>
              </a:cxn>
              <a:cxn ang="0">
                <a:pos x="234" y="82"/>
              </a:cxn>
              <a:cxn ang="0">
                <a:pos x="258" y="94"/>
              </a:cxn>
              <a:cxn ang="0">
                <a:pos x="330" y="444"/>
              </a:cxn>
              <a:cxn ang="0">
                <a:pos x="322" y="440"/>
              </a:cxn>
              <a:cxn ang="0">
                <a:pos x="558" y="472"/>
              </a:cxn>
              <a:cxn ang="0">
                <a:pos x="448" y="300"/>
              </a:cxn>
              <a:cxn ang="0">
                <a:pos x="446" y="298"/>
              </a:cxn>
              <a:cxn ang="0">
                <a:pos x="422" y="280"/>
              </a:cxn>
              <a:cxn ang="0">
                <a:pos x="394" y="276"/>
              </a:cxn>
              <a:cxn ang="0">
                <a:pos x="376" y="284"/>
              </a:cxn>
              <a:cxn ang="0">
                <a:pos x="316" y="368"/>
              </a:cxn>
              <a:cxn ang="0">
                <a:pos x="232" y="124"/>
              </a:cxn>
              <a:cxn ang="0">
                <a:pos x="232" y="118"/>
              </a:cxn>
              <a:cxn ang="0">
                <a:pos x="222" y="100"/>
              </a:cxn>
              <a:cxn ang="0">
                <a:pos x="210" y="92"/>
              </a:cxn>
              <a:cxn ang="0">
                <a:pos x="196" y="88"/>
              </a:cxn>
              <a:cxn ang="0">
                <a:pos x="62" y="88"/>
              </a:cxn>
              <a:cxn ang="0">
                <a:pos x="40" y="102"/>
              </a:cxn>
              <a:cxn ang="0">
                <a:pos x="38" y="148"/>
              </a:cxn>
              <a:cxn ang="0">
                <a:pos x="52" y="170"/>
              </a:cxn>
              <a:cxn ang="0">
                <a:pos x="66" y="172"/>
              </a:cxn>
              <a:cxn ang="0">
                <a:pos x="132" y="234"/>
              </a:cxn>
              <a:cxn ang="0">
                <a:pos x="184" y="296"/>
              </a:cxn>
              <a:cxn ang="0">
                <a:pos x="192" y="314"/>
              </a:cxn>
              <a:cxn ang="0">
                <a:pos x="208" y="320"/>
              </a:cxn>
              <a:cxn ang="0">
                <a:pos x="340" y="422"/>
              </a:cxn>
              <a:cxn ang="0">
                <a:pos x="342" y="430"/>
              </a:cxn>
              <a:cxn ang="0">
                <a:pos x="340" y="440"/>
              </a:cxn>
              <a:cxn ang="0">
                <a:pos x="330" y="444"/>
              </a:cxn>
              <a:cxn ang="0">
                <a:pos x="84" y="156"/>
              </a:cxn>
              <a:cxn ang="0">
                <a:pos x="132" y="136"/>
              </a:cxn>
              <a:cxn ang="0">
                <a:pos x="150" y="216"/>
              </a:cxn>
              <a:cxn ang="0">
                <a:pos x="184" y="324"/>
              </a:cxn>
              <a:cxn ang="0">
                <a:pos x="184" y="324"/>
              </a:cxn>
              <a:cxn ang="0">
                <a:pos x="174" y="302"/>
              </a:cxn>
              <a:cxn ang="0">
                <a:pos x="72" y="212"/>
              </a:cxn>
              <a:cxn ang="0">
                <a:pos x="54" y="212"/>
              </a:cxn>
              <a:cxn ang="0">
                <a:pos x="46" y="218"/>
              </a:cxn>
              <a:cxn ang="0">
                <a:pos x="38" y="234"/>
              </a:cxn>
              <a:cxn ang="0">
                <a:pos x="2" y="428"/>
              </a:cxn>
              <a:cxn ang="0">
                <a:pos x="2" y="446"/>
              </a:cxn>
              <a:cxn ang="0">
                <a:pos x="14" y="460"/>
              </a:cxn>
              <a:cxn ang="0">
                <a:pos x="30" y="460"/>
              </a:cxn>
              <a:cxn ang="0">
                <a:pos x="46" y="448"/>
              </a:cxn>
              <a:cxn ang="0">
                <a:pos x="84" y="358"/>
              </a:cxn>
              <a:cxn ang="0">
                <a:pos x="84" y="356"/>
              </a:cxn>
              <a:cxn ang="0">
                <a:pos x="86" y="344"/>
              </a:cxn>
              <a:cxn ang="0">
                <a:pos x="142" y="364"/>
              </a:cxn>
              <a:cxn ang="0">
                <a:pos x="156" y="450"/>
              </a:cxn>
              <a:cxn ang="0">
                <a:pos x="178" y="462"/>
              </a:cxn>
              <a:cxn ang="0">
                <a:pos x="182" y="462"/>
              </a:cxn>
              <a:cxn ang="0">
                <a:pos x="200" y="442"/>
              </a:cxn>
            </a:cxnLst>
            <a:rect l="0" t="0" r="r" b="b"/>
            <a:pathLst>
              <a:path w="558" h="472">
                <a:moveTo>
                  <a:pt x="268" y="96"/>
                </a:moveTo>
                <a:lnTo>
                  <a:pt x="268" y="96"/>
                </a:lnTo>
                <a:lnTo>
                  <a:pt x="278" y="94"/>
                </a:lnTo>
                <a:lnTo>
                  <a:pt x="286" y="92"/>
                </a:lnTo>
                <a:lnTo>
                  <a:pt x="296" y="88"/>
                </a:lnTo>
                <a:lnTo>
                  <a:pt x="302" y="82"/>
                </a:lnTo>
                <a:lnTo>
                  <a:pt x="308" y="74"/>
                </a:lnTo>
                <a:lnTo>
                  <a:pt x="312" y="66"/>
                </a:lnTo>
                <a:lnTo>
                  <a:pt x="316" y="58"/>
                </a:lnTo>
                <a:lnTo>
                  <a:pt x="316" y="48"/>
                </a:lnTo>
                <a:lnTo>
                  <a:pt x="316" y="48"/>
                </a:lnTo>
                <a:lnTo>
                  <a:pt x="316" y="38"/>
                </a:lnTo>
                <a:lnTo>
                  <a:pt x="312" y="30"/>
                </a:lnTo>
                <a:lnTo>
                  <a:pt x="308" y="20"/>
                </a:lnTo>
                <a:lnTo>
                  <a:pt x="302" y="14"/>
                </a:lnTo>
                <a:lnTo>
                  <a:pt x="296" y="8"/>
                </a:lnTo>
                <a:lnTo>
                  <a:pt x="286" y="4"/>
                </a:lnTo>
                <a:lnTo>
                  <a:pt x="278" y="0"/>
                </a:lnTo>
                <a:lnTo>
                  <a:pt x="268" y="0"/>
                </a:lnTo>
                <a:lnTo>
                  <a:pt x="268" y="0"/>
                </a:lnTo>
                <a:lnTo>
                  <a:pt x="258" y="0"/>
                </a:lnTo>
                <a:lnTo>
                  <a:pt x="250" y="4"/>
                </a:lnTo>
                <a:lnTo>
                  <a:pt x="242" y="8"/>
                </a:lnTo>
                <a:lnTo>
                  <a:pt x="234" y="14"/>
                </a:lnTo>
                <a:lnTo>
                  <a:pt x="228" y="20"/>
                </a:lnTo>
                <a:lnTo>
                  <a:pt x="224" y="30"/>
                </a:lnTo>
                <a:lnTo>
                  <a:pt x="222" y="38"/>
                </a:lnTo>
                <a:lnTo>
                  <a:pt x="220" y="48"/>
                </a:lnTo>
                <a:lnTo>
                  <a:pt x="220" y="48"/>
                </a:lnTo>
                <a:lnTo>
                  <a:pt x="222" y="58"/>
                </a:lnTo>
                <a:lnTo>
                  <a:pt x="224" y="66"/>
                </a:lnTo>
                <a:lnTo>
                  <a:pt x="228" y="74"/>
                </a:lnTo>
                <a:lnTo>
                  <a:pt x="234" y="82"/>
                </a:lnTo>
                <a:lnTo>
                  <a:pt x="242" y="88"/>
                </a:lnTo>
                <a:lnTo>
                  <a:pt x="250" y="92"/>
                </a:lnTo>
                <a:lnTo>
                  <a:pt x="258" y="94"/>
                </a:lnTo>
                <a:lnTo>
                  <a:pt x="268" y="96"/>
                </a:lnTo>
                <a:lnTo>
                  <a:pt x="268" y="96"/>
                </a:lnTo>
                <a:close/>
                <a:moveTo>
                  <a:pt x="330" y="444"/>
                </a:moveTo>
                <a:lnTo>
                  <a:pt x="330" y="444"/>
                </a:lnTo>
                <a:lnTo>
                  <a:pt x="326" y="442"/>
                </a:lnTo>
                <a:lnTo>
                  <a:pt x="322" y="440"/>
                </a:lnTo>
                <a:lnTo>
                  <a:pt x="290" y="410"/>
                </a:lnTo>
                <a:lnTo>
                  <a:pt x="250" y="472"/>
                </a:lnTo>
                <a:lnTo>
                  <a:pt x="558" y="472"/>
                </a:lnTo>
                <a:lnTo>
                  <a:pt x="448" y="300"/>
                </a:lnTo>
                <a:lnTo>
                  <a:pt x="448" y="300"/>
                </a:lnTo>
                <a:lnTo>
                  <a:pt x="448" y="300"/>
                </a:lnTo>
                <a:lnTo>
                  <a:pt x="448" y="300"/>
                </a:lnTo>
                <a:lnTo>
                  <a:pt x="446" y="298"/>
                </a:lnTo>
                <a:lnTo>
                  <a:pt x="446" y="298"/>
                </a:lnTo>
                <a:lnTo>
                  <a:pt x="440" y="290"/>
                </a:lnTo>
                <a:lnTo>
                  <a:pt x="432" y="284"/>
                </a:lnTo>
                <a:lnTo>
                  <a:pt x="422" y="280"/>
                </a:lnTo>
                <a:lnTo>
                  <a:pt x="414" y="276"/>
                </a:lnTo>
                <a:lnTo>
                  <a:pt x="404" y="276"/>
                </a:lnTo>
                <a:lnTo>
                  <a:pt x="394" y="276"/>
                </a:lnTo>
                <a:lnTo>
                  <a:pt x="384" y="280"/>
                </a:lnTo>
                <a:lnTo>
                  <a:pt x="376" y="284"/>
                </a:lnTo>
                <a:lnTo>
                  <a:pt x="376" y="284"/>
                </a:lnTo>
                <a:lnTo>
                  <a:pt x="366" y="292"/>
                </a:lnTo>
                <a:lnTo>
                  <a:pt x="360" y="300"/>
                </a:lnTo>
                <a:lnTo>
                  <a:pt x="316" y="368"/>
                </a:lnTo>
                <a:lnTo>
                  <a:pt x="232" y="292"/>
                </a:lnTo>
                <a:lnTo>
                  <a:pt x="232" y="124"/>
                </a:lnTo>
                <a:lnTo>
                  <a:pt x="232" y="124"/>
                </a:lnTo>
                <a:lnTo>
                  <a:pt x="232" y="124"/>
                </a:lnTo>
                <a:lnTo>
                  <a:pt x="232" y="124"/>
                </a:lnTo>
                <a:lnTo>
                  <a:pt x="232" y="118"/>
                </a:lnTo>
                <a:lnTo>
                  <a:pt x="230" y="110"/>
                </a:lnTo>
                <a:lnTo>
                  <a:pt x="228" y="104"/>
                </a:lnTo>
                <a:lnTo>
                  <a:pt x="222" y="100"/>
                </a:lnTo>
                <a:lnTo>
                  <a:pt x="222" y="100"/>
                </a:lnTo>
                <a:lnTo>
                  <a:pt x="218" y="94"/>
                </a:lnTo>
                <a:lnTo>
                  <a:pt x="210" y="92"/>
                </a:lnTo>
                <a:lnTo>
                  <a:pt x="204" y="88"/>
                </a:lnTo>
                <a:lnTo>
                  <a:pt x="196" y="88"/>
                </a:lnTo>
                <a:lnTo>
                  <a:pt x="196" y="88"/>
                </a:lnTo>
                <a:lnTo>
                  <a:pt x="196" y="88"/>
                </a:lnTo>
                <a:lnTo>
                  <a:pt x="62" y="88"/>
                </a:lnTo>
                <a:lnTo>
                  <a:pt x="62" y="88"/>
                </a:lnTo>
                <a:lnTo>
                  <a:pt x="52" y="90"/>
                </a:lnTo>
                <a:lnTo>
                  <a:pt x="46" y="96"/>
                </a:lnTo>
                <a:lnTo>
                  <a:pt x="40" y="102"/>
                </a:lnTo>
                <a:lnTo>
                  <a:pt x="38" y="112"/>
                </a:lnTo>
                <a:lnTo>
                  <a:pt x="38" y="148"/>
                </a:lnTo>
                <a:lnTo>
                  <a:pt x="38" y="148"/>
                </a:lnTo>
                <a:lnTo>
                  <a:pt x="40" y="158"/>
                </a:lnTo>
                <a:lnTo>
                  <a:pt x="46" y="166"/>
                </a:lnTo>
                <a:lnTo>
                  <a:pt x="52" y="170"/>
                </a:lnTo>
                <a:lnTo>
                  <a:pt x="62" y="172"/>
                </a:lnTo>
                <a:lnTo>
                  <a:pt x="62" y="172"/>
                </a:lnTo>
                <a:lnTo>
                  <a:pt x="66" y="172"/>
                </a:lnTo>
                <a:lnTo>
                  <a:pt x="80" y="184"/>
                </a:lnTo>
                <a:lnTo>
                  <a:pt x="80" y="184"/>
                </a:lnTo>
                <a:lnTo>
                  <a:pt x="132" y="234"/>
                </a:lnTo>
                <a:lnTo>
                  <a:pt x="134" y="234"/>
                </a:lnTo>
                <a:lnTo>
                  <a:pt x="184" y="280"/>
                </a:lnTo>
                <a:lnTo>
                  <a:pt x="184" y="296"/>
                </a:lnTo>
                <a:lnTo>
                  <a:pt x="184" y="296"/>
                </a:lnTo>
                <a:lnTo>
                  <a:pt x="186" y="306"/>
                </a:lnTo>
                <a:lnTo>
                  <a:pt x="192" y="314"/>
                </a:lnTo>
                <a:lnTo>
                  <a:pt x="200" y="318"/>
                </a:lnTo>
                <a:lnTo>
                  <a:pt x="208" y="320"/>
                </a:lnTo>
                <a:lnTo>
                  <a:pt x="208" y="320"/>
                </a:lnTo>
                <a:lnTo>
                  <a:pt x="216" y="320"/>
                </a:lnTo>
                <a:lnTo>
                  <a:pt x="222" y="316"/>
                </a:lnTo>
                <a:lnTo>
                  <a:pt x="340" y="422"/>
                </a:lnTo>
                <a:lnTo>
                  <a:pt x="340" y="422"/>
                </a:lnTo>
                <a:lnTo>
                  <a:pt x="342" y="426"/>
                </a:lnTo>
                <a:lnTo>
                  <a:pt x="342" y="430"/>
                </a:lnTo>
                <a:lnTo>
                  <a:pt x="342" y="436"/>
                </a:lnTo>
                <a:lnTo>
                  <a:pt x="340" y="440"/>
                </a:lnTo>
                <a:lnTo>
                  <a:pt x="340" y="440"/>
                </a:lnTo>
                <a:lnTo>
                  <a:pt x="336" y="442"/>
                </a:lnTo>
                <a:lnTo>
                  <a:pt x="330" y="444"/>
                </a:lnTo>
                <a:lnTo>
                  <a:pt x="330" y="444"/>
                </a:lnTo>
                <a:close/>
                <a:moveTo>
                  <a:pt x="98" y="168"/>
                </a:moveTo>
                <a:lnTo>
                  <a:pt x="84" y="156"/>
                </a:lnTo>
                <a:lnTo>
                  <a:pt x="84" y="156"/>
                </a:lnTo>
                <a:lnTo>
                  <a:pt x="86" y="148"/>
                </a:lnTo>
                <a:lnTo>
                  <a:pt x="86" y="136"/>
                </a:lnTo>
                <a:lnTo>
                  <a:pt x="132" y="136"/>
                </a:lnTo>
                <a:lnTo>
                  <a:pt x="98" y="168"/>
                </a:lnTo>
                <a:close/>
                <a:moveTo>
                  <a:pt x="184" y="248"/>
                </a:moveTo>
                <a:lnTo>
                  <a:pt x="150" y="216"/>
                </a:lnTo>
                <a:lnTo>
                  <a:pt x="184" y="184"/>
                </a:lnTo>
                <a:lnTo>
                  <a:pt x="184" y="248"/>
                </a:lnTo>
                <a:close/>
                <a:moveTo>
                  <a:pt x="184" y="324"/>
                </a:moveTo>
                <a:lnTo>
                  <a:pt x="184" y="324"/>
                </a:lnTo>
                <a:lnTo>
                  <a:pt x="184" y="324"/>
                </a:lnTo>
                <a:lnTo>
                  <a:pt x="184" y="324"/>
                </a:lnTo>
                <a:lnTo>
                  <a:pt x="184" y="324"/>
                </a:lnTo>
                <a:lnTo>
                  <a:pt x="180" y="312"/>
                </a:lnTo>
                <a:lnTo>
                  <a:pt x="174" y="302"/>
                </a:lnTo>
                <a:lnTo>
                  <a:pt x="80" y="218"/>
                </a:lnTo>
                <a:lnTo>
                  <a:pt x="80" y="218"/>
                </a:lnTo>
                <a:lnTo>
                  <a:pt x="72" y="212"/>
                </a:lnTo>
                <a:lnTo>
                  <a:pt x="62" y="210"/>
                </a:lnTo>
                <a:lnTo>
                  <a:pt x="62" y="210"/>
                </a:lnTo>
                <a:lnTo>
                  <a:pt x="54" y="212"/>
                </a:lnTo>
                <a:lnTo>
                  <a:pt x="48" y="216"/>
                </a:lnTo>
                <a:lnTo>
                  <a:pt x="48" y="216"/>
                </a:lnTo>
                <a:lnTo>
                  <a:pt x="46" y="218"/>
                </a:lnTo>
                <a:lnTo>
                  <a:pt x="46" y="218"/>
                </a:lnTo>
                <a:lnTo>
                  <a:pt x="40" y="224"/>
                </a:lnTo>
                <a:lnTo>
                  <a:pt x="38" y="234"/>
                </a:lnTo>
                <a:lnTo>
                  <a:pt x="38" y="342"/>
                </a:lnTo>
                <a:lnTo>
                  <a:pt x="26" y="370"/>
                </a:lnTo>
                <a:lnTo>
                  <a:pt x="2" y="428"/>
                </a:lnTo>
                <a:lnTo>
                  <a:pt x="2" y="428"/>
                </a:lnTo>
                <a:lnTo>
                  <a:pt x="0" y="438"/>
                </a:lnTo>
                <a:lnTo>
                  <a:pt x="2" y="446"/>
                </a:lnTo>
                <a:lnTo>
                  <a:pt x="6" y="454"/>
                </a:lnTo>
                <a:lnTo>
                  <a:pt x="14" y="460"/>
                </a:lnTo>
                <a:lnTo>
                  <a:pt x="14" y="460"/>
                </a:lnTo>
                <a:lnTo>
                  <a:pt x="24" y="462"/>
                </a:lnTo>
                <a:lnTo>
                  <a:pt x="24" y="462"/>
                </a:lnTo>
                <a:lnTo>
                  <a:pt x="30" y="460"/>
                </a:lnTo>
                <a:lnTo>
                  <a:pt x="36" y="458"/>
                </a:lnTo>
                <a:lnTo>
                  <a:pt x="42" y="454"/>
                </a:lnTo>
                <a:lnTo>
                  <a:pt x="46" y="448"/>
                </a:lnTo>
                <a:lnTo>
                  <a:pt x="84" y="358"/>
                </a:lnTo>
                <a:lnTo>
                  <a:pt x="84" y="358"/>
                </a:lnTo>
                <a:lnTo>
                  <a:pt x="84" y="358"/>
                </a:lnTo>
                <a:lnTo>
                  <a:pt x="84" y="358"/>
                </a:lnTo>
                <a:lnTo>
                  <a:pt x="84" y="356"/>
                </a:lnTo>
                <a:lnTo>
                  <a:pt x="84" y="356"/>
                </a:lnTo>
                <a:lnTo>
                  <a:pt x="84" y="356"/>
                </a:lnTo>
                <a:lnTo>
                  <a:pt x="86" y="350"/>
                </a:lnTo>
                <a:lnTo>
                  <a:pt x="86" y="344"/>
                </a:lnTo>
                <a:lnTo>
                  <a:pt x="86" y="288"/>
                </a:lnTo>
                <a:lnTo>
                  <a:pt x="138" y="336"/>
                </a:lnTo>
                <a:lnTo>
                  <a:pt x="142" y="364"/>
                </a:lnTo>
                <a:lnTo>
                  <a:pt x="154" y="442"/>
                </a:lnTo>
                <a:lnTo>
                  <a:pt x="154" y="442"/>
                </a:lnTo>
                <a:lnTo>
                  <a:pt x="156" y="450"/>
                </a:lnTo>
                <a:lnTo>
                  <a:pt x="162" y="456"/>
                </a:lnTo>
                <a:lnTo>
                  <a:pt x="170" y="460"/>
                </a:lnTo>
                <a:lnTo>
                  <a:pt x="178" y="462"/>
                </a:lnTo>
                <a:lnTo>
                  <a:pt x="178" y="462"/>
                </a:lnTo>
                <a:lnTo>
                  <a:pt x="182" y="462"/>
                </a:lnTo>
                <a:lnTo>
                  <a:pt x="182" y="462"/>
                </a:lnTo>
                <a:lnTo>
                  <a:pt x="190" y="458"/>
                </a:lnTo>
                <a:lnTo>
                  <a:pt x="198" y="452"/>
                </a:lnTo>
                <a:lnTo>
                  <a:pt x="200" y="442"/>
                </a:lnTo>
                <a:lnTo>
                  <a:pt x="202" y="434"/>
                </a:lnTo>
                <a:lnTo>
                  <a:pt x="184" y="324"/>
                </a:lnTo>
                <a:close/>
              </a:path>
            </a:pathLst>
          </a:custGeom>
          <a:solidFill>
            <a:srgbClr val="6EBF52"/>
          </a:solidFill>
          <a:ln w="9525">
            <a:noFill/>
            <a:round/>
            <a:headEnd/>
            <a:tailEnd/>
          </a:ln>
        </p:spPr>
        <p:txBody>
          <a:bodyPr vert="horz" wrap="square" lIns="91440" tIns="45720" rIns="91440" bIns="45720" numCol="1" anchor="ctr" anchorCtr="0" compatLnSpc="1">
            <a:prstTxWarp prst="textNoShape">
              <a:avLst/>
            </a:prstTxWarp>
          </a:bodyPr>
          <a:lstStyle/>
          <a:p>
            <a:endParaRPr lang="en-GB" sz="3007" dirty="0"/>
          </a:p>
        </p:txBody>
      </p:sp>
      <p:grpSp>
        <p:nvGrpSpPr>
          <p:cNvPr id="64" name="Group 323">
            <a:extLst>
              <a:ext uri="{FF2B5EF4-FFF2-40B4-BE49-F238E27FC236}">
                <a16:creationId xmlns:a16="http://schemas.microsoft.com/office/drawing/2014/main" id="{609A9E30-4D79-4DDF-85BD-A8511ACA66B4}"/>
              </a:ext>
            </a:extLst>
          </p:cNvPr>
          <p:cNvGrpSpPr/>
          <p:nvPr/>
        </p:nvGrpSpPr>
        <p:grpSpPr>
          <a:xfrm>
            <a:off x="2948824" y="2363465"/>
            <a:ext cx="187646" cy="144049"/>
            <a:chOff x="8766928" y="2385946"/>
            <a:chExt cx="504119" cy="215852"/>
          </a:xfrm>
          <a:solidFill>
            <a:srgbClr val="C00000"/>
          </a:solidFill>
        </p:grpSpPr>
        <p:sp>
          <p:nvSpPr>
            <p:cNvPr id="65" name="Freeform 77">
              <a:extLst>
                <a:ext uri="{FF2B5EF4-FFF2-40B4-BE49-F238E27FC236}">
                  <a16:creationId xmlns:a16="http://schemas.microsoft.com/office/drawing/2014/main" id="{CCC4E69D-1F56-4673-8D14-91C6BB5C130E}"/>
                </a:ext>
              </a:extLst>
            </p:cNvPr>
            <p:cNvSpPr>
              <a:spLocks noEditPoints="1"/>
            </p:cNvSpPr>
            <p:nvPr/>
          </p:nvSpPr>
          <p:spPr bwMode="auto">
            <a:xfrm>
              <a:off x="8766928" y="2385946"/>
              <a:ext cx="504119" cy="174074"/>
            </a:xfrm>
            <a:custGeom>
              <a:avLst/>
              <a:gdLst/>
              <a:ahLst/>
              <a:cxnLst>
                <a:cxn ang="0">
                  <a:pos x="720" y="194"/>
                </a:cxn>
                <a:cxn ang="0">
                  <a:pos x="722" y="120"/>
                </a:cxn>
                <a:cxn ang="0">
                  <a:pos x="716" y="84"/>
                </a:cxn>
                <a:cxn ang="0">
                  <a:pos x="674" y="72"/>
                </a:cxn>
                <a:cxn ang="0">
                  <a:pos x="608" y="44"/>
                </a:cxn>
                <a:cxn ang="0">
                  <a:pos x="524" y="12"/>
                </a:cxn>
                <a:cxn ang="0">
                  <a:pos x="444" y="2"/>
                </a:cxn>
                <a:cxn ang="0">
                  <a:pos x="336" y="4"/>
                </a:cxn>
                <a:cxn ang="0">
                  <a:pos x="294" y="16"/>
                </a:cxn>
                <a:cxn ang="0">
                  <a:pos x="202" y="60"/>
                </a:cxn>
                <a:cxn ang="0">
                  <a:pos x="152" y="82"/>
                </a:cxn>
                <a:cxn ang="0">
                  <a:pos x="56" y="108"/>
                </a:cxn>
                <a:cxn ang="0">
                  <a:pos x="14" y="128"/>
                </a:cxn>
                <a:cxn ang="0">
                  <a:pos x="8" y="138"/>
                </a:cxn>
                <a:cxn ang="0">
                  <a:pos x="0" y="196"/>
                </a:cxn>
                <a:cxn ang="0">
                  <a:pos x="0" y="212"/>
                </a:cxn>
                <a:cxn ang="0">
                  <a:pos x="12" y="242"/>
                </a:cxn>
                <a:cxn ang="0">
                  <a:pos x="34" y="248"/>
                </a:cxn>
                <a:cxn ang="0">
                  <a:pos x="70" y="246"/>
                </a:cxn>
                <a:cxn ang="0">
                  <a:pos x="78" y="212"/>
                </a:cxn>
                <a:cxn ang="0">
                  <a:pos x="108" y="176"/>
                </a:cxn>
                <a:cxn ang="0">
                  <a:pos x="154" y="162"/>
                </a:cxn>
                <a:cxn ang="0">
                  <a:pos x="186" y="168"/>
                </a:cxn>
                <a:cxn ang="0">
                  <a:pos x="222" y="198"/>
                </a:cxn>
                <a:cxn ang="0">
                  <a:pos x="238" y="246"/>
                </a:cxn>
                <a:cxn ang="0">
                  <a:pos x="236" y="250"/>
                </a:cxn>
                <a:cxn ang="0">
                  <a:pos x="484" y="246"/>
                </a:cxn>
                <a:cxn ang="0">
                  <a:pos x="490" y="212"/>
                </a:cxn>
                <a:cxn ang="0">
                  <a:pos x="522" y="176"/>
                </a:cxn>
                <a:cxn ang="0">
                  <a:pos x="568" y="162"/>
                </a:cxn>
                <a:cxn ang="0">
                  <a:pos x="600" y="168"/>
                </a:cxn>
                <a:cxn ang="0">
                  <a:pos x="636" y="198"/>
                </a:cxn>
                <a:cxn ang="0">
                  <a:pos x="650" y="246"/>
                </a:cxn>
                <a:cxn ang="0">
                  <a:pos x="650" y="250"/>
                </a:cxn>
                <a:cxn ang="0">
                  <a:pos x="718" y="234"/>
                </a:cxn>
                <a:cxn ang="0">
                  <a:pos x="722" y="228"/>
                </a:cxn>
                <a:cxn ang="0">
                  <a:pos x="722" y="202"/>
                </a:cxn>
                <a:cxn ang="0">
                  <a:pos x="18" y="166"/>
                </a:cxn>
                <a:cxn ang="0">
                  <a:pos x="22" y="146"/>
                </a:cxn>
                <a:cxn ang="0">
                  <a:pos x="30" y="136"/>
                </a:cxn>
                <a:cxn ang="0">
                  <a:pos x="68" y="130"/>
                </a:cxn>
                <a:cxn ang="0">
                  <a:pos x="76" y="132"/>
                </a:cxn>
                <a:cxn ang="0">
                  <a:pos x="58" y="144"/>
                </a:cxn>
                <a:cxn ang="0">
                  <a:pos x="226" y="92"/>
                </a:cxn>
                <a:cxn ang="0">
                  <a:pos x="212" y="86"/>
                </a:cxn>
                <a:cxn ang="0">
                  <a:pos x="224" y="74"/>
                </a:cxn>
                <a:cxn ang="0">
                  <a:pos x="284" y="44"/>
                </a:cxn>
                <a:cxn ang="0">
                  <a:pos x="338" y="26"/>
                </a:cxn>
                <a:cxn ang="0">
                  <a:pos x="400" y="22"/>
                </a:cxn>
                <a:cxn ang="0">
                  <a:pos x="236" y="92"/>
                </a:cxn>
                <a:cxn ang="0">
                  <a:pos x="422" y="22"/>
                </a:cxn>
                <a:cxn ang="0">
                  <a:pos x="498" y="28"/>
                </a:cxn>
                <a:cxn ang="0">
                  <a:pos x="530" y="38"/>
                </a:cxn>
                <a:cxn ang="0">
                  <a:pos x="418" y="88"/>
                </a:cxn>
                <a:cxn ang="0">
                  <a:pos x="574" y="82"/>
                </a:cxn>
                <a:cxn ang="0">
                  <a:pos x="544" y="42"/>
                </a:cxn>
                <a:cxn ang="0">
                  <a:pos x="588" y="64"/>
                </a:cxn>
                <a:cxn ang="0">
                  <a:pos x="592" y="76"/>
                </a:cxn>
                <a:cxn ang="0">
                  <a:pos x="574" y="82"/>
                </a:cxn>
              </a:cxnLst>
              <a:rect l="0" t="0" r="r" b="b"/>
              <a:pathLst>
                <a:path w="724" h="250">
                  <a:moveTo>
                    <a:pt x="722" y="202"/>
                  </a:moveTo>
                  <a:lnTo>
                    <a:pt x="720" y="194"/>
                  </a:lnTo>
                  <a:lnTo>
                    <a:pt x="720" y="194"/>
                  </a:lnTo>
                  <a:lnTo>
                    <a:pt x="722" y="176"/>
                  </a:lnTo>
                  <a:lnTo>
                    <a:pt x="724" y="152"/>
                  </a:lnTo>
                  <a:lnTo>
                    <a:pt x="722" y="120"/>
                  </a:lnTo>
                  <a:lnTo>
                    <a:pt x="720" y="102"/>
                  </a:lnTo>
                  <a:lnTo>
                    <a:pt x="716" y="84"/>
                  </a:lnTo>
                  <a:lnTo>
                    <a:pt x="716" y="84"/>
                  </a:lnTo>
                  <a:lnTo>
                    <a:pt x="710" y="80"/>
                  </a:lnTo>
                  <a:lnTo>
                    <a:pt x="696" y="78"/>
                  </a:lnTo>
                  <a:lnTo>
                    <a:pt x="674" y="72"/>
                  </a:lnTo>
                  <a:lnTo>
                    <a:pt x="648" y="64"/>
                  </a:lnTo>
                  <a:lnTo>
                    <a:pt x="648" y="64"/>
                  </a:lnTo>
                  <a:lnTo>
                    <a:pt x="608" y="44"/>
                  </a:lnTo>
                  <a:lnTo>
                    <a:pt x="570" y="28"/>
                  </a:lnTo>
                  <a:lnTo>
                    <a:pt x="524" y="12"/>
                  </a:lnTo>
                  <a:lnTo>
                    <a:pt x="524" y="12"/>
                  </a:lnTo>
                  <a:lnTo>
                    <a:pt x="510" y="8"/>
                  </a:lnTo>
                  <a:lnTo>
                    <a:pt x="492" y="4"/>
                  </a:lnTo>
                  <a:lnTo>
                    <a:pt x="444" y="2"/>
                  </a:lnTo>
                  <a:lnTo>
                    <a:pt x="388" y="0"/>
                  </a:lnTo>
                  <a:lnTo>
                    <a:pt x="362" y="2"/>
                  </a:lnTo>
                  <a:lnTo>
                    <a:pt x="336" y="4"/>
                  </a:lnTo>
                  <a:lnTo>
                    <a:pt x="336" y="4"/>
                  </a:lnTo>
                  <a:lnTo>
                    <a:pt x="316" y="10"/>
                  </a:lnTo>
                  <a:lnTo>
                    <a:pt x="294" y="16"/>
                  </a:lnTo>
                  <a:lnTo>
                    <a:pt x="270" y="26"/>
                  </a:lnTo>
                  <a:lnTo>
                    <a:pt x="246" y="36"/>
                  </a:lnTo>
                  <a:lnTo>
                    <a:pt x="202" y="60"/>
                  </a:lnTo>
                  <a:lnTo>
                    <a:pt x="166" y="76"/>
                  </a:lnTo>
                  <a:lnTo>
                    <a:pt x="166" y="76"/>
                  </a:lnTo>
                  <a:lnTo>
                    <a:pt x="152" y="82"/>
                  </a:lnTo>
                  <a:lnTo>
                    <a:pt x="130" y="88"/>
                  </a:lnTo>
                  <a:lnTo>
                    <a:pt x="80" y="100"/>
                  </a:lnTo>
                  <a:lnTo>
                    <a:pt x="56" y="108"/>
                  </a:lnTo>
                  <a:lnTo>
                    <a:pt x="34" y="116"/>
                  </a:lnTo>
                  <a:lnTo>
                    <a:pt x="18" y="124"/>
                  </a:lnTo>
                  <a:lnTo>
                    <a:pt x="14" y="128"/>
                  </a:lnTo>
                  <a:lnTo>
                    <a:pt x="10" y="134"/>
                  </a:lnTo>
                  <a:lnTo>
                    <a:pt x="10" y="134"/>
                  </a:lnTo>
                  <a:lnTo>
                    <a:pt x="8" y="138"/>
                  </a:lnTo>
                  <a:lnTo>
                    <a:pt x="4" y="154"/>
                  </a:lnTo>
                  <a:lnTo>
                    <a:pt x="0" y="180"/>
                  </a:lnTo>
                  <a:lnTo>
                    <a:pt x="0" y="196"/>
                  </a:lnTo>
                  <a:lnTo>
                    <a:pt x="0" y="212"/>
                  </a:lnTo>
                  <a:lnTo>
                    <a:pt x="0" y="212"/>
                  </a:lnTo>
                  <a:lnTo>
                    <a:pt x="0" y="212"/>
                  </a:lnTo>
                  <a:lnTo>
                    <a:pt x="6" y="232"/>
                  </a:lnTo>
                  <a:lnTo>
                    <a:pt x="10" y="240"/>
                  </a:lnTo>
                  <a:lnTo>
                    <a:pt x="12" y="242"/>
                  </a:lnTo>
                  <a:lnTo>
                    <a:pt x="16" y="244"/>
                  </a:lnTo>
                  <a:lnTo>
                    <a:pt x="16" y="244"/>
                  </a:lnTo>
                  <a:lnTo>
                    <a:pt x="34" y="248"/>
                  </a:lnTo>
                  <a:lnTo>
                    <a:pt x="70" y="250"/>
                  </a:lnTo>
                  <a:lnTo>
                    <a:pt x="70" y="250"/>
                  </a:lnTo>
                  <a:lnTo>
                    <a:pt x="70" y="246"/>
                  </a:lnTo>
                  <a:lnTo>
                    <a:pt x="70" y="246"/>
                  </a:lnTo>
                  <a:lnTo>
                    <a:pt x="72" y="228"/>
                  </a:lnTo>
                  <a:lnTo>
                    <a:pt x="78" y="212"/>
                  </a:lnTo>
                  <a:lnTo>
                    <a:pt x="84" y="198"/>
                  </a:lnTo>
                  <a:lnTo>
                    <a:pt x="94" y="186"/>
                  </a:lnTo>
                  <a:lnTo>
                    <a:pt x="108" y="176"/>
                  </a:lnTo>
                  <a:lnTo>
                    <a:pt x="122" y="168"/>
                  </a:lnTo>
                  <a:lnTo>
                    <a:pt x="136" y="164"/>
                  </a:lnTo>
                  <a:lnTo>
                    <a:pt x="154" y="162"/>
                  </a:lnTo>
                  <a:lnTo>
                    <a:pt x="154" y="162"/>
                  </a:lnTo>
                  <a:lnTo>
                    <a:pt x="170" y="164"/>
                  </a:lnTo>
                  <a:lnTo>
                    <a:pt x="186" y="168"/>
                  </a:lnTo>
                  <a:lnTo>
                    <a:pt x="200" y="176"/>
                  </a:lnTo>
                  <a:lnTo>
                    <a:pt x="212" y="186"/>
                  </a:lnTo>
                  <a:lnTo>
                    <a:pt x="222" y="198"/>
                  </a:lnTo>
                  <a:lnTo>
                    <a:pt x="230" y="212"/>
                  </a:lnTo>
                  <a:lnTo>
                    <a:pt x="236" y="228"/>
                  </a:lnTo>
                  <a:lnTo>
                    <a:pt x="238" y="246"/>
                  </a:lnTo>
                  <a:lnTo>
                    <a:pt x="238" y="246"/>
                  </a:lnTo>
                  <a:lnTo>
                    <a:pt x="236" y="250"/>
                  </a:lnTo>
                  <a:lnTo>
                    <a:pt x="236" y="250"/>
                  </a:lnTo>
                  <a:lnTo>
                    <a:pt x="484" y="250"/>
                  </a:lnTo>
                  <a:lnTo>
                    <a:pt x="484" y="250"/>
                  </a:lnTo>
                  <a:lnTo>
                    <a:pt x="484" y="246"/>
                  </a:lnTo>
                  <a:lnTo>
                    <a:pt x="484" y="246"/>
                  </a:lnTo>
                  <a:lnTo>
                    <a:pt x="486" y="228"/>
                  </a:lnTo>
                  <a:lnTo>
                    <a:pt x="490" y="212"/>
                  </a:lnTo>
                  <a:lnTo>
                    <a:pt x="498" y="198"/>
                  </a:lnTo>
                  <a:lnTo>
                    <a:pt x="508" y="186"/>
                  </a:lnTo>
                  <a:lnTo>
                    <a:pt x="522" y="176"/>
                  </a:lnTo>
                  <a:lnTo>
                    <a:pt x="536" y="168"/>
                  </a:lnTo>
                  <a:lnTo>
                    <a:pt x="550" y="164"/>
                  </a:lnTo>
                  <a:lnTo>
                    <a:pt x="568" y="162"/>
                  </a:lnTo>
                  <a:lnTo>
                    <a:pt x="568" y="162"/>
                  </a:lnTo>
                  <a:lnTo>
                    <a:pt x="584" y="164"/>
                  </a:lnTo>
                  <a:lnTo>
                    <a:pt x="600" y="168"/>
                  </a:lnTo>
                  <a:lnTo>
                    <a:pt x="614" y="176"/>
                  </a:lnTo>
                  <a:lnTo>
                    <a:pt x="626" y="186"/>
                  </a:lnTo>
                  <a:lnTo>
                    <a:pt x="636" y="198"/>
                  </a:lnTo>
                  <a:lnTo>
                    <a:pt x="644" y="212"/>
                  </a:lnTo>
                  <a:lnTo>
                    <a:pt x="650" y="228"/>
                  </a:lnTo>
                  <a:lnTo>
                    <a:pt x="650" y="246"/>
                  </a:lnTo>
                  <a:lnTo>
                    <a:pt x="650" y="246"/>
                  </a:lnTo>
                  <a:lnTo>
                    <a:pt x="650" y="250"/>
                  </a:lnTo>
                  <a:lnTo>
                    <a:pt x="650" y="250"/>
                  </a:lnTo>
                  <a:lnTo>
                    <a:pt x="688" y="244"/>
                  </a:lnTo>
                  <a:lnTo>
                    <a:pt x="704" y="240"/>
                  </a:lnTo>
                  <a:lnTo>
                    <a:pt x="718" y="234"/>
                  </a:lnTo>
                  <a:lnTo>
                    <a:pt x="718" y="234"/>
                  </a:lnTo>
                  <a:lnTo>
                    <a:pt x="720" y="232"/>
                  </a:lnTo>
                  <a:lnTo>
                    <a:pt x="722" y="228"/>
                  </a:lnTo>
                  <a:lnTo>
                    <a:pt x="722" y="218"/>
                  </a:lnTo>
                  <a:lnTo>
                    <a:pt x="722" y="202"/>
                  </a:lnTo>
                  <a:lnTo>
                    <a:pt x="722" y="202"/>
                  </a:lnTo>
                  <a:close/>
                  <a:moveTo>
                    <a:pt x="58" y="144"/>
                  </a:moveTo>
                  <a:lnTo>
                    <a:pt x="58" y="144"/>
                  </a:lnTo>
                  <a:lnTo>
                    <a:pt x="18" y="166"/>
                  </a:lnTo>
                  <a:lnTo>
                    <a:pt x="18" y="166"/>
                  </a:lnTo>
                  <a:lnTo>
                    <a:pt x="18" y="156"/>
                  </a:lnTo>
                  <a:lnTo>
                    <a:pt x="22" y="146"/>
                  </a:lnTo>
                  <a:lnTo>
                    <a:pt x="24" y="138"/>
                  </a:lnTo>
                  <a:lnTo>
                    <a:pt x="24" y="138"/>
                  </a:lnTo>
                  <a:lnTo>
                    <a:pt x="30" y="136"/>
                  </a:lnTo>
                  <a:lnTo>
                    <a:pt x="40" y="134"/>
                  </a:lnTo>
                  <a:lnTo>
                    <a:pt x="68" y="130"/>
                  </a:lnTo>
                  <a:lnTo>
                    <a:pt x="68" y="130"/>
                  </a:lnTo>
                  <a:lnTo>
                    <a:pt x="74" y="128"/>
                  </a:lnTo>
                  <a:lnTo>
                    <a:pt x="76" y="130"/>
                  </a:lnTo>
                  <a:lnTo>
                    <a:pt x="76" y="132"/>
                  </a:lnTo>
                  <a:lnTo>
                    <a:pt x="74" y="134"/>
                  </a:lnTo>
                  <a:lnTo>
                    <a:pt x="58" y="144"/>
                  </a:lnTo>
                  <a:lnTo>
                    <a:pt x="58" y="144"/>
                  </a:lnTo>
                  <a:close/>
                  <a:moveTo>
                    <a:pt x="236" y="92"/>
                  </a:moveTo>
                  <a:lnTo>
                    <a:pt x="236" y="92"/>
                  </a:lnTo>
                  <a:lnTo>
                    <a:pt x="226" y="92"/>
                  </a:lnTo>
                  <a:lnTo>
                    <a:pt x="218" y="92"/>
                  </a:lnTo>
                  <a:lnTo>
                    <a:pt x="212" y="90"/>
                  </a:lnTo>
                  <a:lnTo>
                    <a:pt x="212" y="86"/>
                  </a:lnTo>
                  <a:lnTo>
                    <a:pt x="212" y="84"/>
                  </a:lnTo>
                  <a:lnTo>
                    <a:pt x="214" y="80"/>
                  </a:lnTo>
                  <a:lnTo>
                    <a:pt x="224" y="74"/>
                  </a:lnTo>
                  <a:lnTo>
                    <a:pt x="224" y="74"/>
                  </a:lnTo>
                  <a:lnTo>
                    <a:pt x="252" y="58"/>
                  </a:lnTo>
                  <a:lnTo>
                    <a:pt x="284" y="44"/>
                  </a:lnTo>
                  <a:lnTo>
                    <a:pt x="312" y="32"/>
                  </a:lnTo>
                  <a:lnTo>
                    <a:pt x="326" y="28"/>
                  </a:lnTo>
                  <a:lnTo>
                    <a:pt x="338" y="26"/>
                  </a:lnTo>
                  <a:lnTo>
                    <a:pt x="338" y="26"/>
                  </a:lnTo>
                  <a:lnTo>
                    <a:pt x="368" y="24"/>
                  </a:lnTo>
                  <a:lnTo>
                    <a:pt x="400" y="22"/>
                  </a:lnTo>
                  <a:lnTo>
                    <a:pt x="394" y="88"/>
                  </a:lnTo>
                  <a:lnTo>
                    <a:pt x="394" y="88"/>
                  </a:lnTo>
                  <a:lnTo>
                    <a:pt x="236" y="92"/>
                  </a:lnTo>
                  <a:lnTo>
                    <a:pt x="236" y="92"/>
                  </a:lnTo>
                  <a:close/>
                  <a:moveTo>
                    <a:pt x="418" y="88"/>
                  </a:moveTo>
                  <a:lnTo>
                    <a:pt x="422" y="22"/>
                  </a:lnTo>
                  <a:lnTo>
                    <a:pt x="422" y="22"/>
                  </a:lnTo>
                  <a:lnTo>
                    <a:pt x="476" y="26"/>
                  </a:lnTo>
                  <a:lnTo>
                    <a:pt x="498" y="28"/>
                  </a:lnTo>
                  <a:lnTo>
                    <a:pt x="512" y="32"/>
                  </a:lnTo>
                  <a:lnTo>
                    <a:pt x="512" y="32"/>
                  </a:lnTo>
                  <a:lnTo>
                    <a:pt x="530" y="38"/>
                  </a:lnTo>
                  <a:lnTo>
                    <a:pt x="536" y="84"/>
                  </a:lnTo>
                  <a:lnTo>
                    <a:pt x="536" y="84"/>
                  </a:lnTo>
                  <a:lnTo>
                    <a:pt x="418" y="88"/>
                  </a:lnTo>
                  <a:lnTo>
                    <a:pt x="418" y="88"/>
                  </a:lnTo>
                  <a:close/>
                  <a:moveTo>
                    <a:pt x="574" y="82"/>
                  </a:moveTo>
                  <a:lnTo>
                    <a:pt x="574" y="82"/>
                  </a:lnTo>
                  <a:lnTo>
                    <a:pt x="550" y="82"/>
                  </a:lnTo>
                  <a:lnTo>
                    <a:pt x="544" y="42"/>
                  </a:lnTo>
                  <a:lnTo>
                    <a:pt x="544" y="42"/>
                  </a:lnTo>
                  <a:lnTo>
                    <a:pt x="578" y="56"/>
                  </a:lnTo>
                  <a:lnTo>
                    <a:pt x="578" y="56"/>
                  </a:lnTo>
                  <a:lnTo>
                    <a:pt x="588" y="64"/>
                  </a:lnTo>
                  <a:lnTo>
                    <a:pt x="590" y="68"/>
                  </a:lnTo>
                  <a:lnTo>
                    <a:pt x="592" y="72"/>
                  </a:lnTo>
                  <a:lnTo>
                    <a:pt x="592" y="76"/>
                  </a:lnTo>
                  <a:lnTo>
                    <a:pt x="588" y="78"/>
                  </a:lnTo>
                  <a:lnTo>
                    <a:pt x="582" y="82"/>
                  </a:lnTo>
                  <a:lnTo>
                    <a:pt x="574" y="82"/>
                  </a:lnTo>
                  <a:lnTo>
                    <a:pt x="574"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66" name="Freeform 78">
              <a:extLst>
                <a:ext uri="{FF2B5EF4-FFF2-40B4-BE49-F238E27FC236}">
                  <a16:creationId xmlns:a16="http://schemas.microsoft.com/office/drawing/2014/main" id="{EC7272C2-26F4-4331-99AD-2EA76E5C6FD6}"/>
                </a:ext>
              </a:extLst>
            </p:cNvPr>
            <p:cNvSpPr>
              <a:spLocks noEditPoints="1"/>
            </p:cNvSpPr>
            <p:nvPr/>
          </p:nvSpPr>
          <p:spPr bwMode="auto">
            <a:xfrm>
              <a:off x="8828202" y="2511279"/>
              <a:ext cx="91911" cy="90519"/>
            </a:xfrm>
            <a:custGeom>
              <a:avLst/>
              <a:gdLst/>
              <a:ahLst/>
              <a:cxnLst>
                <a:cxn ang="0">
                  <a:pos x="66" y="0"/>
                </a:cxn>
                <a:cxn ang="0">
                  <a:pos x="66" y="0"/>
                </a:cxn>
                <a:cxn ang="0">
                  <a:pos x="52" y="0"/>
                </a:cxn>
                <a:cxn ang="0">
                  <a:pos x="40" y="4"/>
                </a:cxn>
                <a:cxn ang="0">
                  <a:pos x="30" y="10"/>
                </a:cxn>
                <a:cxn ang="0">
                  <a:pos x="20" y="18"/>
                </a:cxn>
                <a:cxn ang="0">
                  <a:pos x="12" y="28"/>
                </a:cxn>
                <a:cxn ang="0">
                  <a:pos x="6" y="40"/>
                </a:cxn>
                <a:cxn ang="0">
                  <a:pos x="2" y="52"/>
                </a:cxn>
                <a:cxn ang="0">
                  <a:pos x="0" y="66"/>
                </a:cxn>
                <a:cxn ang="0">
                  <a:pos x="0" y="66"/>
                </a:cxn>
                <a:cxn ang="0">
                  <a:pos x="2" y="78"/>
                </a:cxn>
                <a:cxn ang="0">
                  <a:pos x="6" y="90"/>
                </a:cxn>
                <a:cxn ang="0">
                  <a:pos x="12" y="102"/>
                </a:cxn>
                <a:cxn ang="0">
                  <a:pos x="20" y="112"/>
                </a:cxn>
                <a:cxn ang="0">
                  <a:pos x="30" y="120"/>
                </a:cxn>
                <a:cxn ang="0">
                  <a:pos x="40" y="126"/>
                </a:cxn>
                <a:cxn ang="0">
                  <a:pos x="52" y="130"/>
                </a:cxn>
                <a:cxn ang="0">
                  <a:pos x="66" y="130"/>
                </a:cxn>
                <a:cxn ang="0">
                  <a:pos x="66" y="130"/>
                </a:cxn>
                <a:cxn ang="0">
                  <a:pos x="80" y="130"/>
                </a:cxn>
                <a:cxn ang="0">
                  <a:pos x="92" y="126"/>
                </a:cxn>
                <a:cxn ang="0">
                  <a:pos x="102" y="120"/>
                </a:cxn>
                <a:cxn ang="0">
                  <a:pos x="112" y="112"/>
                </a:cxn>
                <a:cxn ang="0">
                  <a:pos x="120" y="102"/>
                </a:cxn>
                <a:cxn ang="0">
                  <a:pos x="126" y="90"/>
                </a:cxn>
                <a:cxn ang="0">
                  <a:pos x="130" y="78"/>
                </a:cxn>
                <a:cxn ang="0">
                  <a:pos x="132" y="66"/>
                </a:cxn>
                <a:cxn ang="0">
                  <a:pos x="132" y="66"/>
                </a:cxn>
                <a:cxn ang="0">
                  <a:pos x="130" y="52"/>
                </a:cxn>
                <a:cxn ang="0">
                  <a:pos x="126" y="40"/>
                </a:cxn>
                <a:cxn ang="0">
                  <a:pos x="120" y="28"/>
                </a:cxn>
                <a:cxn ang="0">
                  <a:pos x="112" y="18"/>
                </a:cxn>
                <a:cxn ang="0">
                  <a:pos x="102" y="10"/>
                </a:cxn>
                <a:cxn ang="0">
                  <a:pos x="92" y="4"/>
                </a:cxn>
                <a:cxn ang="0">
                  <a:pos x="80" y="0"/>
                </a:cxn>
                <a:cxn ang="0">
                  <a:pos x="66" y="0"/>
                </a:cxn>
                <a:cxn ang="0">
                  <a:pos x="66" y="0"/>
                </a:cxn>
                <a:cxn ang="0">
                  <a:pos x="66" y="94"/>
                </a:cxn>
                <a:cxn ang="0">
                  <a:pos x="66" y="94"/>
                </a:cxn>
                <a:cxn ang="0">
                  <a:pos x="54" y="92"/>
                </a:cxn>
                <a:cxn ang="0">
                  <a:pos x="46" y="86"/>
                </a:cxn>
                <a:cxn ang="0">
                  <a:pos x="40" y="76"/>
                </a:cxn>
                <a:cxn ang="0">
                  <a:pos x="38" y="66"/>
                </a:cxn>
                <a:cxn ang="0">
                  <a:pos x="38" y="66"/>
                </a:cxn>
                <a:cxn ang="0">
                  <a:pos x="40" y="54"/>
                </a:cxn>
                <a:cxn ang="0">
                  <a:pos x="46" y="46"/>
                </a:cxn>
                <a:cxn ang="0">
                  <a:pos x="54" y="40"/>
                </a:cxn>
                <a:cxn ang="0">
                  <a:pos x="66" y="36"/>
                </a:cxn>
                <a:cxn ang="0">
                  <a:pos x="66" y="36"/>
                </a:cxn>
                <a:cxn ang="0">
                  <a:pos x="76" y="40"/>
                </a:cxn>
                <a:cxn ang="0">
                  <a:pos x="86" y="46"/>
                </a:cxn>
                <a:cxn ang="0">
                  <a:pos x="92" y="54"/>
                </a:cxn>
                <a:cxn ang="0">
                  <a:pos x="94" y="66"/>
                </a:cxn>
                <a:cxn ang="0">
                  <a:pos x="94" y="66"/>
                </a:cxn>
                <a:cxn ang="0">
                  <a:pos x="92" y="76"/>
                </a:cxn>
                <a:cxn ang="0">
                  <a:pos x="86" y="86"/>
                </a:cxn>
                <a:cxn ang="0">
                  <a:pos x="76" y="92"/>
                </a:cxn>
                <a:cxn ang="0">
                  <a:pos x="66" y="94"/>
                </a:cxn>
                <a:cxn ang="0">
                  <a:pos x="66" y="94"/>
                </a:cxn>
              </a:cxnLst>
              <a:rect l="0" t="0" r="r" b="b"/>
              <a:pathLst>
                <a:path w="132" h="130">
                  <a:moveTo>
                    <a:pt x="66" y="0"/>
                  </a:moveTo>
                  <a:lnTo>
                    <a:pt x="66" y="0"/>
                  </a:lnTo>
                  <a:lnTo>
                    <a:pt x="52" y="0"/>
                  </a:lnTo>
                  <a:lnTo>
                    <a:pt x="40" y="4"/>
                  </a:lnTo>
                  <a:lnTo>
                    <a:pt x="30" y="10"/>
                  </a:lnTo>
                  <a:lnTo>
                    <a:pt x="20" y="18"/>
                  </a:lnTo>
                  <a:lnTo>
                    <a:pt x="12" y="28"/>
                  </a:lnTo>
                  <a:lnTo>
                    <a:pt x="6" y="40"/>
                  </a:lnTo>
                  <a:lnTo>
                    <a:pt x="2" y="52"/>
                  </a:lnTo>
                  <a:lnTo>
                    <a:pt x="0" y="66"/>
                  </a:lnTo>
                  <a:lnTo>
                    <a:pt x="0" y="66"/>
                  </a:lnTo>
                  <a:lnTo>
                    <a:pt x="2" y="78"/>
                  </a:lnTo>
                  <a:lnTo>
                    <a:pt x="6" y="90"/>
                  </a:lnTo>
                  <a:lnTo>
                    <a:pt x="12" y="102"/>
                  </a:lnTo>
                  <a:lnTo>
                    <a:pt x="20" y="112"/>
                  </a:lnTo>
                  <a:lnTo>
                    <a:pt x="30" y="120"/>
                  </a:lnTo>
                  <a:lnTo>
                    <a:pt x="40" y="126"/>
                  </a:lnTo>
                  <a:lnTo>
                    <a:pt x="52" y="130"/>
                  </a:lnTo>
                  <a:lnTo>
                    <a:pt x="66" y="130"/>
                  </a:lnTo>
                  <a:lnTo>
                    <a:pt x="66" y="130"/>
                  </a:lnTo>
                  <a:lnTo>
                    <a:pt x="80" y="130"/>
                  </a:lnTo>
                  <a:lnTo>
                    <a:pt x="92" y="126"/>
                  </a:lnTo>
                  <a:lnTo>
                    <a:pt x="102" y="120"/>
                  </a:lnTo>
                  <a:lnTo>
                    <a:pt x="112" y="112"/>
                  </a:lnTo>
                  <a:lnTo>
                    <a:pt x="120" y="102"/>
                  </a:lnTo>
                  <a:lnTo>
                    <a:pt x="126" y="90"/>
                  </a:lnTo>
                  <a:lnTo>
                    <a:pt x="130" y="78"/>
                  </a:lnTo>
                  <a:lnTo>
                    <a:pt x="132" y="66"/>
                  </a:lnTo>
                  <a:lnTo>
                    <a:pt x="132" y="66"/>
                  </a:lnTo>
                  <a:lnTo>
                    <a:pt x="130" y="52"/>
                  </a:lnTo>
                  <a:lnTo>
                    <a:pt x="126" y="40"/>
                  </a:lnTo>
                  <a:lnTo>
                    <a:pt x="120" y="28"/>
                  </a:lnTo>
                  <a:lnTo>
                    <a:pt x="112" y="18"/>
                  </a:lnTo>
                  <a:lnTo>
                    <a:pt x="102" y="10"/>
                  </a:lnTo>
                  <a:lnTo>
                    <a:pt x="92" y="4"/>
                  </a:lnTo>
                  <a:lnTo>
                    <a:pt x="80" y="0"/>
                  </a:lnTo>
                  <a:lnTo>
                    <a:pt x="66" y="0"/>
                  </a:lnTo>
                  <a:lnTo>
                    <a:pt x="66" y="0"/>
                  </a:lnTo>
                  <a:close/>
                  <a:moveTo>
                    <a:pt x="66" y="94"/>
                  </a:moveTo>
                  <a:lnTo>
                    <a:pt x="66" y="94"/>
                  </a:lnTo>
                  <a:lnTo>
                    <a:pt x="54" y="92"/>
                  </a:lnTo>
                  <a:lnTo>
                    <a:pt x="46" y="86"/>
                  </a:lnTo>
                  <a:lnTo>
                    <a:pt x="40" y="76"/>
                  </a:lnTo>
                  <a:lnTo>
                    <a:pt x="38" y="66"/>
                  </a:lnTo>
                  <a:lnTo>
                    <a:pt x="38" y="66"/>
                  </a:lnTo>
                  <a:lnTo>
                    <a:pt x="40" y="54"/>
                  </a:lnTo>
                  <a:lnTo>
                    <a:pt x="46" y="46"/>
                  </a:lnTo>
                  <a:lnTo>
                    <a:pt x="54" y="40"/>
                  </a:lnTo>
                  <a:lnTo>
                    <a:pt x="66" y="36"/>
                  </a:lnTo>
                  <a:lnTo>
                    <a:pt x="66" y="36"/>
                  </a:lnTo>
                  <a:lnTo>
                    <a:pt x="76" y="40"/>
                  </a:lnTo>
                  <a:lnTo>
                    <a:pt x="86" y="46"/>
                  </a:lnTo>
                  <a:lnTo>
                    <a:pt x="92" y="54"/>
                  </a:lnTo>
                  <a:lnTo>
                    <a:pt x="94" y="66"/>
                  </a:lnTo>
                  <a:lnTo>
                    <a:pt x="94" y="66"/>
                  </a:lnTo>
                  <a:lnTo>
                    <a:pt x="92" y="76"/>
                  </a:lnTo>
                  <a:lnTo>
                    <a:pt x="86" y="86"/>
                  </a:lnTo>
                  <a:lnTo>
                    <a:pt x="76" y="92"/>
                  </a:lnTo>
                  <a:lnTo>
                    <a:pt x="66" y="94"/>
                  </a:lnTo>
                  <a:lnTo>
                    <a:pt x="66"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67" name="Freeform 79">
              <a:extLst>
                <a:ext uri="{FF2B5EF4-FFF2-40B4-BE49-F238E27FC236}">
                  <a16:creationId xmlns:a16="http://schemas.microsoft.com/office/drawing/2014/main" id="{4EE500ED-86B1-453B-9E0E-D28714C6AC5F}"/>
                </a:ext>
              </a:extLst>
            </p:cNvPr>
            <p:cNvSpPr>
              <a:spLocks noEditPoints="1"/>
            </p:cNvSpPr>
            <p:nvPr/>
          </p:nvSpPr>
          <p:spPr bwMode="auto">
            <a:xfrm>
              <a:off x="9116469" y="2511279"/>
              <a:ext cx="91911" cy="90519"/>
            </a:xfrm>
            <a:custGeom>
              <a:avLst/>
              <a:gdLst/>
              <a:ahLst/>
              <a:cxnLst>
                <a:cxn ang="0">
                  <a:pos x="66" y="0"/>
                </a:cxn>
                <a:cxn ang="0">
                  <a:pos x="66" y="0"/>
                </a:cxn>
                <a:cxn ang="0">
                  <a:pos x="52" y="0"/>
                </a:cxn>
                <a:cxn ang="0">
                  <a:pos x="40" y="4"/>
                </a:cxn>
                <a:cxn ang="0">
                  <a:pos x="28" y="10"/>
                </a:cxn>
                <a:cxn ang="0">
                  <a:pos x="20" y="18"/>
                </a:cxn>
                <a:cxn ang="0">
                  <a:pos x="12" y="28"/>
                </a:cxn>
                <a:cxn ang="0">
                  <a:pos x="6" y="40"/>
                </a:cxn>
                <a:cxn ang="0">
                  <a:pos x="2" y="52"/>
                </a:cxn>
                <a:cxn ang="0">
                  <a:pos x="0" y="66"/>
                </a:cxn>
                <a:cxn ang="0">
                  <a:pos x="0" y="66"/>
                </a:cxn>
                <a:cxn ang="0">
                  <a:pos x="2" y="78"/>
                </a:cxn>
                <a:cxn ang="0">
                  <a:pos x="6" y="90"/>
                </a:cxn>
                <a:cxn ang="0">
                  <a:pos x="12" y="102"/>
                </a:cxn>
                <a:cxn ang="0">
                  <a:pos x="20" y="112"/>
                </a:cxn>
                <a:cxn ang="0">
                  <a:pos x="28" y="120"/>
                </a:cxn>
                <a:cxn ang="0">
                  <a:pos x="40" y="126"/>
                </a:cxn>
                <a:cxn ang="0">
                  <a:pos x="52" y="130"/>
                </a:cxn>
                <a:cxn ang="0">
                  <a:pos x="66" y="130"/>
                </a:cxn>
                <a:cxn ang="0">
                  <a:pos x="66" y="130"/>
                </a:cxn>
                <a:cxn ang="0">
                  <a:pos x="78" y="130"/>
                </a:cxn>
                <a:cxn ang="0">
                  <a:pos x="92" y="126"/>
                </a:cxn>
                <a:cxn ang="0">
                  <a:pos x="102" y="120"/>
                </a:cxn>
                <a:cxn ang="0">
                  <a:pos x="112" y="112"/>
                </a:cxn>
                <a:cxn ang="0">
                  <a:pos x="120" y="102"/>
                </a:cxn>
                <a:cxn ang="0">
                  <a:pos x="126" y="90"/>
                </a:cxn>
                <a:cxn ang="0">
                  <a:pos x="130" y="78"/>
                </a:cxn>
                <a:cxn ang="0">
                  <a:pos x="132" y="66"/>
                </a:cxn>
                <a:cxn ang="0">
                  <a:pos x="132" y="66"/>
                </a:cxn>
                <a:cxn ang="0">
                  <a:pos x="130" y="52"/>
                </a:cxn>
                <a:cxn ang="0">
                  <a:pos x="126" y="40"/>
                </a:cxn>
                <a:cxn ang="0">
                  <a:pos x="120" y="28"/>
                </a:cxn>
                <a:cxn ang="0">
                  <a:pos x="112" y="18"/>
                </a:cxn>
                <a:cxn ang="0">
                  <a:pos x="102" y="10"/>
                </a:cxn>
                <a:cxn ang="0">
                  <a:pos x="92" y="4"/>
                </a:cxn>
                <a:cxn ang="0">
                  <a:pos x="78" y="0"/>
                </a:cxn>
                <a:cxn ang="0">
                  <a:pos x="66" y="0"/>
                </a:cxn>
                <a:cxn ang="0">
                  <a:pos x="66" y="0"/>
                </a:cxn>
                <a:cxn ang="0">
                  <a:pos x="66" y="94"/>
                </a:cxn>
                <a:cxn ang="0">
                  <a:pos x="66" y="94"/>
                </a:cxn>
                <a:cxn ang="0">
                  <a:pos x="54" y="92"/>
                </a:cxn>
                <a:cxn ang="0">
                  <a:pos x="46" y="86"/>
                </a:cxn>
                <a:cxn ang="0">
                  <a:pos x="40" y="76"/>
                </a:cxn>
                <a:cxn ang="0">
                  <a:pos x="38" y="66"/>
                </a:cxn>
                <a:cxn ang="0">
                  <a:pos x="38" y="66"/>
                </a:cxn>
                <a:cxn ang="0">
                  <a:pos x="40" y="54"/>
                </a:cxn>
                <a:cxn ang="0">
                  <a:pos x="46" y="46"/>
                </a:cxn>
                <a:cxn ang="0">
                  <a:pos x="54" y="40"/>
                </a:cxn>
                <a:cxn ang="0">
                  <a:pos x="66" y="36"/>
                </a:cxn>
                <a:cxn ang="0">
                  <a:pos x="66" y="36"/>
                </a:cxn>
                <a:cxn ang="0">
                  <a:pos x="76" y="40"/>
                </a:cxn>
                <a:cxn ang="0">
                  <a:pos x="86" y="46"/>
                </a:cxn>
                <a:cxn ang="0">
                  <a:pos x="92" y="54"/>
                </a:cxn>
                <a:cxn ang="0">
                  <a:pos x="94" y="66"/>
                </a:cxn>
                <a:cxn ang="0">
                  <a:pos x="94" y="66"/>
                </a:cxn>
                <a:cxn ang="0">
                  <a:pos x="92" y="76"/>
                </a:cxn>
                <a:cxn ang="0">
                  <a:pos x="86" y="86"/>
                </a:cxn>
                <a:cxn ang="0">
                  <a:pos x="76" y="92"/>
                </a:cxn>
                <a:cxn ang="0">
                  <a:pos x="66" y="94"/>
                </a:cxn>
                <a:cxn ang="0">
                  <a:pos x="66" y="94"/>
                </a:cxn>
              </a:cxnLst>
              <a:rect l="0" t="0" r="r" b="b"/>
              <a:pathLst>
                <a:path w="132" h="130">
                  <a:moveTo>
                    <a:pt x="66" y="0"/>
                  </a:moveTo>
                  <a:lnTo>
                    <a:pt x="66" y="0"/>
                  </a:lnTo>
                  <a:lnTo>
                    <a:pt x="52" y="0"/>
                  </a:lnTo>
                  <a:lnTo>
                    <a:pt x="40" y="4"/>
                  </a:lnTo>
                  <a:lnTo>
                    <a:pt x="28" y="10"/>
                  </a:lnTo>
                  <a:lnTo>
                    <a:pt x="20" y="18"/>
                  </a:lnTo>
                  <a:lnTo>
                    <a:pt x="12" y="28"/>
                  </a:lnTo>
                  <a:lnTo>
                    <a:pt x="6" y="40"/>
                  </a:lnTo>
                  <a:lnTo>
                    <a:pt x="2" y="52"/>
                  </a:lnTo>
                  <a:lnTo>
                    <a:pt x="0" y="66"/>
                  </a:lnTo>
                  <a:lnTo>
                    <a:pt x="0" y="66"/>
                  </a:lnTo>
                  <a:lnTo>
                    <a:pt x="2" y="78"/>
                  </a:lnTo>
                  <a:lnTo>
                    <a:pt x="6" y="90"/>
                  </a:lnTo>
                  <a:lnTo>
                    <a:pt x="12" y="102"/>
                  </a:lnTo>
                  <a:lnTo>
                    <a:pt x="20" y="112"/>
                  </a:lnTo>
                  <a:lnTo>
                    <a:pt x="28" y="120"/>
                  </a:lnTo>
                  <a:lnTo>
                    <a:pt x="40" y="126"/>
                  </a:lnTo>
                  <a:lnTo>
                    <a:pt x="52" y="130"/>
                  </a:lnTo>
                  <a:lnTo>
                    <a:pt x="66" y="130"/>
                  </a:lnTo>
                  <a:lnTo>
                    <a:pt x="66" y="130"/>
                  </a:lnTo>
                  <a:lnTo>
                    <a:pt x="78" y="130"/>
                  </a:lnTo>
                  <a:lnTo>
                    <a:pt x="92" y="126"/>
                  </a:lnTo>
                  <a:lnTo>
                    <a:pt x="102" y="120"/>
                  </a:lnTo>
                  <a:lnTo>
                    <a:pt x="112" y="112"/>
                  </a:lnTo>
                  <a:lnTo>
                    <a:pt x="120" y="102"/>
                  </a:lnTo>
                  <a:lnTo>
                    <a:pt x="126" y="90"/>
                  </a:lnTo>
                  <a:lnTo>
                    <a:pt x="130" y="78"/>
                  </a:lnTo>
                  <a:lnTo>
                    <a:pt x="132" y="66"/>
                  </a:lnTo>
                  <a:lnTo>
                    <a:pt x="132" y="66"/>
                  </a:lnTo>
                  <a:lnTo>
                    <a:pt x="130" y="52"/>
                  </a:lnTo>
                  <a:lnTo>
                    <a:pt x="126" y="40"/>
                  </a:lnTo>
                  <a:lnTo>
                    <a:pt x="120" y="28"/>
                  </a:lnTo>
                  <a:lnTo>
                    <a:pt x="112" y="18"/>
                  </a:lnTo>
                  <a:lnTo>
                    <a:pt x="102" y="10"/>
                  </a:lnTo>
                  <a:lnTo>
                    <a:pt x="92" y="4"/>
                  </a:lnTo>
                  <a:lnTo>
                    <a:pt x="78" y="0"/>
                  </a:lnTo>
                  <a:lnTo>
                    <a:pt x="66" y="0"/>
                  </a:lnTo>
                  <a:lnTo>
                    <a:pt x="66" y="0"/>
                  </a:lnTo>
                  <a:close/>
                  <a:moveTo>
                    <a:pt x="66" y="94"/>
                  </a:moveTo>
                  <a:lnTo>
                    <a:pt x="66" y="94"/>
                  </a:lnTo>
                  <a:lnTo>
                    <a:pt x="54" y="92"/>
                  </a:lnTo>
                  <a:lnTo>
                    <a:pt x="46" y="86"/>
                  </a:lnTo>
                  <a:lnTo>
                    <a:pt x="40" y="76"/>
                  </a:lnTo>
                  <a:lnTo>
                    <a:pt x="38" y="66"/>
                  </a:lnTo>
                  <a:lnTo>
                    <a:pt x="38" y="66"/>
                  </a:lnTo>
                  <a:lnTo>
                    <a:pt x="40" y="54"/>
                  </a:lnTo>
                  <a:lnTo>
                    <a:pt x="46" y="46"/>
                  </a:lnTo>
                  <a:lnTo>
                    <a:pt x="54" y="40"/>
                  </a:lnTo>
                  <a:lnTo>
                    <a:pt x="66" y="36"/>
                  </a:lnTo>
                  <a:lnTo>
                    <a:pt x="66" y="36"/>
                  </a:lnTo>
                  <a:lnTo>
                    <a:pt x="76" y="40"/>
                  </a:lnTo>
                  <a:lnTo>
                    <a:pt x="86" y="46"/>
                  </a:lnTo>
                  <a:lnTo>
                    <a:pt x="92" y="54"/>
                  </a:lnTo>
                  <a:lnTo>
                    <a:pt x="94" y="66"/>
                  </a:lnTo>
                  <a:lnTo>
                    <a:pt x="94" y="66"/>
                  </a:lnTo>
                  <a:lnTo>
                    <a:pt x="92" y="76"/>
                  </a:lnTo>
                  <a:lnTo>
                    <a:pt x="86" y="86"/>
                  </a:lnTo>
                  <a:lnTo>
                    <a:pt x="76" y="92"/>
                  </a:lnTo>
                  <a:lnTo>
                    <a:pt x="66" y="94"/>
                  </a:lnTo>
                  <a:lnTo>
                    <a:pt x="66"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grpSp>
      <p:sp>
        <p:nvSpPr>
          <p:cNvPr id="68" name="Freeform 135">
            <a:extLst>
              <a:ext uri="{FF2B5EF4-FFF2-40B4-BE49-F238E27FC236}">
                <a16:creationId xmlns:a16="http://schemas.microsoft.com/office/drawing/2014/main" id="{9639BE63-3EB6-42BE-84A4-F1C9ED1DE24B}"/>
              </a:ext>
            </a:extLst>
          </p:cNvPr>
          <p:cNvSpPr>
            <a:spLocks noEditPoints="1"/>
          </p:cNvSpPr>
          <p:nvPr/>
        </p:nvSpPr>
        <p:spPr bwMode="auto">
          <a:xfrm>
            <a:off x="2958416" y="2742167"/>
            <a:ext cx="168463" cy="154177"/>
          </a:xfrm>
          <a:custGeom>
            <a:avLst/>
            <a:gdLst/>
            <a:ahLst/>
            <a:cxnLst>
              <a:cxn ang="0">
                <a:pos x="2596" y="244"/>
              </a:cxn>
              <a:cxn ang="0">
                <a:pos x="2572" y="220"/>
              </a:cxn>
              <a:cxn ang="0">
                <a:pos x="2542" y="208"/>
              </a:cxn>
              <a:cxn ang="0">
                <a:pos x="2070" y="204"/>
              </a:cxn>
              <a:cxn ang="0">
                <a:pos x="2068" y="72"/>
              </a:cxn>
              <a:cxn ang="0">
                <a:pos x="2044" y="26"/>
              </a:cxn>
              <a:cxn ang="0">
                <a:pos x="1998" y="2"/>
              </a:cxn>
              <a:cxn ang="0">
                <a:pos x="90" y="0"/>
              </a:cxn>
              <a:cxn ang="0">
                <a:pos x="40" y="14"/>
              </a:cxn>
              <a:cxn ang="0">
                <a:pos x="8" y="54"/>
              </a:cxn>
              <a:cxn ang="0">
                <a:pos x="0" y="1018"/>
              </a:cxn>
              <a:cxn ang="0">
                <a:pos x="0" y="1758"/>
              </a:cxn>
              <a:cxn ang="0">
                <a:pos x="10" y="1790"/>
              </a:cxn>
              <a:cxn ang="0">
                <a:pos x="36" y="1810"/>
              </a:cxn>
              <a:cxn ang="0">
                <a:pos x="326" y="1814"/>
              </a:cxn>
              <a:cxn ang="0">
                <a:pos x="334" y="1736"/>
              </a:cxn>
              <a:cxn ang="0">
                <a:pos x="372" y="1628"/>
              </a:cxn>
              <a:cxn ang="0">
                <a:pos x="440" y="1536"/>
              </a:cxn>
              <a:cxn ang="0">
                <a:pos x="532" y="1470"/>
              </a:cxn>
              <a:cxn ang="0">
                <a:pos x="640" y="1430"/>
              </a:cxn>
              <a:cxn ang="0">
                <a:pos x="718" y="1422"/>
              </a:cxn>
              <a:cxn ang="0">
                <a:pos x="836" y="1440"/>
              </a:cxn>
              <a:cxn ang="0">
                <a:pos x="938" y="1488"/>
              </a:cxn>
              <a:cxn ang="0">
                <a:pos x="1022" y="1564"/>
              </a:cxn>
              <a:cxn ang="0">
                <a:pos x="1082" y="1662"/>
              </a:cxn>
              <a:cxn ang="0">
                <a:pos x="1110" y="1774"/>
              </a:cxn>
              <a:cxn ang="0">
                <a:pos x="1748" y="1814"/>
              </a:cxn>
              <a:cxn ang="0">
                <a:pos x="1766" y="1698"/>
              </a:cxn>
              <a:cxn ang="0">
                <a:pos x="1814" y="1596"/>
              </a:cxn>
              <a:cxn ang="0">
                <a:pos x="1890" y="1512"/>
              </a:cxn>
              <a:cxn ang="0">
                <a:pos x="1988" y="1452"/>
              </a:cxn>
              <a:cxn ang="0">
                <a:pos x="2100" y="1424"/>
              </a:cxn>
              <a:cxn ang="0">
                <a:pos x="2180" y="1424"/>
              </a:cxn>
              <a:cxn ang="0">
                <a:pos x="2294" y="1452"/>
              </a:cxn>
              <a:cxn ang="0">
                <a:pos x="2390" y="1512"/>
              </a:cxn>
              <a:cxn ang="0">
                <a:pos x="2468" y="1596"/>
              </a:cxn>
              <a:cxn ang="0">
                <a:pos x="2516" y="1698"/>
              </a:cxn>
              <a:cxn ang="0">
                <a:pos x="2534" y="1814"/>
              </a:cxn>
              <a:cxn ang="0">
                <a:pos x="3084" y="1814"/>
              </a:cxn>
              <a:cxn ang="0">
                <a:pos x="3112" y="1798"/>
              </a:cxn>
              <a:cxn ang="0">
                <a:pos x="3128" y="1770"/>
              </a:cxn>
              <a:cxn ang="0">
                <a:pos x="3128" y="1062"/>
              </a:cxn>
              <a:cxn ang="0">
                <a:pos x="3114" y="1000"/>
              </a:cxn>
              <a:cxn ang="0">
                <a:pos x="1372" y="776"/>
              </a:cxn>
              <a:cxn ang="0">
                <a:pos x="908" y="1018"/>
              </a:cxn>
              <a:cxn ang="0">
                <a:pos x="666" y="554"/>
              </a:cxn>
              <a:cxn ang="0">
                <a:pos x="1128" y="312"/>
              </a:cxn>
              <a:cxn ang="0">
                <a:pos x="1372" y="776"/>
              </a:cxn>
              <a:cxn ang="0">
                <a:pos x="2978" y="1012"/>
              </a:cxn>
              <a:cxn ang="0">
                <a:pos x="2962" y="1018"/>
              </a:cxn>
              <a:cxn ang="0">
                <a:pos x="2470" y="312"/>
              </a:cxn>
              <a:cxn ang="0">
                <a:pos x="2490" y="314"/>
              </a:cxn>
              <a:cxn ang="0">
                <a:pos x="2518" y="326"/>
              </a:cxn>
              <a:cxn ang="0">
                <a:pos x="2538" y="348"/>
              </a:cxn>
              <a:cxn ang="0">
                <a:pos x="2982" y="992"/>
              </a:cxn>
              <a:cxn ang="0">
                <a:pos x="2980" y="1008"/>
              </a:cxn>
            </a:cxnLst>
            <a:rect l="0" t="0" r="r" b="b"/>
            <a:pathLst>
              <a:path w="3128" h="1814">
                <a:moveTo>
                  <a:pt x="3104" y="982"/>
                </a:moveTo>
                <a:lnTo>
                  <a:pt x="2596" y="244"/>
                </a:lnTo>
                <a:lnTo>
                  <a:pt x="2596" y="244"/>
                </a:lnTo>
                <a:lnTo>
                  <a:pt x="2588" y="234"/>
                </a:lnTo>
                <a:lnTo>
                  <a:pt x="2580" y="228"/>
                </a:lnTo>
                <a:lnTo>
                  <a:pt x="2572" y="220"/>
                </a:lnTo>
                <a:lnTo>
                  <a:pt x="2564" y="214"/>
                </a:lnTo>
                <a:lnTo>
                  <a:pt x="2554" y="210"/>
                </a:lnTo>
                <a:lnTo>
                  <a:pt x="2542" y="208"/>
                </a:lnTo>
                <a:lnTo>
                  <a:pt x="2532" y="206"/>
                </a:lnTo>
                <a:lnTo>
                  <a:pt x="2522" y="204"/>
                </a:lnTo>
                <a:lnTo>
                  <a:pt x="2070" y="204"/>
                </a:lnTo>
                <a:lnTo>
                  <a:pt x="2070" y="90"/>
                </a:lnTo>
                <a:lnTo>
                  <a:pt x="2070" y="90"/>
                </a:lnTo>
                <a:lnTo>
                  <a:pt x="2068" y="72"/>
                </a:lnTo>
                <a:lnTo>
                  <a:pt x="2062" y="54"/>
                </a:lnTo>
                <a:lnTo>
                  <a:pt x="2054" y="40"/>
                </a:lnTo>
                <a:lnTo>
                  <a:pt x="2044" y="26"/>
                </a:lnTo>
                <a:lnTo>
                  <a:pt x="2030" y="14"/>
                </a:lnTo>
                <a:lnTo>
                  <a:pt x="2014" y="6"/>
                </a:lnTo>
                <a:lnTo>
                  <a:pt x="1998" y="2"/>
                </a:lnTo>
                <a:lnTo>
                  <a:pt x="1980" y="0"/>
                </a:lnTo>
                <a:lnTo>
                  <a:pt x="90" y="0"/>
                </a:lnTo>
                <a:lnTo>
                  <a:pt x="90" y="0"/>
                </a:lnTo>
                <a:lnTo>
                  <a:pt x="72" y="2"/>
                </a:lnTo>
                <a:lnTo>
                  <a:pt x="56" y="6"/>
                </a:lnTo>
                <a:lnTo>
                  <a:pt x="40" y="14"/>
                </a:lnTo>
                <a:lnTo>
                  <a:pt x="26" y="26"/>
                </a:lnTo>
                <a:lnTo>
                  <a:pt x="16" y="40"/>
                </a:lnTo>
                <a:lnTo>
                  <a:pt x="8" y="54"/>
                </a:lnTo>
                <a:lnTo>
                  <a:pt x="2" y="72"/>
                </a:lnTo>
                <a:lnTo>
                  <a:pt x="0" y="90"/>
                </a:lnTo>
                <a:lnTo>
                  <a:pt x="0" y="1018"/>
                </a:lnTo>
                <a:lnTo>
                  <a:pt x="0" y="1562"/>
                </a:lnTo>
                <a:lnTo>
                  <a:pt x="0" y="1758"/>
                </a:lnTo>
                <a:lnTo>
                  <a:pt x="0" y="1758"/>
                </a:lnTo>
                <a:lnTo>
                  <a:pt x="2" y="1770"/>
                </a:lnTo>
                <a:lnTo>
                  <a:pt x="6" y="1780"/>
                </a:lnTo>
                <a:lnTo>
                  <a:pt x="10" y="1790"/>
                </a:lnTo>
                <a:lnTo>
                  <a:pt x="18" y="1798"/>
                </a:lnTo>
                <a:lnTo>
                  <a:pt x="26" y="1806"/>
                </a:lnTo>
                <a:lnTo>
                  <a:pt x="36" y="1810"/>
                </a:lnTo>
                <a:lnTo>
                  <a:pt x="46" y="1814"/>
                </a:lnTo>
                <a:lnTo>
                  <a:pt x="58" y="1814"/>
                </a:lnTo>
                <a:lnTo>
                  <a:pt x="326" y="1814"/>
                </a:lnTo>
                <a:lnTo>
                  <a:pt x="326" y="1814"/>
                </a:lnTo>
                <a:lnTo>
                  <a:pt x="328" y="1774"/>
                </a:lnTo>
                <a:lnTo>
                  <a:pt x="334" y="1736"/>
                </a:lnTo>
                <a:lnTo>
                  <a:pt x="342" y="1698"/>
                </a:lnTo>
                <a:lnTo>
                  <a:pt x="356" y="1662"/>
                </a:lnTo>
                <a:lnTo>
                  <a:pt x="372" y="1628"/>
                </a:lnTo>
                <a:lnTo>
                  <a:pt x="392" y="1596"/>
                </a:lnTo>
                <a:lnTo>
                  <a:pt x="414" y="1564"/>
                </a:lnTo>
                <a:lnTo>
                  <a:pt x="440" y="1536"/>
                </a:lnTo>
                <a:lnTo>
                  <a:pt x="468" y="1512"/>
                </a:lnTo>
                <a:lnTo>
                  <a:pt x="498" y="1488"/>
                </a:lnTo>
                <a:lnTo>
                  <a:pt x="532" y="1470"/>
                </a:lnTo>
                <a:lnTo>
                  <a:pt x="566" y="1452"/>
                </a:lnTo>
                <a:lnTo>
                  <a:pt x="602" y="1440"/>
                </a:lnTo>
                <a:lnTo>
                  <a:pt x="640" y="1430"/>
                </a:lnTo>
                <a:lnTo>
                  <a:pt x="678" y="1424"/>
                </a:lnTo>
                <a:lnTo>
                  <a:pt x="718" y="1422"/>
                </a:lnTo>
                <a:lnTo>
                  <a:pt x="718" y="1422"/>
                </a:lnTo>
                <a:lnTo>
                  <a:pt x="758" y="1424"/>
                </a:lnTo>
                <a:lnTo>
                  <a:pt x="798" y="1430"/>
                </a:lnTo>
                <a:lnTo>
                  <a:pt x="836" y="1440"/>
                </a:lnTo>
                <a:lnTo>
                  <a:pt x="872" y="1452"/>
                </a:lnTo>
                <a:lnTo>
                  <a:pt x="906" y="1470"/>
                </a:lnTo>
                <a:lnTo>
                  <a:pt x="938" y="1488"/>
                </a:lnTo>
                <a:lnTo>
                  <a:pt x="968" y="1512"/>
                </a:lnTo>
                <a:lnTo>
                  <a:pt x="996" y="1536"/>
                </a:lnTo>
                <a:lnTo>
                  <a:pt x="1022" y="1564"/>
                </a:lnTo>
                <a:lnTo>
                  <a:pt x="1044" y="1596"/>
                </a:lnTo>
                <a:lnTo>
                  <a:pt x="1064" y="1628"/>
                </a:lnTo>
                <a:lnTo>
                  <a:pt x="1082" y="1662"/>
                </a:lnTo>
                <a:lnTo>
                  <a:pt x="1094" y="1698"/>
                </a:lnTo>
                <a:lnTo>
                  <a:pt x="1104" y="1736"/>
                </a:lnTo>
                <a:lnTo>
                  <a:pt x="1110" y="1774"/>
                </a:lnTo>
                <a:lnTo>
                  <a:pt x="1112" y="1814"/>
                </a:lnTo>
                <a:lnTo>
                  <a:pt x="1748" y="1814"/>
                </a:lnTo>
                <a:lnTo>
                  <a:pt x="1748" y="1814"/>
                </a:lnTo>
                <a:lnTo>
                  <a:pt x="1750" y="1774"/>
                </a:lnTo>
                <a:lnTo>
                  <a:pt x="1756" y="1736"/>
                </a:lnTo>
                <a:lnTo>
                  <a:pt x="1766" y="1698"/>
                </a:lnTo>
                <a:lnTo>
                  <a:pt x="1778" y="1662"/>
                </a:lnTo>
                <a:lnTo>
                  <a:pt x="1794" y="1628"/>
                </a:lnTo>
                <a:lnTo>
                  <a:pt x="1814" y="1596"/>
                </a:lnTo>
                <a:lnTo>
                  <a:pt x="1838" y="1564"/>
                </a:lnTo>
                <a:lnTo>
                  <a:pt x="1862" y="1536"/>
                </a:lnTo>
                <a:lnTo>
                  <a:pt x="1890" y="1512"/>
                </a:lnTo>
                <a:lnTo>
                  <a:pt x="1920" y="1488"/>
                </a:lnTo>
                <a:lnTo>
                  <a:pt x="1954" y="1470"/>
                </a:lnTo>
                <a:lnTo>
                  <a:pt x="1988" y="1452"/>
                </a:lnTo>
                <a:lnTo>
                  <a:pt x="2024" y="1440"/>
                </a:lnTo>
                <a:lnTo>
                  <a:pt x="2062" y="1430"/>
                </a:lnTo>
                <a:lnTo>
                  <a:pt x="2100" y="1424"/>
                </a:lnTo>
                <a:lnTo>
                  <a:pt x="2140" y="1422"/>
                </a:lnTo>
                <a:lnTo>
                  <a:pt x="2140" y="1422"/>
                </a:lnTo>
                <a:lnTo>
                  <a:pt x="2180" y="1424"/>
                </a:lnTo>
                <a:lnTo>
                  <a:pt x="2220" y="1430"/>
                </a:lnTo>
                <a:lnTo>
                  <a:pt x="2258" y="1440"/>
                </a:lnTo>
                <a:lnTo>
                  <a:pt x="2294" y="1452"/>
                </a:lnTo>
                <a:lnTo>
                  <a:pt x="2328" y="1470"/>
                </a:lnTo>
                <a:lnTo>
                  <a:pt x="2360" y="1488"/>
                </a:lnTo>
                <a:lnTo>
                  <a:pt x="2390" y="1512"/>
                </a:lnTo>
                <a:lnTo>
                  <a:pt x="2418" y="1536"/>
                </a:lnTo>
                <a:lnTo>
                  <a:pt x="2444" y="1564"/>
                </a:lnTo>
                <a:lnTo>
                  <a:pt x="2468" y="1596"/>
                </a:lnTo>
                <a:lnTo>
                  <a:pt x="2486" y="1628"/>
                </a:lnTo>
                <a:lnTo>
                  <a:pt x="2504" y="1662"/>
                </a:lnTo>
                <a:lnTo>
                  <a:pt x="2516" y="1698"/>
                </a:lnTo>
                <a:lnTo>
                  <a:pt x="2526" y="1736"/>
                </a:lnTo>
                <a:lnTo>
                  <a:pt x="2532" y="1774"/>
                </a:lnTo>
                <a:lnTo>
                  <a:pt x="2534" y="1814"/>
                </a:lnTo>
                <a:lnTo>
                  <a:pt x="3072" y="1814"/>
                </a:lnTo>
                <a:lnTo>
                  <a:pt x="3072" y="1814"/>
                </a:lnTo>
                <a:lnTo>
                  <a:pt x="3084" y="1814"/>
                </a:lnTo>
                <a:lnTo>
                  <a:pt x="3094" y="1810"/>
                </a:lnTo>
                <a:lnTo>
                  <a:pt x="3104" y="1806"/>
                </a:lnTo>
                <a:lnTo>
                  <a:pt x="3112" y="1798"/>
                </a:lnTo>
                <a:lnTo>
                  <a:pt x="3120" y="1790"/>
                </a:lnTo>
                <a:lnTo>
                  <a:pt x="3124" y="1780"/>
                </a:lnTo>
                <a:lnTo>
                  <a:pt x="3128" y="1770"/>
                </a:lnTo>
                <a:lnTo>
                  <a:pt x="3128" y="1758"/>
                </a:lnTo>
                <a:lnTo>
                  <a:pt x="3128" y="1062"/>
                </a:lnTo>
                <a:lnTo>
                  <a:pt x="3128" y="1062"/>
                </a:lnTo>
                <a:lnTo>
                  <a:pt x="3128" y="1040"/>
                </a:lnTo>
                <a:lnTo>
                  <a:pt x="3122" y="1020"/>
                </a:lnTo>
                <a:lnTo>
                  <a:pt x="3114" y="1000"/>
                </a:lnTo>
                <a:lnTo>
                  <a:pt x="3104" y="982"/>
                </a:lnTo>
                <a:lnTo>
                  <a:pt x="3104" y="982"/>
                </a:lnTo>
                <a:close/>
                <a:moveTo>
                  <a:pt x="1372" y="776"/>
                </a:moveTo>
                <a:lnTo>
                  <a:pt x="1128" y="776"/>
                </a:lnTo>
                <a:lnTo>
                  <a:pt x="1128" y="1018"/>
                </a:lnTo>
                <a:lnTo>
                  <a:pt x="908" y="1018"/>
                </a:lnTo>
                <a:lnTo>
                  <a:pt x="908" y="776"/>
                </a:lnTo>
                <a:lnTo>
                  <a:pt x="666" y="776"/>
                </a:lnTo>
                <a:lnTo>
                  <a:pt x="666" y="554"/>
                </a:lnTo>
                <a:lnTo>
                  <a:pt x="908" y="554"/>
                </a:lnTo>
                <a:lnTo>
                  <a:pt x="908" y="312"/>
                </a:lnTo>
                <a:lnTo>
                  <a:pt x="1128" y="312"/>
                </a:lnTo>
                <a:lnTo>
                  <a:pt x="1128" y="554"/>
                </a:lnTo>
                <a:lnTo>
                  <a:pt x="1372" y="554"/>
                </a:lnTo>
                <a:lnTo>
                  <a:pt x="1372" y="776"/>
                </a:lnTo>
                <a:close/>
                <a:moveTo>
                  <a:pt x="2980" y="1008"/>
                </a:moveTo>
                <a:lnTo>
                  <a:pt x="2980" y="1008"/>
                </a:lnTo>
                <a:lnTo>
                  <a:pt x="2978" y="1012"/>
                </a:lnTo>
                <a:lnTo>
                  <a:pt x="2972" y="1016"/>
                </a:lnTo>
                <a:lnTo>
                  <a:pt x="2968" y="1018"/>
                </a:lnTo>
                <a:lnTo>
                  <a:pt x="2962" y="1018"/>
                </a:lnTo>
                <a:lnTo>
                  <a:pt x="2070" y="1018"/>
                </a:lnTo>
                <a:lnTo>
                  <a:pt x="2070" y="312"/>
                </a:lnTo>
                <a:lnTo>
                  <a:pt x="2470" y="312"/>
                </a:lnTo>
                <a:lnTo>
                  <a:pt x="2470" y="312"/>
                </a:lnTo>
                <a:lnTo>
                  <a:pt x="2480" y="312"/>
                </a:lnTo>
                <a:lnTo>
                  <a:pt x="2490" y="314"/>
                </a:lnTo>
                <a:lnTo>
                  <a:pt x="2500" y="318"/>
                </a:lnTo>
                <a:lnTo>
                  <a:pt x="2508" y="322"/>
                </a:lnTo>
                <a:lnTo>
                  <a:pt x="2518" y="326"/>
                </a:lnTo>
                <a:lnTo>
                  <a:pt x="2526" y="332"/>
                </a:lnTo>
                <a:lnTo>
                  <a:pt x="2532" y="340"/>
                </a:lnTo>
                <a:lnTo>
                  <a:pt x="2538" y="348"/>
                </a:lnTo>
                <a:lnTo>
                  <a:pt x="2980" y="988"/>
                </a:lnTo>
                <a:lnTo>
                  <a:pt x="2980" y="988"/>
                </a:lnTo>
                <a:lnTo>
                  <a:pt x="2982" y="992"/>
                </a:lnTo>
                <a:lnTo>
                  <a:pt x="2982" y="998"/>
                </a:lnTo>
                <a:lnTo>
                  <a:pt x="2982" y="1002"/>
                </a:lnTo>
                <a:lnTo>
                  <a:pt x="2980" y="1008"/>
                </a:lnTo>
                <a:lnTo>
                  <a:pt x="2980" y="1008"/>
                </a:lnTo>
                <a:close/>
              </a:path>
            </a:pathLst>
          </a:custGeom>
          <a:solidFill>
            <a:srgbClr val="C00000"/>
          </a:solidFill>
          <a:ln w="9525">
            <a:noFill/>
            <a:round/>
            <a:headEnd/>
            <a:tailEnd/>
          </a:ln>
        </p:spPr>
        <p:txBody>
          <a:bodyPr vert="horz" wrap="square" lIns="84407" tIns="42203" rIns="84407" bIns="42203" numCol="1" anchor="t" anchorCtr="0" compatLnSpc="1">
            <a:prstTxWarp prst="textNoShape">
              <a:avLst/>
            </a:prstTxWarp>
          </a:bodyPr>
          <a:lstStyle/>
          <a:p>
            <a:endParaRPr lang="en-GB" sz="1663" dirty="0"/>
          </a:p>
        </p:txBody>
      </p:sp>
      <p:grpSp>
        <p:nvGrpSpPr>
          <p:cNvPr id="69" name="Group 334">
            <a:extLst>
              <a:ext uri="{FF2B5EF4-FFF2-40B4-BE49-F238E27FC236}">
                <a16:creationId xmlns:a16="http://schemas.microsoft.com/office/drawing/2014/main" id="{0125C782-671F-435B-A1A3-FDCEDD3A380B}"/>
              </a:ext>
            </a:extLst>
          </p:cNvPr>
          <p:cNvGrpSpPr/>
          <p:nvPr/>
        </p:nvGrpSpPr>
        <p:grpSpPr>
          <a:xfrm>
            <a:off x="1097091" y="5713643"/>
            <a:ext cx="171609" cy="166905"/>
            <a:chOff x="8794364" y="1423447"/>
            <a:chExt cx="398278" cy="353611"/>
          </a:xfrm>
          <a:solidFill>
            <a:srgbClr val="C00000"/>
          </a:solidFill>
        </p:grpSpPr>
        <p:sp>
          <p:nvSpPr>
            <p:cNvPr id="70" name="Freeform 6">
              <a:extLst>
                <a:ext uri="{FF2B5EF4-FFF2-40B4-BE49-F238E27FC236}">
                  <a16:creationId xmlns:a16="http://schemas.microsoft.com/office/drawing/2014/main" id="{D317F639-2853-45AD-A483-371EC6B4411D}"/>
                </a:ext>
              </a:extLst>
            </p:cNvPr>
            <p:cNvSpPr>
              <a:spLocks/>
            </p:cNvSpPr>
            <p:nvPr/>
          </p:nvSpPr>
          <p:spPr bwMode="auto">
            <a:xfrm>
              <a:off x="8794364" y="1549258"/>
              <a:ext cx="398278" cy="227800"/>
            </a:xfrm>
            <a:custGeom>
              <a:avLst/>
              <a:gdLst/>
              <a:ahLst/>
              <a:cxnLst>
                <a:cxn ang="0">
                  <a:pos x="1598" y="110"/>
                </a:cxn>
                <a:cxn ang="0">
                  <a:pos x="1592" y="120"/>
                </a:cxn>
                <a:cxn ang="0">
                  <a:pos x="1545" y="201"/>
                </a:cxn>
                <a:cxn ang="0">
                  <a:pos x="1498" y="260"/>
                </a:cxn>
                <a:cxn ang="0">
                  <a:pos x="1432" y="316"/>
                </a:cxn>
                <a:cxn ang="0">
                  <a:pos x="1325" y="379"/>
                </a:cxn>
                <a:cxn ang="0">
                  <a:pos x="1232" y="414"/>
                </a:cxn>
                <a:cxn ang="0">
                  <a:pos x="1129" y="436"/>
                </a:cxn>
                <a:cxn ang="0">
                  <a:pos x="993" y="443"/>
                </a:cxn>
                <a:cxn ang="0">
                  <a:pos x="893" y="434"/>
                </a:cxn>
                <a:cxn ang="0">
                  <a:pos x="779" y="411"/>
                </a:cxn>
                <a:cxn ang="0">
                  <a:pos x="634" y="348"/>
                </a:cxn>
                <a:cxn ang="0">
                  <a:pos x="571" y="304"/>
                </a:cxn>
                <a:cxn ang="0">
                  <a:pos x="617" y="240"/>
                </a:cxn>
                <a:cxn ang="0">
                  <a:pos x="677" y="174"/>
                </a:cxn>
                <a:cxn ang="0">
                  <a:pos x="677" y="157"/>
                </a:cxn>
                <a:cxn ang="0">
                  <a:pos x="662" y="139"/>
                </a:cxn>
                <a:cxn ang="0">
                  <a:pos x="319" y="63"/>
                </a:cxn>
                <a:cxn ang="0">
                  <a:pos x="36" y="0"/>
                </a:cxn>
                <a:cxn ang="0">
                  <a:pos x="9" y="8"/>
                </a:cxn>
                <a:cxn ang="0">
                  <a:pos x="0" y="28"/>
                </a:cxn>
                <a:cxn ang="0">
                  <a:pos x="140" y="662"/>
                </a:cxn>
                <a:cxn ang="0">
                  <a:pos x="158" y="677"/>
                </a:cxn>
                <a:cxn ang="0">
                  <a:pos x="177" y="675"/>
                </a:cxn>
                <a:cxn ang="0">
                  <a:pos x="295" y="562"/>
                </a:cxn>
                <a:cxn ang="0">
                  <a:pos x="364" y="608"/>
                </a:cxn>
                <a:cxn ang="0">
                  <a:pos x="458" y="653"/>
                </a:cxn>
                <a:cxn ang="0">
                  <a:pos x="557" y="683"/>
                </a:cxn>
                <a:cxn ang="0">
                  <a:pos x="635" y="698"/>
                </a:cxn>
                <a:cxn ang="0">
                  <a:pos x="758" y="708"/>
                </a:cxn>
                <a:cxn ang="0">
                  <a:pos x="860" y="705"/>
                </a:cxn>
                <a:cxn ang="0">
                  <a:pos x="971" y="688"/>
                </a:cxn>
                <a:cxn ang="0">
                  <a:pos x="1106" y="648"/>
                </a:cxn>
                <a:cxn ang="0">
                  <a:pos x="1204" y="606"/>
                </a:cxn>
                <a:cxn ang="0">
                  <a:pos x="1304" y="544"/>
                </a:cxn>
                <a:cxn ang="0">
                  <a:pos x="1423" y="438"/>
                </a:cxn>
                <a:cxn ang="0">
                  <a:pos x="1450" y="406"/>
                </a:cxn>
                <a:cxn ang="0">
                  <a:pos x="1422" y="475"/>
                </a:cxn>
                <a:cxn ang="0">
                  <a:pos x="1354" y="580"/>
                </a:cxn>
                <a:cxn ang="0">
                  <a:pos x="1310" y="628"/>
                </a:cxn>
                <a:cxn ang="0">
                  <a:pos x="1270" y="663"/>
                </a:cxn>
                <a:cxn ang="0">
                  <a:pos x="1218" y="701"/>
                </a:cxn>
                <a:cxn ang="0">
                  <a:pos x="1184" y="724"/>
                </a:cxn>
                <a:cxn ang="0">
                  <a:pos x="1066" y="779"/>
                </a:cxn>
                <a:cxn ang="0">
                  <a:pos x="941" y="815"/>
                </a:cxn>
                <a:cxn ang="0">
                  <a:pos x="811" y="833"/>
                </a:cxn>
                <a:cxn ang="0">
                  <a:pos x="712" y="834"/>
                </a:cxn>
                <a:cxn ang="0">
                  <a:pos x="599" y="822"/>
                </a:cxn>
                <a:cxn ang="0">
                  <a:pos x="491" y="795"/>
                </a:cxn>
                <a:cxn ang="0">
                  <a:pos x="557" y="835"/>
                </a:cxn>
                <a:cxn ang="0">
                  <a:pos x="653" y="878"/>
                </a:cxn>
                <a:cxn ang="0">
                  <a:pos x="757" y="906"/>
                </a:cxn>
                <a:cxn ang="0">
                  <a:pos x="865" y="919"/>
                </a:cxn>
                <a:cxn ang="0">
                  <a:pos x="965" y="915"/>
                </a:cxn>
                <a:cxn ang="0">
                  <a:pos x="1105" y="887"/>
                </a:cxn>
                <a:cxn ang="0">
                  <a:pos x="1232" y="833"/>
                </a:cxn>
                <a:cxn ang="0">
                  <a:pos x="1346" y="757"/>
                </a:cxn>
                <a:cxn ang="0">
                  <a:pos x="1443" y="660"/>
                </a:cxn>
                <a:cxn ang="0">
                  <a:pos x="1519" y="546"/>
                </a:cxn>
                <a:cxn ang="0">
                  <a:pos x="1573" y="419"/>
                </a:cxn>
                <a:cxn ang="0">
                  <a:pos x="1601" y="280"/>
                </a:cxn>
                <a:cxn ang="0">
                  <a:pos x="1605" y="182"/>
                </a:cxn>
                <a:cxn ang="0">
                  <a:pos x="1598" y="111"/>
                </a:cxn>
              </a:cxnLst>
              <a:rect l="0" t="0" r="r" b="b"/>
              <a:pathLst>
                <a:path w="1605" h="919">
                  <a:moveTo>
                    <a:pt x="1599" y="107"/>
                  </a:moveTo>
                  <a:lnTo>
                    <a:pt x="1599" y="107"/>
                  </a:lnTo>
                  <a:lnTo>
                    <a:pt x="1598" y="110"/>
                  </a:lnTo>
                  <a:lnTo>
                    <a:pt x="1598" y="110"/>
                  </a:lnTo>
                  <a:lnTo>
                    <a:pt x="1597" y="107"/>
                  </a:lnTo>
                  <a:lnTo>
                    <a:pt x="1597" y="107"/>
                  </a:lnTo>
                  <a:lnTo>
                    <a:pt x="1592" y="120"/>
                  </a:lnTo>
                  <a:lnTo>
                    <a:pt x="1592" y="120"/>
                  </a:lnTo>
                  <a:lnTo>
                    <a:pt x="1582" y="142"/>
                  </a:lnTo>
                  <a:lnTo>
                    <a:pt x="1571" y="162"/>
                  </a:lnTo>
                  <a:lnTo>
                    <a:pt x="1559" y="182"/>
                  </a:lnTo>
                  <a:lnTo>
                    <a:pt x="1545" y="201"/>
                  </a:lnTo>
                  <a:lnTo>
                    <a:pt x="1545" y="201"/>
                  </a:lnTo>
                  <a:lnTo>
                    <a:pt x="1530" y="222"/>
                  </a:lnTo>
                  <a:lnTo>
                    <a:pt x="1515" y="241"/>
                  </a:lnTo>
                  <a:lnTo>
                    <a:pt x="1498" y="260"/>
                  </a:lnTo>
                  <a:lnTo>
                    <a:pt x="1480" y="277"/>
                  </a:lnTo>
                  <a:lnTo>
                    <a:pt x="1480" y="277"/>
                  </a:lnTo>
                  <a:lnTo>
                    <a:pt x="1456" y="297"/>
                  </a:lnTo>
                  <a:lnTo>
                    <a:pt x="1432" y="316"/>
                  </a:lnTo>
                  <a:lnTo>
                    <a:pt x="1407" y="334"/>
                  </a:lnTo>
                  <a:lnTo>
                    <a:pt x="1381" y="351"/>
                  </a:lnTo>
                  <a:lnTo>
                    <a:pt x="1354" y="366"/>
                  </a:lnTo>
                  <a:lnTo>
                    <a:pt x="1325" y="379"/>
                  </a:lnTo>
                  <a:lnTo>
                    <a:pt x="1296" y="392"/>
                  </a:lnTo>
                  <a:lnTo>
                    <a:pt x="1267" y="403"/>
                  </a:lnTo>
                  <a:lnTo>
                    <a:pt x="1267" y="403"/>
                  </a:lnTo>
                  <a:lnTo>
                    <a:pt x="1232" y="414"/>
                  </a:lnTo>
                  <a:lnTo>
                    <a:pt x="1196" y="423"/>
                  </a:lnTo>
                  <a:lnTo>
                    <a:pt x="1196" y="423"/>
                  </a:lnTo>
                  <a:lnTo>
                    <a:pt x="1162" y="430"/>
                  </a:lnTo>
                  <a:lnTo>
                    <a:pt x="1129" y="436"/>
                  </a:lnTo>
                  <a:lnTo>
                    <a:pt x="1096" y="440"/>
                  </a:lnTo>
                  <a:lnTo>
                    <a:pt x="1061" y="442"/>
                  </a:lnTo>
                  <a:lnTo>
                    <a:pt x="1027" y="443"/>
                  </a:lnTo>
                  <a:lnTo>
                    <a:pt x="993" y="443"/>
                  </a:lnTo>
                  <a:lnTo>
                    <a:pt x="959" y="442"/>
                  </a:lnTo>
                  <a:lnTo>
                    <a:pt x="926" y="439"/>
                  </a:lnTo>
                  <a:lnTo>
                    <a:pt x="926" y="439"/>
                  </a:lnTo>
                  <a:lnTo>
                    <a:pt x="893" y="434"/>
                  </a:lnTo>
                  <a:lnTo>
                    <a:pt x="860" y="430"/>
                  </a:lnTo>
                  <a:lnTo>
                    <a:pt x="860" y="430"/>
                  </a:lnTo>
                  <a:lnTo>
                    <a:pt x="820" y="421"/>
                  </a:lnTo>
                  <a:lnTo>
                    <a:pt x="779" y="411"/>
                  </a:lnTo>
                  <a:lnTo>
                    <a:pt x="741" y="397"/>
                  </a:lnTo>
                  <a:lnTo>
                    <a:pt x="704" y="383"/>
                  </a:lnTo>
                  <a:lnTo>
                    <a:pt x="668" y="366"/>
                  </a:lnTo>
                  <a:lnTo>
                    <a:pt x="634" y="348"/>
                  </a:lnTo>
                  <a:lnTo>
                    <a:pt x="617" y="338"/>
                  </a:lnTo>
                  <a:lnTo>
                    <a:pt x="601" y="326"/>
                  </a:lnTo>
                  <a:lnTo>
                    <a:pt x="586" y="315"/>
                  </a:lnTo>
                  <a:lnTo>
                    <a:pt x="571" y="304"/>
                  </a:lnTo>
                  <a:lnTo>
                    <a:pt x="571" y="304"/>
                  </a:lnTo>
                  <a:lnTo>
                    <a:pt x="561" y="296"/>
                  </a:lnTo>
                  <a:lnTo>
                    <a:pt x="570" y="287"/>
                  </a:lnTo>
                  <a:lnTo>
                    <a:pt x="617" y="240"/>
                  </a:lnTo>
                  <a:lnTo>
                    <a:pt x="669" y="187"/>
                  </a:lnTo>
                  <a:lnTo>
                    <a:pt x="669" y="187"/>
                  </a:lnTo>
                  <a:lnTo>
                    <a:pt x="673" y="181"/>
                  </a:lnTo>
                  <a:lnTo>
                    <a:pt x="677" y="174"/>
                  </a:lnTo>
                  <a:lnTo>
                    <a:pt x="677" y="174"/>
                  </a:lnTo>
                  <a:lnTo>
                    <a:pt x="678" y="166"/>
                  </a:lnTo>
                  <a:lnTo>
                    <a:pt x="678" y="162"/>
                  </a:lnTo>
                  <a:lnTo>
                    <a:pt x="677" y="157"/>
                  </a:lnTo>
                  <a:lnTo>
                    <a:pt x="677" y="157"/>
                  </a:lnTo>
                  <a:lnTo>
                    <a:pt x="673" y="151"/>
                  </a:lnTo>
                  <a:lnTo>
                    <a:pt x="669" y="144"/>
                  </a:lnTo>
                  <a:lnTo>
                    <a:pt x="662" y="139"/>
                  </a:lnTo>
                  <a:lnTo>
                    <a:pt x="655" y="137"/>
                  </a:lnTo>
                  <a:lnTo>
                    <a:pt x="571" y="118"/>
                  </a:lnTo>
                  <a:lnTo>
                    <a:pt x="506" y="104"/>
                  </a:lnTo>
                  <a:lnTo>
                    <a:pt x="319" y="63"/>
                  </a:lnTo>
                  <a:lnTo>
                    <a:pt x="260" y="49"/>
                  </a:lnTo>
                  <a:lnTo>
                    <a:pt x="202" y="37"/>
                  </a:lnTo>
                  <a:lnTo>
                    <a:pt x="36" y="0"/>
                  </a:lnTo>
                  <a:lnTo>
                    <a:pt x="36" y="0"/>
                  </a:lnTo>
                  <a:lnTo>
                    <a:pt x="28" y="0"/>
                  </a:lnTo>
                  <a:lnTo>
                    <a:pt x="21" y="1"/>
                  </a:lnTo>
                  <a:lnTo>
                    <a:pt x="15" y="3"/>
                  </a:lnTo>
                  <a:lnTo>
                    <a:pt x="9" y="8"/>
                  </a:lnTo>
                  <a:lnTo>
                    <a:pt x="9" y="8"/>
                  </a:lnTo>
                  <a:lnTo>
                    <a:pt x="3" y="14"/>
                  </a:lnTo>
                  <a:lnTo>
                    <a:pt x="1" y="21"/>
                  </a:lnTo>
                  <a:lnTo>
                    <a:pt x="0" y="28"/>
                  </a:lnTo>
                  <a:lnTo>
                    <a:pt x="0" y="36"/>
                  </a:lnTo>
                  <a:lnTo>
                    <a:pt x="136" y="655"/>
                  </a:lnTo>
                  <a:lnTo>
                    <a:pt x="136" y="655"/>
                  </a:lnTo>
                  <a:lnTo>
                    <a:pt x="140" y="662"/>
                  </a:lnTo>
                  <a:lnTo>
                    <a:pt x="144" y="669"/>
                  </a:lnTo>
                  <a:lnTo>
                    <a:pt x="150" y="673"/>
                  </a:lnTo>
                  <a:lnTo>
                    <a:pt x="158" y="677"/>
                  </a:lnTo>
                  <a:lnTo>
                    <a:pt x="158" y="677"/>
                  </a:lnTo>
                  <a:lnTo>
                    <a:pt x="166" y="678"/>
                  </a:lnTo>
                  <a:lnTo>
                    <a:pt x="166" y="678"/>
                  </a:lnTo>
                  <a:lnTo>
                    <a:pt x="171" y="678"/>
                  </a:lnTo>
                  <a:lnTo>
                    <a:pt x="177" y="675"/>
                  </a:lnTo>
                  <a:lnTo>
                    <a:pt x="182" y="673"/>
                  </a:lnTo>
                  <a:lnTo>
                    <a:pt x="187" y="670"/>
                  </a:lnTo>
                  <a:lnTo>
                    <a:pt x="283" y="573"/>
                  </a:lnTo>
                  <a:lnTo>
                    <a:pt x="295" y="562"/>
                  </a:lnTo>
                  <a:lnTo>
                    <a:pt x="295" y="562"/>
                  </a:lnTo>
                  <a:lnTo>
                    <a:pt x="316" y="577"/>
                  </a:lnTo>
                  <a:lnTo>
                    <a:pt x="339" y="593"/>
                  </a:lnTo>
                  <a:lnTo>
                    <a:pt x="364" y="608"/>
                  </a:lnTo>
                  <a:lnTo>
                    <a:pt x="388" y="621"/>
                  </a:lnTo>
                  <a:lnTo>
                    <a:pt x="388" y="621"/>
                  </a:lnTo>
                  <a:lnTo>
                    <a:pt x="422" y="638"/>
                  </a:lnTo>
                  <a:lnTo>
                    <a:pt x="458" y="653"/>
                  </a:lnTo>
                  <a:lnTo>
                    <a:pt x="494" y="665"/>
                  </a:lnTo>
                  <a:lnTo>
                    <a:pt x="533" y="678"/>
                  </a:lnTo>
                  <a:lnTo>
                    <a:pt x="533" y="678"/>
                  </a:lnTo>
                  <a:lnTo>
                    <a:pt x="557" y="683"/>
                  </a:lnTo>
                  <a:lnTo>
                    <a:pt x="583" y="689"/>
                  </a:lnTo>
                  <a:lnTo>
                    <a:pt x="609" y="695"/>
                  </a:lnTo>
                  <a:lnTo>
                    <a:pt x="635" y="698"/>
                  </a:lnTo>
                  <a:lnTo>
                    <a:pt x="635" y="698"/>
                  </a:lnTo>
                  <a:lnTo>
                    <a:pt x="679" y="704"/>
                  </a:lnTo>
                  <a:lnTo>
                    <a:pt x="724" y="707"/>
                  </a:lnTo>
                  <a:lnTo>
                    <a:pt x="724" y="707"/>
                  </a:lnTo>
                  <a:lnTo>
                    <a:pt x="758" y="708"/>
                  </a:lnTo>
                  <a:lnTo>
                    <a:pt x="792" y="708"/>
                  </a:lnTo>
                  <a:lnTo>
                    <a:pt x="825" y="707"/>
                  </a:lnTo>
                  <a:lnTo>
                    <a:pt x="860" y="705"/>
                  </a:lnTo>
                  <a:lnTo>
                    <a:pt x="860" y="705"/>
                  </a:lnTo>
                  <a:lnTo>
                    <a:pt x="893" y="700"/>
                  </a:lnTo>
                  <a:lnTo>
                    <a:pt x="926" y="696"/>
                  </a:lnTo>
                  <a:lnTo>
                    <a:pt x="926" y="696"/>
                  </a:lnTo>
                  <a:lnTo>
                    <a:pt x="971" y="688"/>
                  </a:lnTo>
                  <a:lnTo>
                    <a:pt x="1017" y="677"/>
                  </a:lnTo>
                  <a:lnTo>
                    <a:pt x="1062" y="664"/>
                  </a:lnTo>
                  <a:lnTo>
                    <a:pt x="1106" y="648"/>
                  </a:lnTo>
                  <a:lnTo>
                    <a:pt x="1106" y="648"/>
                  </a:lnTo>
                  <a:lnTo>
                    <a:pt x="1131" y="639"/>
                  </a:lnTo>
                  <a:lnTo>
                    <a:pt x="1155" y="629"/>
                  </a:lnTo>
                  <a:lnTo>
                    <a:pt x="1180" y="618"/>
                  </a:lnTo>
                  <a:lnTo>
                    <a:pt x="1204" y="606"/>
                  </a:lnTo>
                  <a:lnTo>
                    <a:pt x="1204" y="606"/>
                  </a:lnTo>
                  <a:lnTo>
                    <a:pt x="1239" y="586"/>
                  </a:lnTo>
                  <a:lnTo>
                    <a:pt x="1271" y="566"/>
                  </a:lnTo>
                  <a:lnTo>
                    <a:pt x="1304" y="544"/>
                  </a:lnTo>
                  <a:lnTo>
                    <a:pt x="1337" y="520"/>
                  </a:lnTo>
                  <a:lnTo>
                    <a:pt x="1367" y="494"/>
                  </a:lnTo>
                  <a:lnTo>
                    <a:pt x="1396" y="467"/>
                  </a:lnTo>
                  <a:lnTo>
                    <a:pt x="1423" y="438"/>
                  </a:lnTo>
                  <a:lnTo>
                    <a:pt x="1450" y="406"/>
                  </a:lnTo>
                  <a:lnTo>
                    <a:pt x="1450" y="406"/>
                  </a:lnTo>
                  <a:lnTo>
                    <a:pt x="1450" y="406"/>
                  </a:lnTo>
                  <a:lnTo>
                    <a:pt x="1450" y="406"/>
                  </a:lnTo>
                  <a:lnTo>
                    <a:pt x="1447" y="415"/>
                  </a:lnTo>
                  <a:lnTo>
                    <a:pt x="1447" y="415"/>
                  </a:lnTo>
                  <a:lnTo>
                    <a:pt x="1436" y="446"/>
                  </a:lnTo>
                  <a:lnTo>
                    <a:pt x="1422" y="475"/>
                  </a:lnTo>
                  <a:lnTo>
                    <a:pt x="1407" y="503"/>
                  </a:lnTo>
                  <a:lnTo>
                    <a:pt x="1391" y="530"/>
                  </a:lnTo>
                  <a:lnTo>
                    <a:pt x="1373" y="556"/>
                  </a:lnTo>
                  <a:lnTo>
                    <a:pt x="1354" y="580"/>
                  </a:lnTo>
                  <a:lnTo>
                    <a:pt x="1333" y="603"/>
                  </a:lnTo>
                  <a:lnTo>
                    <a:pt x="1312" y="626"/>
                  </a:lnTo>
                  <a:lnTo>
                    <a:pt x="1312" y="626"/>
                  </a:lnTo>
                  <a:lnTo>
                    <a:pt x="1310" y="628"/>
                  </a:lnTo>
                  <a:lnTo>
                    <a:pt x="1310" y="628"/>
                  </a:lnTo>
                  <a:lnTo>
                    <a:pt x="1291" y="646"/>
                  </a:lnTo>
                  <a:lnTo>
                    <a:pt x="1270" y="663"/>
                  </a:lnTo>
                  <a:lnTo>
                    <a:pt x="1270" y="663"/>
                  </a:lnTo>
                  <a:lnTo>
                    <a:pt x="1259" y="673"/>
                  </a:lnTo>
                  <a:lnTo>
                    <a:pt x="1259" y="673"/>
                  </a:lnTo>
                  <a:lnTo>
                    <a:pt x="1239" y="688"/>
                  </a:lnTo>
                  <a:lnTo>
                    <a:pt x="1218" y="701"/>
                  </a:lnTo>
                  <a:lnTo>
                    <a:pt x="1218" y="701"/>
                  </a:lnTo>
                  <a:lnTo>
                    <a:pt x="1211" y="707"/>
                  </a:lnTo>
                  <a:lnTo>
                    <a:pt x="1211" y="707"/>
                  </a:lnTo>
                  <a:lnTo>
                    <a:pt x="1184" y="724"/>
                  </a:lnTo>
                  <a:lnTo>
                    <a:pt x="1155" y="740"/>
                  </a:lnTo>
                  <a:lnTo>
                    <a:pt x="1126" y="754"/>
                  </a:lnTo>
                  <a:lnTo>
                    <a:pt x="1097" y="767"/>
                  </a:lnTo>
                  <a:lnTo>
                    <a:pt x="1066" y="779"/>
                  </a:lnTo>
                  <a:lnTo>
                    <a:pt x="1036" y="790"/>
                  </a:lnTo>
                  <a:lnTo>
                    <a:pt x="1004" y="799"/>
                  </a:lnTo>
                  <a:lnTo>
                    <a:pt x="973" y="808"/>
                  </a:lnTo>
                  <a:lnTo>
                    <a:pt x="941" y="815"/>
                  </a:lnTo>
                  <a:lnTo>
                    <a:pt x="909" y="822"/>
                  </a:lnTo>
                  <a:lnTo>
                    <a:pt x="876" y="826"/>
                  </a:lnTo>
                  <a:lnTo>
                    <a:pt x="843" y="831"/>
                  </a:lnTo>
                  <a:lnTo>
                    <a:pt x="811" y="833"/>
                  </a:lnTo>
                  <a:lnTo>
                    <a:pt x="778" y="834"/>
                  </a:lnTo>
                  <a:lnTo>
                    <a:pt x="744" y="835"/>
                  </a:lnTo>
                  <a:lnTo>
                    <a:pt x="712" y="834"/>
                  </a:lnTo>
                  <a:lnTo>
                    <a:pt x="712" y="834"/>
                  </a:lnTo>
                  <a:lnTo>
                    <a:pt x="684" y="832"/>
                  </a:lnTo>
                  <a:lnTo>
                    <a:pt x="655" y="830"/>
                  </a:lnTo>
                  <a:lnTo>
                    <a:pt x="627" y="826"/>
                  </a:lnTo>
                  <a:lnTo>
                    <a:pt x="599" y="822"/>
                  </a:lnTo>
                  <a:lnTo>
                    <a:pt x="571" y="816"/>
                  </a:lnTo>
                  <a:lnTo>
                    <a:pt x="544" y="809"/>
                  </a:lnTo>
                  <a:lnTo>
                    <a:pt x="517" y="803"/>
                  </a:lnTo>
                  <a:lnTo>
                    <a:pt x="491" y="795"/>
                  </a:lnTo>
                  <a:lnTo>
                    <a:pt x="491" y="795"/>
                  </a:lnTo>
                  <a:lnTo>
                    <a:pt x="512" y="808"/>
                  </a:lnTo>
                  <a:lnTo>
                    <a:pt x="535" y="822"/>
                  </a:lnTo>
                  <a:lnTo>
                    <a:pt x="557" y="835"/>
                  </a:lnTo>
                  <a:lnTo>
                    <a:pt x="581" y="847"/>
                  </a:lnTo>
                  <a:lnTo>
                    <a:pt x="605" y="858"/>
                  </a:lnTo>
                  <a:lnTo>
                    <a:pt x="628" y="868"/>
                  </a:lnTo>
                  <a:lnTo>
                    <a:pt x="653" y="878"/>
                  </a:lnTo>
                  <a:lnTo>
                    <a:pt x="679" y="886"/>
                  </a:lnTo>
                  <a:lnTo>
                    <a:pt x="704" y="894"/>
                  </a:lnTo>
                  <a:lnTo>
                    <a:pt x="730" y="901"/>
                  </a:lnTo>
                  <a:lnTo>
                    <a:pt x="757" y="906"/>
                  </a:lnTo>
                  <a:lnTo>
                    <a:pt x="783" y="911"/>
                  </a:lnTo>
                  <a:lnTo>
                    <a:pt x="810" y="914"/>
                  </a:lnTo>
                  <a:lnTo>
                    <a:pt x="838" y="916"/>
                  </a:lnTo>
                  <a:lnTo>
                    <a:pt x="865" y="919"/>
                  </a:lnTo>
                  <a:lnTo>
                    <a:pt x="893" y="919"/>
                  </a:lnTo>
                  <a:lnTo>
                    <a:pt x="893" y="919"/>
                  </a:lnTo>
                  <a:lnTo>
                    <a:pt x="929" y="919"/>
                  </a:lnTo>
                  <a:lnTo>
                    <a:pt x="965" y="915"/>
                  </a:lnTo>
                  <a:lnTo>
                    <a:pt x="1001" y="911"/>
                  </a:lnTo>
                  <a:lnTo>
                    <a:pt x="1036" y="905"/>
                  </a:lnTo>
                  <a:lnTo>
                    <a:pt x="1071" y="896"/>
                  </a:lnTo>
                  <a:lnTo>
                    <a:pt x="1105" y="887"/>
                  </a:lnTo>
                  <a:lnTo>
                    <a:pt x="1137" y="876"/>
                  </a:lnTo>
                  <a:lnTo>
                    <a:pt x="1170" y="864"/>
                  </a:lnTo>
                  <a:lnTo>
                    <a:pt x="1202" y="849"/>
                  </a:lnTo>
                  <a:lnTo>
                    <a:pt x="1232" y="833"/>
                  </a:lnTo>
                  <a:lnTo>
                    <a:pt x="1262" y="816"/>
                  </a:lnTo>
                  <a:lnTo>
                    <a:pt x="1291" y="797"/>
                  </a:lnTo>
                  <a:lnTo>
                    <a:pt x="1319" y="778"/>
                  </a:lnTo>
                  <a:lnTo>
                    <a:pt x="1346" y="757"/>
                  </a:lnTo>
                  <a:lnTo>
                    <a:pt x="1372" y="734"/>
                  </a:lnTo>
                  <a:lnTo>
                    <a:pt x="1396" y="710"/>
                  </a:lnTo>
                  <a:lnTo>
                    <a:pt x="1420" y="686"/>
                  </a:lnTo>
                  <a:lnTo>
                    <a:pt x="1443" y="660"/>
                  </a:lnTo>
                  <a:lnTo>
                    <a:pt x="1464" y="633"/>
                  </a:lnTo>
                  <a:lnTo>
                    <a:pt x="1483" y="606"/>
                  </a:lnTo>
                  <a:lnTo>
                    <a:pt x="1502" y="576"/>
                  </a:lnTo>
                  <a:lnTo>
                    <a:pt x="1519" y="546"/>
                  </a:lnTo>
                  <a:lnTo>
                    <a:pt x="1535" y="516"/>
                  </a:lnTo>
                  <a:lnTo>
                    <a:pt x="1550" y="484"/>
                  </a:lnTo>
                  <a:lnTo>
                    <a:pt x="1562" y="451"/>
                  </a:lnTo>
                  <a:lnTo>
                    <a:pt x="1573" y="419"/>
                  </a:lnTo>
                  <a:lnTo>
                    <a:pt x="1582" y="385"/>
                  </a:lnTo>
                  <a:lnTo>
                    <a:pt x="1590" y="350"/>
                  </a:lnTo>
                  <a:lnTo>
                    <a:pt x="1597" y="315"/>
                  </a:lnTo>
                  <a:lnTo>
                    <a:pt x="1601" y="280"/>
                  </a:lnTo>
                  <a:lnTo>
                    <a:pt x="1604" y="244"/>
                  </a:lnTo>
                  <a:lnTo>
                    <a:pt x="1605" y="207"/>
                  </a:lnTo>
                  <a:lnTo>
                    <a:pt x="1605" y="207"/>
                  </a:lnTo>
                  <a:lnTo>
                    <a:pt x="1605" y="182"/>
                  </a:lnTo>
                  <a:lnTo>
                    <a:pt x="1602" y="159"/>
                  </a:lnTo>
                  <a:lnTo>
                    <a:pt x="1600" y="135"/>
                  </a:lnTo>
                  <a:lnTo>
                    <a:pt x="1598" y="111"/>
                  </a:lnTo>
                  <a:lnTo>
                    <a:pt x="1598" y="111"/>
                  </a:lnTo>
                  <a:lnTo>
                    <a:pt x="1599" y="107"/>
                  </a:lnTo>
                  <a:lnTo>
                    <a:pt x="1599" y="1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71" name="Freeform 7">
              <a:extLst>
                <a:ext uri="{FF2B5EF4-FFF2-40B4-BE49-F238E27FC236}">
                  <a16:creationId xmlns:a16="http://schemas.microsoft.com/office/drawing/2014/main" id="{FA22B288-0449-49AF-B0C7-D37713D7F43B}"/>
                </a:ext>
              </a:extLst>
            </p:cNvPr>
            <p:cNvSpPr>
              <a:spLocks noEditPoints="1"/>
            </p:cNvSpPr>
            <p:nvPr/>
          </p:nvSpPr>
          <p:spPr bwMode="auto">
            <a:xfrm>
              <a:off x="8850198" y="1423447"/>
              <a:ext cx="332767" cy="218122"/>
            </a:xfrm>
            <a:custGeom>
              <a:avLst/>
              <a:gdLst/>
              <a:ahLst/>
              <a:cxnLst>
                <a:cxn ang="0">
                  <a:pos x="1302" y="618"/>
                </a:cxn>
                <a:cxn ang="0">
                  <a:pos x="1333" y="551"/>
                </a:cxn>
                <a:cxn ang="0">
                  <a:pos x="1339" y="470"/>
                </a:cxn>
                <a:cxn ang="0">
                  <a:pos x="1294" y="372"/>
                </a:cxn>
                <a:cxn ang="0">
                  <a:pos x="1218" y="260"/>
                </a:cxn>
                <a:cxn ang="0">
                  <a:pos x="1125" y="166"/>
                </a:cxn>
                <a:cxn ang="0">
                  <a:pos x="1015" y="90"/>
                </a:cxn>
                <a:cxn ang="0">
                  <a:pos x="891" y="35"/>
                </a:cxn>
                <a:cxn ang="0">
                  <a:pos x="756" y="6"/>
                </a:cxn>
                <a:cxn ang="0">
                  <a:pos x="641" y="1"/>
                </a:cxn>
                <a:cxn ang="0">
                  <a:pos x="502" y="20"/>
                </a:cxn>
                <a:cxn ang="0">
                  <a:pos x="373" y="65"/>
                </a:cxn>
                <a:cxn ang="0">
                  <a:pos x="257" y="133"/>
                </a:cxn>
                <a:cxn ang="0">
                  <a:pos x="155" y="221"/>
                </a:cxn>
                <a:cxn ang="0">
                  <a:pos x="72" y="327"/>
                </a:cxn>
                <a:cxn ang="0">
                  <a:pos x="10" y="446"/>
                </a:cxn>
                <a:cxn ang="0">
                  <a:pos x="126" y="478"/>
                </a:cxn>
                <a:cxn ang="0">
                  <a:pos x="319" y="420"/>
                </a:cxn>
                <a:cxn ang="0">
                  <a:pos x="357" y="551"/>
                </a:cxn>
                <a:cxn ang="0">
                  <a:pos x="387" y="420"/>
                </a:cxn>
                <a:cxn ang="0">
                  <a:pos x="527" y="689"/>
                </a:cxn>
                <a:cxn ang="0">
                  <a:pos x="510" y="731"/>
                </a:cxn>
                <a:cxn ang="0">
                  <a:pos x="637" y="868"/>
                </a:cxn>
                <a:cxn ang="0">
                  <a:pos x="995" y="746"/>
                </a:cxn>
                <a:cxn ang="0">
                  <a:pos x="1022" y="828"/>
                </a:cxn>
                <a:cxn ang="0">
                  <a:pos x="1174" y="746"/>
                </a:cxn>
                <a:cxn ang="0">
                  <a:pos x="1252" y="680"/>
                </a:cxn>
                <a:cxn ang="0">
                  <a:pos x="1053" y="578"/>
                </a:cxn>
                <a:cxn ang="0">
                  <a:pos x="1020" y="420"/>
                </a:cxn>
                <a:cxn ang="0">
                  <a:pos x="1226" y="508"/>
                </a:cxn>
                <a:cxn ang="0">
                  <a:pos x="1260" y="671"/>
                </a:cxn>
                <a:cxn ang="0">
                  <a:pos x="211" y="338"/>
                </a:cxn>
                <a:cxn ang="0">
                  <a:pos x="284" y="264"/>
                </a:cxn>
                <a:cxn ang="0">
                  <a:pos x="368" y="203"/>
                </a:cxn>
                <a:cxn ang="0">
                  <a:pos x="464" y="157"/>
                </a:cxn>
                <a:cxn ang="0">
                  <a:pos x="395" y="244"/>
                </a:cxn>
                <a:cxn ang="0">
                  <a:pos x="341" y="355"/>
                </a:cxn>
                <a:cxn ang="0">
                  <a:pos x="444" y="292"/>
                </a:cxn>
                <a:cxn ang="0">
                  <a:pos x="486" y="229"/>
                </a:cxn>
                <a:cxn ang="0">
                  <a:pos x="546" y="170"/>
                </a:cxn>
                <a:cxn ang="0">
                  <a:pos x="610" y="136"/>
                </a:cxn>
                <a:cxn ang="0">
                  <a:pos x="703" y="130"/>
                </a:cxn>
                <a:cxn ang="0">
                  <a:pos x="768" y="153"/>
                </a:cxn>
                <a:cxn ang="0">
                  <a:pos x="830" y="203"/>
                </a:cxn>
                <a:cxn ang="0">
                  <a:pos x="885" y="275"/>
                </a:cxn>
                <a:cxn ang="0">
                  <a:pos x="703" y="355"/>
                </a:cxn>
                <a:cxn ang="0">
                  <a:pos x="953" y="420"/>
                </a:cxn>
                <a:cxn ang="0">
                  <a:pos x="988" y="577"/>
                </a:cxn>
                <a:cxn ang="0">
                  <a:pos x="999" y="355"/>
                </a:cxn>
                <a:cxn ang="0">
                  <a:pos x="945" y="244"/>
                </a:cxn>
                <a:cxn ang="0">
                  <a:pos x="876" y="157"/>
                </a:cxn>
                <a:cxn ang="0">
                  <a:pos x="972" y="203"/>
                </a:cxn>
                <a:cxn ang="0">
                  <a:pos x="1056" y="264"/>
                </a:cxn>
                <a:cxn ang="0">
                  <a:pos x="1129" y="338"/>
                </a:cxn>
              </a:cxnLst>
              <a:rect l="0" t="0" r="r" b="b"/>
              <a:pathLst>
                <a:path w="1341" h="879">
                  <a:moveTo>
                    <a:pt x="1260" y="671"/>
                  </a:moveTo>
                  <a:lnTo>
                    <a:pt x="1260" y="671"/>
                  </a:lnTo>
                  <a:lnTo>
                    <a:pt x="1276" y="653"/>
                  </a:lnTo>
                  <a:lnTo>
                    <a:pt x="1289" y="636"/>
                  </a:lnTo>
                  <a:lnTo>
                    <a:pt x="1302" y="618"/>
                  </a:lnTo>
                  <a:lnTo>
                    <a:pt x="1312" y="600"/>
                  </a:lnTo>
                  <a:lnTo>
                    <a:pt x="1312" y="600"/>
                  </a:lnTo>
                  <a:lnTo>
                    <a:pt x="1321" y="583"/>
                  </a:lnTo>
                  <a:lnTo>
                    <a:pt x="1328" y="568"/>
                  </a:lnTo>
                  <a:lnTo>
                    <a:pt x="1333" y="551"/>
                  </a:lnTo>
                  <a:lnTo>
                    <a:pt x="1338" y="535"/>
                  </a:lnTo>
                  <a:lnTo>
                    <a:pt x="1340" y="518"/>
                  </a:lnTo>
                  <a:lnTo>
                    <a:pt x="1341" y="502"/>
                  </a:lnTo>
                  <a:lnTo>
                    <a:pt x="1341" y="487"/>
                  </a:lnTo>
                  <a:lnTo>
                    <a:pt x="1339" y="470"/>
                  </a:lnTo>
                  <a:lnTo>
                    <a:pt x="1339" y="470"/>
                  </a:lnTo>
                  <a:lnTo>
                    <a:pt x="1329" y="445"/>
                  </a:lnTo>
                  <a:lnTo>
                    <a:pt x="1318" y="420"/>
                  </a:lnTo>
                  <a:lnTo>
                    <a:pt x="1306" y="395"/>
                  </a:lnTo>
                  <a:lnTo>
                    <a:pt x="1294" y="372"/>
                  </a:lnTo>
                  <a:lnTo>
                    <a:pt x="1280" y="348"/>
                  </a:lnTo>
                  <a:lnTo>
                    <a:pt x="1267" y="326"/>
                  </a:lnTo>
                  <a:lnTo>
                    <a:pt x="1251" y="303"/>
                  </a:lnTo>
                  <a:lnTo>
                    <a:pt x="1235" y="282"/>
                  </a:lnTo>
                  <a:lnTo>
                    <a:pt x="1218" y="260"/>
                  </a:lnTo>
                  <a:lnTo>
                    <a:pt x="1202" y="240"/>
                  </a:lnTo>
                  <a:lnTo>
                    <a:pt x="1184" y="221"/>
                  </a:lnTo>
                  <a:lnTo>
                    <a:pt x="1164" y="202"/>
                  </a:lnTo>
                  <a:lnTo>
                    <a:pt x="1145" y="182"/>
                  </a:lnTo>
                  <a:lnTo>
                    <a:pt x="1125" y="166"/>
                  </a:lnTo>
                  <a:lnTo>
                    <a:pt x="1104" y="149"/>
                  </a:lnTo>
                  <a:lnTo>
                    <a:pt x="1082" y="133"/>
                  </a:lnTo>
                  <a:lnTo>
                    <a:pt x="1061" y="117"/>
                  </a:lnTo>
                  <a:lnTo>
                    <a:pt x="1037" y="104"/>
                  </a:lnTo>
                  <a:lnTo>
                    <a:pt x="1015" y="90"/>
                  </a:lnTo>
                  <a:lnTo>
                    <a:pt x="991" y="77"/>
                  </a:lnTo>
                  <a:lnTo>
                    <a:pt x="966" y="65"/>
                  </a:lnTo>
                  <a:lnTo>
                    <a:pt x="941" y="54"/>
                  </a:lnTo>
                  <a:lnTo>
                    <a:pt x="915" y="44"/>
                  </a:lnTo>
                  <a:lnTo>
                    <a:pt x="891" y="35"/>
                  </a:lnTo>
                  <a:lnTo>
                    <a:pt x="864" y="27"/>
                  </a:lnTo>
                  <a:lnTo>
                    <a:pt x="838" y="20"/>
                  </a:lnTo>
                  <a:lnTo>
                    <a:pt x="811" y="15"/>
                  </a:lnTo>
                  <a:lnTo>
                    <a:pt x="783" y="9"/>
                  </a:lnTo>
                  <a:lnTo>
                    <a:pt x="756" y="6"/>
                  </a:lnTo>
                  <a:lnTo>
                    <a:pt x="727" y="2"/>
                  </a:lnTo>
                  <a:lnTo>
                    <a:pt x="698" y="1"/>
                  </a:lnTo>
                  <a:lnTo>
                    <a:pt x="670" y="0"/>
                  </a:lnTo>
                  <a:lnTo>
                    <a:pt x="670" y="0"/>
                  </a:lnTo>
                  <a:lnTo>
                    <a:pt x="641" y="1"/>
                  </a:lnTo>
                  <a:lnTo>
                    <a:pt x="613" y="2"/>
                  </a:lnTo>
                  <a:lnTo>
                    <a:pt x="584" y="6"/>
                  </a:lnTo>
                  <a:lnTo>
                    <a:pt x="556" y="9"/>
                  </a:lnTo>
                  <a:lnTo>
                    <a:pt x="529" y="15"/>
                  </a:lnTo>
                  <a:lnTo>
                    <a:pt x="502" y="20"/>
                  </a:lnTo>
                  <a:lnTo>
                    <a:pt x="475" y="27"/>
                  </a:lnTo>
                  <a:lnTo>
                    <a:pt x="449" y="36"/>
                  </a:lnTo>
                  <a:lnTo>
                    <a:pt x="423" y="45"/>
                  </a:lnTo>
                  <a:lnTo>
                    <a:pt x="397" y="54"/>
                  </a:lnTo>
                  <a:lnTo>
                    <a:pt x="373" y="65"/>
                  </a:lnTo>
                  <a:lnTo>
                    <a:pt x="348" y="78"/>
                  </a:lnTo>
                  <a:lnTo>
                    <a:pt x="324" y="90"/>
                  </a:lnTo>
                  <a:lnTo>
                    <a:pt x="302" y="104"/>
                  </a:lnTo>
                  <a:lnTo>
                    <a:pt x="278" y="118"/>
                  </a:lnTo>
                  <a:lnTo>
                    <a:pt x="257" y="133"/>
                  </a:lnTo>
                  <a:lnTo>
                    <a:pt x="235" y="150"/>
                  </a:lnTo>
                  <a:lnTo>
                    <a:pt x="214" y="166"/>
                  </a:lnTo>
                  <a:lnTo>
                    <a:pt x="194" y="184"/>
                  </a:lnTo>
                  <a:lnTo>
                    <a:pt x="174" y="202"/>
                  </a:lnTo>
                  <a:lnTo>
                    <a:pt x="155" y="221"/>
                  </a:lnTo>
                  <a:lnTo>
                    <a:pt x="137" y="241"/>
                  </a:lnTo>
                  <a:lnTo>
                    <a:pt x="120" y="261"/>
                  </a:lnTo>
                  <a:lnTo>
                    <a:pt x="104" y="283"/>
                  </a:lnTo>
                  <a:lnTo>
                    <a:pt x="88" y="304"/>
                  </a:lnTo>
                  <a:lnTo>
                    <a:pt x="72" y="327"/>
                  </a:lnTo>
                  <a:lnTo>
                    <a:pt x="58" y="349"/>
                  </a:lnTo>
                  <a:lnTo>
                    <a:pt x="45" y="373"/>
                  </a:lnTo>
                  <a:lnTo>
                    <a:pt x="33" y="396"/>
                  </a:lnTo>
                  <a:lnTo>
                    <a:pt x="21" y="421"/>
                  </a:lnTo>
                  <a:lnTo>
                    <a:pt x="10" y="446"/>
                  </a:lnTo>
                  <a:lnTo>
                    <a:pt x="0" y="472"/>
                  </a:lnTo>
                  <a:lnTo>
                    <a:pt x="58" y="484"/>
                  </a:lnTo>
                  <a:lnTo>
                    <a:pt x="118" y="498"/>
                  </a:lnTo>
                  <a:lnTo>
                    <a:pt x="118" y="498"/>
                  </a:lnTo>
                  <a:lnTo>
                    <a:pt x="126" y="478"/>
                  </a:lnTo>
                  <a:lnTo>
                    <a:pt x="135" y="458"/>
                  </a:lnTo>
                  <a:lnTo>
                    <a:pt x="144" y="439"/>
                  </a:lnTo>
                  <a:lnTo>
                    <a:pt x="154" y="420"/>
                  </a:lnTo>
                  <a:lnTo>
                    <a:pt x="319" y="420"/>
                  </a:lnTo>
                  <a:lnTo>
                    <a:pt x="319" y="420"/>
                  </a:lnTo>
                  <a:lnTo>
                    <a:pt x="311" y="448"/>
                  </a:lnTo>
                  <a:lnTo>
                    <a:pt x="304" y="476"/>
                  </a:lnTo>
                  <a:lnTo>
                    <a:pt x="298" y="506"/>
                  </a:lnTo>
                  <a:lnTo>
                    <a:pt x="293" y="536"/>
                  </a:lnTo>
                  <a:lnTo>
                    <a:pt x="357" y="551"/>
                  </a:lnTo>
                  <a:lnTo>
                    <a:pt x="357" y="551"/>
                  </a:lnTo>
                  <a:lnTo>
                    <a:pt x="363" y="516"/>
                  </a:lnTo>
                  <a:lnTo>
                    <a:pt x="369" y="483"/>
                  </a:lnTo>
                  <a:lnTo>
                    <a:pt x="378" y="451"/>
                  </a:lnTo>
                  <a:lnTo>
                    <a:pt x="387" y="420"/>
                  </a:lnTo>
                  <a:lnTo>
                    <a:pt x="637" y="420"/>
                  </a:lnTo>
                  <a:lnTo>
                    <a:pt x="637" y="680"/>
                  </a:lnTo>
                  <a:lnTo>
                    <a:pt x="528" y="680"/>
                  </a:lnTo>
                  <a:lnTo>
                    <a:pt x="528" y="680"/>
                  </a:lnTo>
                  <a:lnTo>
                    <a:pt x="527" y="689"/>
                  </a:lnTo>
                  <a:lnTo>
                    <a:pt x="526" y="698"/>
                  </a:lnTo>
                  <a:lnTo>
                    <a:pt x="522" y="706"/>
                  </a:lnTo>
                  <a:lnTo>
                    <a:pt x="519" y="715"/>
                  </a:lnTo>
                  <a:lnTo>
                    <a:pt x="516" y="723"/>
                  </a:lnTo>
                  <a:lnTo>
                    <a:pt x="510" y="731"/>
                  </a:lnTo>
                  <a:lnTo>
                    <a:pt x="506" y="738"/>
                  </a:lnTo>
                  <a:lnTo>
                    <a:pt x="499" y="746"/>
                  </a:lnTo>
                  <a:lnTo>
                    <a:pt x="499" y="746"/>
                  </a:lnTo>
                  <a:lnTo>
                    <a:pt x="637" y="746"/>
                  </a:lnTo>
                  <a:lnTo>
                    <a:pt x="637" y="868"/>
                  </a:lnTo>
                  <a:lnTo>
                    <a:pt x="637" y="868"/>
                  </a:lnTo>
                  <a:lnTo>
                    <a:pt x="670" y="874"/>
                  </a:lnTo>
                  <a:lnTo>
                    <a:pt x="703" y="879"/>
                  </a:lnTo>
                  <a:lnTo>
                    <a:pt x="703" y="746"/>
                  </a:lnTo>
                  <a:lnTo>
                    <a:pt x="995" y="746"/>
                  </a:lnTo>
                  <a:lnTo>
                    <a:pt x="995" y="746"/>
                  </a:lnTo>
                  <a:lnTo>
                    <a:pt x="993" y="793"/>
                  </a:lnTo>
                  <a:lnTo>
                    <a:pt x="989" y="840"/>
                  </a:lnTo>
                  <a:lnTo>
                    <a:pt x="989" y="840"/>
                  </a:lnTo>
                  <a:lnTo>
                    <a:pt x="1022" y="828"/>
                  </a:lnTo>
                  <a:lnTo>
                    <a:pt x="1056" y="813"/>
                  </a:lnTo>
                  <a:lnTo>
                    <a:pt x="1056" y="813"/>
                  </a:lnTo>
                  <a:lnTo>
                    <a:pt x="1060" y="779"/>
                  </a:lnTo>
                  <a:lnTo>
                    <a:pt x="1061" y="746"/>
                  </a:lnTo>
                  <a:lnTo>
                    <a:pt x="1174" y="746"/>
                  </a:lnTo>
                  <a:lnTo>
                    <a:pt x="1174" y="746"/>
                  </a:lnTo>
                  <a:lnTo>
                    <a:pt x="1196" y="730"/>
                  </a:lnTo>
                  <a:lnTo>
                    <a:pt x="1216" y="714"/>
                  </a:lnTo>
                  <a:lnTo>
                    <a:pt x="1234" y="697"/>
                  </a:lnTo>
                  <a:lnTo>
                    <a:pt x="1252" y="680"/>
                  </a:lnTo>
                  <a:lnTo>
                    <a:pt x="1061" y="680"/>
                  </a:lnTo>
                  <a:lnTo>
                    <a:pt x="1061" y="680"/>
                  </a:lnTo>
                  <a:lnTo>
                    <a:pt x="1060" y="645"/>
                  </a:lnTo>
                  <a:lnTo>
                    <a:pt x="1056" y="612"/>
                  </a:lnTo>
                  <a:lnTo>
                    <a:pt x="1053" y="578"/>
                  </a:lnTo>
                  <a:lnTo>
                    <a:pt x="1048" y="545"/>
                  </a:lnTo>
                  <a:lnTo>
                    <a:pt x="1043" y="512"/>
                  </a:lnTo>
                  <a:lnTo>
                    <a:pt x="1036" y="481"/>
                  </a:lnTo>
                  <a:lnTo>
                    <a:pt x="1029" y="451"/>
                  </a:lnTo>
                  <a:lnTo>
                    <a:pt x="1020" y="420"/>
                  </a:lnTo>
                  <a:lnTo>
                    <a:pt x="1186" y="420"/>
                  </a:lnTo>
                  <a:lnTo>
                    <a:pt x="1186" y="420"/>
                  </a:lnTo>
                  <a:lnTo>
                    <a:pt x="1200" y="448"/>
                  </a:lnTo>
                  <a:lnTo>
                    <a:pt x="1214" y="478"/>
                  </a:lnTo>
                  <a:lnTo>
                    <a:pt x="1226" y="508"/>
                  </a:lnTo>
                  <a:lnTo>
                    <a:pt x="1236" y="539"/>
                  </a:lnTo>
                  <a:lnTo>
                    <a:pt x="1245" y="571"/>
                  </a:lnTo>
                  <a:lnTo>
                    <a:pt x="1252" y="604"/>
                  </a:lnTo>
                  <a:lnTo>
                    <a:pt x="1257" y="637"/>
                  </a:lnTo>
                  <a:lnTo>
                    <a:pt x="1260" y="671"/>
                  </a:lnTo>
                  <a:lnTo>
                    <a:pt x="1260" y="671"/>
                  </a:lnTo>
                  <a:close/>
                  <a:moveTo>
                    <a:pt x="341" y="355"/>
                  </a:moveTo>
                  <a:lnTo>
                    <a:pt x="197" y="355"/>
                  </a:lnTo>
                  <a:lnTo>
                    <a:pt x="197" y="355"/>
                  </a:lnTo>
                  <a:lnTo>
                    <a:pt x="211" y="338"/>
                  </a:lnTo>
                  <a:lnTo>
                    <a:pt x="224" y="322"/>
                  </a:lnTo>
                  <a:lnTo>
                    <a:pt x="238" y="306"/>
                  </a:lnTo>
                  <a:lnTo>
                    <a:pt x="252" y="292"/>
                  </a:lnTo>
                  <a:lnTo>
                    <a:pt x="268" y="277"/>
                  </a:lnTo>
                  <a:lnTo>
                    <a:pt x="284" y="264"/>
                  </a:lnTo>
                  <a:lnTo>
                    <a:pt x="299" y="250"/>
                  </a:lnTo>
                  <a:lnTo>
                    <a:pt x="316" y="238"/>
                  </a:lnTo>
                  <a:lnTo>
                    <a:pt x="333" y="225"/>
                  </a:lnTo>
                  <a:lnTo>
                    <a:pt x="350" y="214"/>
                  </a:lnTo>
                  <a:lnTo>
                    <a:pt x="368" y="203"/>
                  </a:lnTo>
                  <a:lnTo>
                    <a:pt x="386" y="193"/>
                  </a:lnTo>
                  <a:lnTo>
                    <a:pt x="405" y="182"/>
                  </a:lnTo>
                  <a:lnTo>
                    <a:pt x="424" y="173"/>
                  </a:lnTo>
                  <a:lnTo>
                    <a:pt x="444" y="164"/>
                  </a:lnTo>
                  <a:lnTo>
                    <a:pt x="464" y="157"/>
                  </a:lnTo>
                  <a:lnTo>
                    <a:pt x="464" y="157"/>
                  </a:lnTo>
                  <a:lnTo>
                    <a:pt x="445" y="177"/>
                  </a:lnTo>
                  <a:lnTo>
                    <a:pt x="428" y="198"/>
                  </a:lnTo>
                  <a:lnTo>
                    <a:pt x="411" y="221"/>
                  </a:lnTo>
                  <a:lnTo>
                    <a:pt x="395" y="244"/>
                  </a:lnTo>
                  <a:lnTo>
                    <a:pt x="381" y="270"/>
                  </a:lnTo>
                  <a:lnTo>
                    <a:pt x="366" y="297"/>
                  </a:lnTo>
                  <a:lnTo>
                    <a:pt x="354" y="326"/>
                  </a:lnTo>
                  <a:lnTo>
                    <a:pt x="341" y="355"/>
                  </a:lnTo>
                  <a:lnTo>
                    <a:pt x="341" y="355"/>
                  </a:lnTo>
                  <a:close/>
                  <a:moveTo>
                    <a:pt x="637" y="355"/>
                  </a:moveTo>
                  <a:lnTo>
                    <a:pt x="412" y="355"/>
                  </a:lnTo>
                  <a:lnTo>
                    <a:pt x="412" y="355"/>
                  </a:lnTo>
                  <a:lnTo>
                    <a:pt x="428" y="322"/>
                  </a:lnTo>
                  <a:lnTo>
                    <a:pt x="444" y="292"/>
                  </a:lnTo>
                  <a:lnTo>
                    <a:pt x="444" y="292"/>
                  </a:lnTo>
                  <a:lnTo>
                    <a:pt x="454" y="275"/>
                  </a:lnTo>
                  <a:lnTo>
                    <a:pt x="465" y="258"/>
                  </a:lnTo>
                  <a:lnTo>
                    <a:pt x="475" y="243"/>
                  </a:lnTo>
                  <a:lnTo>
                    <a:pt x="486" y="229"/>
                  </a:lnTo>
                  <a:lnTo>
                    <a:pt x="498" y="215"/>
                  </a:lnTo>
                  <a:lnTo>
                    <a:pt x="510" y="203"/>
                  </a:lnTo>
                  <a:lnTo>
                    <a:pt x="521" y="191"/>
                  </a:lnTo>
                  <a:lnTo>
                    <a:pt x="534" y="180"/>
                  </a:lnTo>
                  <a:lnTo>
                    <a:pt x="546" y="170"/>
                  </a:lnTo>
                  <a:lnTo>
                    <a:pt x="558" y="162"/>
                  </a:lnTo>
                  <a:lnTo>
                    <a:pt x="572" y="154"/>
                  </a:lnTo>
                  <a:lnTo>
                    <a:pt x="584" y="146"/>
                  </a:lnTo>
                  <a:lnTo>
                    <a:pt x="598" y="141"/>
                  </a:lnTo>
                  <a:lnTo>
                    <a:pt x="610" y="136"/>
                  </a:lnTo>
                  <a:lnTo>
                    <a:pt x="624" y="132"/>
                  </a:lnTo>
                  <a:lnTo>
                    <a:pt x="637" y="130"/>
                  </a:lnTo>
                  <a:lnTo>
                    <a:pt x="637" y="355"/>
                  </a:lnTo>
                  <a:close/>
                  <a:moveTo>
                    <a:pt x="703" y="130"/>
                  </a:moveTo>
                  <a:lnTo>
                    <a:pt x="703" y="130"/>
                  </a:lnTo>
                  <a:lnTo>
                    <a:pt x="716" y="132"/>
                  </a:lnTo>
                  <a:lnTo>
                    <a:pt x="729" y="136"/>
                  </a:lnTo>
                  <a:lnTo>
                    <a:pt x="742" y="141"/>
                  </a:lnTo>
                  <a:lnTo>
                    <a:pt x="756" y="146"/>
                  </a:lnTo>
                  <a:lnTo>
                    <a:pt x="768" y="153"/>
                  </a:lnTo>
                  <a:lnTo>
                    <a:pt x="780" y="161"/>
                  </a:lnTo>
                  <a:lnTo>
                    <a:pt x="793" y="170"/>
                  </a:lnTo>
                  <a:lnTo>
                    <a:pt x="805" y="180"/>
                  </a:lnTo>
                  <a:lnTo>
                    <a:pt x="818" y="191"/>
                  </a:lnTo>
                  <a:lnTo>
                    <a:pt x="830" y="203"/>
                  </a:lnTo>
                  <a:lnTo>
                    <a:pt x="841" y="215"/>
                  </a:lnTo>
                  <a:lnTo>
                    <a:pt x="852" y="229"/>
                  </a:lnTo>
                  <a:lnTo>
                    <a:pt x="864" y="243"/>
                  </a:lnTo>
                  <a:lnTo>
                    <a:pt x="875" y="258"/>
                  </a:lnTo>
                  <a:lnTo>
                    <a:pt x="885" y="275"/>
                  </a:lnTo>
                  <a:lnTo>
                    <a:pt x="895" y="292"/>
                  </a:lnTo>
                  <a:lnTo>
                    <a:pt x="895" y="292"/>
                  </a:lnTo>
                  <a:lnTo>
                    <a:pt x="912" y="322"/>
                  </a:lnTo>
                  <a:lnTo>
                    <a:pt x="927" y="355"/>
                  </a:lnTo>
                  <a:lnTo>
                    <a:pt x="703" y="355"/>
                  </a:lnTo>
                  <a:lnTo>
                    <a:pt x="703" y="130"/>
                  </a:lnTo>
                  <a:close/>
                  <a:moveTo>
                    <a:pt x="703" y="680"/>
                  </a:moveTo>
                  <a:lnTo>
                    <a:pt x="703" y="420"/>
                  </a:lnTo>
                  <a:lnTo>
                    <a:pt x="953" y="420"/>
                  </a:lnTo>
                  <a:lnTo>
                    <a:pt x="953" y="420"/>
                  </a:lnTo>
                  <a:lnTo>
                    <a:pt x="962" y="449"/>
                  </a:lnTo>
                  <a:lnTo>
                    <a:pt x="970" y="480"/>
                  </a:lnTo>
                  <a:lnTo>
                    <a:pt x="976" y="511"/>
                  </a:lnTo>
                  <a:lnTo>
                    <a:pt x="982" y="544"/>
                  </a:lnTo>
                  <a:lnTo>
                    <a:pt x="988" y="577"/>
                  </a:lnTo>
                  <a:lnTo>
                    <a:pt x="991" y="610"/>
                  </a:lnTo>
                  <a:lnTo>
                    <a:pt x="994" y="645"/>
                  </a:lnTo>
                  <a:lnTo>
                    <a:pt x="995" y="680"/>
                  </a:lnTo>
                  <a:lnTo>
                    <a:pt x="703" y="680"/>
                  </a:lnTo>
                  <a:close/>
                  <a:moveTo>
                    <a:pt x="999" y="355"/>
                  </a:moveTo>
                  <a:lnTo>
                    <a:pt x="999" y="355"/>
                  </a:lnTo>
                  <a:lnTo>
                    <a:pt x="986" y="326"/>
                  </a:lnTo>
                  <a:lnTo>
                    <a:pt x="973" y="297"/>
                  </a:lnTo>
                  <a:lnTo>
                    <a:pt x="959" y="270"/>
                  </a:lnTo>
                  <a:lnTo>
                    <a:pt x="945" y="244"/>
                  </a:lnTo>
                  <a:lnTo>
                    <a:pt x="929" y="221"/>
                  </a:lnTo>
                  <a:lnTo>
                    <a:pt x="912" y="198"/>
                  </a:lnTo>
                  <a:lnTo>
                    <a:pt x="894" y="177"/>
                  </a:lnTo>
                  <a:lnTo>
                    <a:pt x="876" y="157"/>
                  </a:lnTo>
                  <a:lnTo>
                    <a:pt x="876" y="157"/>
                  </a:lnTo>
                  <a:lnTo>
                    <a:pt x="896" y="164"/>
                  </a:lnTo>
                  <a:lnTo>
                    <a:pt x="915" y="173"/>
                  </a:lnTo>
                  <a:lnTo>
                    <a:pt x="935" y="182"/>
                  </a:lnTo>
                  <a:lnTo>
                    <a:pt x="953" y="193"/>
                  </a:lnTo>
                  <a:lnTo>
                    <a:pt x="972" y="203"/>
                  </a:lnTo>
                  <a:lnTo>
                    <a:pt x="989" y="214"/>
                  </a:lnTo>
                  <a:lnTo>
                    <a:pt x="1007" y="225"/>
                  </a:lnTo>
                  <a:lnTo>
                    <a:pt x="1024" y="238"/>
                  </a:lnTo>
                  <a:lnTo>
                    <a:pt x="1040" y="250"/>
                  </a:lnTo>
                  <a:lnTo>
                    <a:pt x="1056" y="264"/>
                  </a:lnTo>
                  <a:lnTo>
                    <a:pt x="1072" y="277"/>
                  </a:lnTo>
                  <a:lnTo>
                    <a:pt x="1087" y="292"/>
                  </a:lnTo>
                  <a:lnTo>
                    <a:pt x="1101" y="306"/>
                  </a:lnTo>
                  <a:lnTo>
                    <a:pt x="1116" y="322"/>
                  </a:lnTo>
                  <a:lnTo>
                    <a:pt x="1129" y="338"/>
                  </a:lnTo>
                  <a:lnTo>
                    <a:pt x="1142" y="355"/>
                  </a:lnTo>
                  <a:lnTo>
                    <a:pt x="999" y="3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grpSp>
      <p:grpSp>
        <p:nvGrpSpPr>
          <p:cNvPr id="72" name="Group 328">
            <a:extLst>
              <a:ext uri="{FF2B5EF4-FFF2-40B4-BE49-F238E27FC236}">
                <a16:creationId xmlns:a16="http://schemas.microsoft.com/office/drawing/2014/main" id="{ADEE581E-5CDC-4D54-8D7F-E88257102614}"/>
              </a:ext>
            </a:extLst>
          </p:cNvPr>
          <p:cNvGrpSpPr/>
          <p:nvPr/>
        </p:nvGrpSpPr>
        <p:grpSpPr>
          <a:xfrm>
            <a:off x="2961986" y="1948453"/>
            <a:ext cx="161322" cy="216913"/>
            <a:chOff x="8835711" y="1838227"/>
            <a:chExt cx="308290" cy="418771"/>
          </a:xfrm>
          <a:solidFill>
            <a:srgbClr val="C00000"/>
          </a:solidFill>
        </p:grpSpPr>
        <p:sp>
          <p:nvSpPr>
            <p:cNvPr id="73" name="Freeform 17">
              <a:extLst>
                <a:ext uri="{FF2B5EF4-FFF2-40B4-BE49-F238E27FC236}">
                  <a16:creationId xmlns:a16="http://schemas.microsoft.com/office/drawing/2014/main" id="{73477A9A-1B95-4D61-82C9-8A58903416D7}"/>
                </a:ext>
              </a:extLst>
            </p:cNvPr>
            <p:cNvSpPr>
              <a:spLocks/>
            </p:cNvSpPr>
            <p:nvPr/>
          </p:nvSpPr>
          <p:spPr bwMode="auto">
            <a:xfrm>
              <a:off x="8938915" y="1838227"/>
              <a:ext cx="90635" cy="77403"/>
            </a:xfrm>
            <a:custGeom>
              <a:avLst/>
              <a:gdLst/>
              <a:ahLst/>
              <a:cxnLst>
                <a:cxn ang="0">
                  <a:pos x="27" y="239"/>
                </a:cxn>
                <a:cxn ang="0">
                  <a:pos x="71" y="239"/>
                </a:cxn>
                <a:cxn ang="0">
                  <a:pos x="71" y="351"/>
                </a:cxn>
                <a:cxn ang="0">
                  <a:pos x="71" y="351"/>
                </a:cxn>
                <a:cxn ang="0">
                  <a:pos x="98" y="347"/>
                </a:cxn>
                <a:cxn ang="0">
                  <a:pos x="98" y="347"/>
                </a:cxn>
                <a:cxn ang="0">
                  <a:pos x="125" y="344"/>
                </a:cxn>
                <a:cxn ang="0">
                  <a:pos x="125" y="344"/>
                </a:cxn>
                <a:cxn ang="0">
                  <a:pos x="164" y="340"/>
                </a:cxn>
                <a:cxn ang="0">
                  <a:pos x="204" y="339"/>
                </a:cxn>
                <a:cxn ang="0">
                  <a:pos x="204" y="339"/>
                </a:cxn>
                <a:cxn ang="0">
                  <a:pos x="244" y="340"/>
                </a:cxn>
                <a:cxn ang="0">
                  <a:pos x="284" y="344"/>
                </a:cxn>
                <a:cxn ang="0">
                  <a:pos x="284" y="344"/>
                </a:cxn>
                <a:cxn ang="0">
                  <a:pos x="311" y="347"/>
                </a:cxn>
                <a:cxn ang="0">
                  <a:pos x="311" y="347"/>
                </a:cxn>
                <a:cxn ang="0">
                  <a:pos x="338" y="351"/>
                </a:cxn>
                <a:cxn ang="0">
                  <a:pos x="338" y="239"/>
                </a:cxn>
                <a:cxn ang="0">
                  <a:pos x="382" y="239"/>
                </a:cxn>
                <a:cxn ang="0">
                  <a:pos x="382" y="239"/>
                </a:cxn>
                <a:cxn ang="0">
                  <a:pos x="387" y="239"/>
                </a:cxn>
                <a:cxn ang="0">
                  <a:pos x="393" y="237"/>
                </a:cxn>
                <a:cxn ang="0">
                  <a:pos x="397" y="234"/>
                </a:cxn>
                <a:cxn ang="0">
                  <a:pos x="401" y="231"/>
                </a:cxn>
                <a:cxn ang="0">
                  <a:pos x="404" y="228"/>
                </a:cxn>
                <a:cxn ang="0">
                  <a:pos x="406" y="222"/>
                </a:cxn>
                <a:cxn ang="0">
                  <a:pos x="409" y="217"/>
                </a:cxn>
                <a:cxn ang="0">
                  <a:pos x="409" y="212"/>
                </a:cxn>
                <a:cxn ang="0">
                  <a:pos x="409" y="27"/>
                </a:cxn>
                <a:cxn ang="0">
                  <a:pos x="409" y="27"/>
                </a:cxn>
                <a:cxn ang="0">
                  <a:pos x="409" y="21"/>
                </a:cxn>
                <a:cxn ang="0">
                  <a:pos x="406" y="16"/>
                </a:cxn>
                <a:cxn ang="0">
                  <a:pos x="404" y="11"/>
                </a:cxn>
                <a:cxn ang="0">
                  <a:pos x="401" y="8"/>
                </a:cxn>
                <a:cxn ang="0">
                  <a:pos x="397" y="5"/>
                </a:cxn>
                <a:cxn ang="0">
                  <a:pos x="393" y="2"/>
                </a:cxn>
                <a:cxn ang="0">
                  <a:pos x="387" y="0"/>
                </a:cxn>
                <a:cxn ang="0">
                  <a:pos x="382" y="0"/>
                </a:cxn>
                <a:cxn ang="0">
                  <a:pos x="27" y="0"/>
                </a:cxn>
                <a:cxn ang="0">
                  <a:pos x="27" y="0"/>
                </a:cxn>
                <a:cxn ang="0">
                  <a:pos x="21" y="0"/>
                </a:cxn>
                <a:cxn ang="0">
                  <a:pos x="16" y="2"/>
                </a:cxn>
                <a:cxn ang="0">
                  <a:pos x="11" y="5"/>
                </a:cxn>
                <a:cxn ang="0">
                  <a:pos x="8" y="8"/>
                </a:cxn>
                <a:cxn ang="0">
                  <a:pos x="4" y="11"/>
                </a:cxn>
                <a:cxn ang="0">
                  <a:pos x="2" y="16"/>
                </a:cxn>
                <a:cxn ang="0">
                  <a:pos x="0" y="21"/>
                </a:cxn>
                <a:cxn ang="0">
                  <a:pos x="0" y="27"/>
                </a:cxn>
                <a:cxn ang="0">
                  <a:pos x="0" y="212"/>
                </a:cxn>
                <a:cxn ang="0">
                  <a:pos x="0" y="212"/>
                </a:cxn>
                <a:cxn ang="0">
                  <a:pos x="0" y="217"/>
                </a:cxn>
                <a:cxn ang="0">
                  <a:pos x="2" y="222"/>
                </a:cxn>
                <a:cxn ang="0">
                  <a:pos x="4" y="228"/>
                </a:cxn>
                <a:cxn ang="0">
                  <a:pos x="8" y="231"/>
                </a:cxn>
                <a:cxn ang="0">
                  <a:pos x="11" y="234"/>
                </a:cxn>
                <a:cxn ang="0">
                  <a:pos x="16" y="237"/>
                </a:cxn>
                <a:cxn ang="0">
                  <a:pos x="21" y="239"/>
                </a:cxn>
                <a:cxn ang="0">
                  <a:pos x="27" y="239"/>
                </a:cxn>
                <a:cxn ang="0">
                  <a:pos x="27" y="239"/>
                </a:cxn>
              </a:cxnLst>
              <a:rect l="0" t="0" r="r" b="b"/>
              <a:pathLst>
                <a:path w="409" h="351">
                  <a:moveTo>
                    <a:pt x="27" y="239"/>
                  </a:moveTo>
                  <a:lnTo>
                    <a:pt x="71" y="239"/>
                  </a:lnTo>
                  <a:lnTo>
                    <a:pt x="71" y="351"/>
                  </a:lnTo>
                  <a:lnTo>
                    <a:pt x="71" y="351"/>
                  </a:lnTo>
                  <a:lnTo>
                    <a:pt x="98" y="347"/>
                  </a:lnTo>
                  <a:lnTo>
                    <a:pt x="98" y="347"/>
                  </a:lnTo>
                  <a:lnTo>
                    <a:pt x="125" y="344"/>
                  </a:lnTo>
                  <a:lnTo>
                    <a:pt x="125" y="344"/>
                  </a:lnTo>
                  <a:lnTo>
                    <a:pt x="164" y="340"/>
                  </a:lnTo>
                  <a:lnTo>
                    <a:pt x="204" y="339"/>
                  </a:lnTo>
                  <a:lnTo>
                    <a:pt x="204" y="339"/>
                  </a:lnTo>
                  <a:lnTo>
                    <a:pt x="244" y="340"/>
                  </a:lnTo>
                  <a:lnTo>
                    <a:pt x="284" y="344"/>
                  </a:lnTo>
                  <a:lnTo>
                    <a:pt x="284" y="344"/>
                  </a:lnTo>
                  <a:lnTo>
                    <a:pt x="311" y="347"/>
                  </a:lnTo>
                  <a:lnTo>
                    <a:pt x="311" y="347"/>
                  </a:lnTo>
                  <a:lnTo>
                    <a:pt x="338" y="351"/>
                  </a:lnTo>
                  <a:lnTo>
                    <a:pt x="338" y="239"/>
                  </a:lnTo>
                  <a:lnTo>
                    <a:pt x="382" y="239"/>
                  </a:lnTo>
                  <a:lnTo>
                    <a:pt x="382" y="239"/>
                  </a:lnTo>
                  <a:lnTo>
                    <a:pt x="387" y="239"/>
                  </a:lnTo>
                  <a:lnTo>
                    <a:pt x="393" y="237"/>
                  </a:lnTo>
                  <a:lnTo>
                    <a:pt x="397" y="234"/>
                  </a:lnTo>
                  <a:lnTo>
                    <a:pt x="401" y="231"/>
                  </a:lnTo>
                  <a:lnTo>
                    <a:pt x="404" y="228"/>
                  </a:lnTo>
                  <a:lnTo>
                    <a:pt x="406" y="222"/>
                  </a:lnTo>
                  <a:lnTo>
                    <a:pt x="409" y="217"/>
                  </a:lnTo>
                  <a:lnTo>
                    <a:pt x="409" y="212"/>
                  </a:lnTo>
                  <a:lnTo>
                    <a:pt x="409" y="27"/>
                  </a:lnTo>
                  <a:lnTo>
                    <a:pt x="409" y="27"/>
                  </a:lnTo>
                  <a:lnTo>
                    <a:pt x="409" y="21"/>
                  </a:lnTo>
                  <a:lnTo>
                    <a:pt x="406" y="16"/>
                  </a:lnTo>
                  <a:lnTo>
                    <a:pt x="404" y="11"/>
                  </a:lnTo>
                  <a:lnTo>
                    <a:pt x="401" y="8"/>
                  </a:lnTo>
                  <a:lnTo>
                    <a:pt x="397" y="5"/>
                  </a:lnTo>
                  <a:lnTo>
                    <a:pt x="393" y="2"/>
                  </a:lnTo>
                  <a:lnTo>
                    <a:pt x="387" y="0"/>
                  </a:lnTo>
                  <a:lnTo>
                    <a:pt x="382" y="0"/>
                  </a:lnTo>
                  <a:lnTo>
                    <a:pt x="27" y="0"/>
                  </a:lnTo>
                  <a:lnTo>
                    <a:pt x="27" y="0"/>
                  </a:lnTo>
                  <a:lnTo>
                    <a:pt x="21" y="0"/>
                  </a:lnTo>
                  <a:lnTo>
                    <a:pt x="16" y="2"/>
                  </a:lnTo>
                  <a:lnTo>
                    <a:pt x="11" y="5"/>
                  </a:lnTo>
                  <a:lnTo>
                    <a:pt x="8" y="8"/>
                  </a:lnTo>
                  <a:lnTo>
                    <a:pt x="4" y="11"/>
                  </a:lnTo>
                  <a:lnTo>
                    <a:pt x="2" y="16"/>
                  </a:lnTo>
                  <a:lnTo>
                    <a:pt x="0" y="21"/>
                  </a:lnTo>
                  <a:lnTo>
                    <a:pt x="0" y="27"/>
                  </a:lnTo>
                  <a:lnTo>
                    <a:pt x="0" y="212"/>
                  </a:lnTo>
                  <a:lnTo>
                    <a:pt x="0" y="212"/>
                  </a:lnTo>
                  <a:lnTo>
                    <a:pt x="0" y="217"/>
                  </a:lnTo>
                  <a:lnTo>
                    <a:pt x="2" y="222"/>
                  </a:lnTo>
                  <a:lnTo>
                    <a:pt x="4" y="228"/>
                  </a:lnTo>
                  <a:lnTo>
                    <a:pt x="8" y="231"/>
                  </a:lnTo>
                  <a:lnTo>
                    <a:pt x="11" y="234"/>
                  </a:lnTo>
                  <a:lnTo>
                    <a:pt x="16" y="237"/>
                  </a:lnTo>
                  <a:lnTo>
                    <a:pt x="21" y="239"/>
                  </a:lnTo>
                  <a:lnTo>
                    <a:pt x="27" y="239"/>
                  </a:lnTo>
                  <a:lnTo>
                    <a:pt x="27" y="2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74" name="Freeform 18">
              <a:extLst>
                <a:ext uri="{FF2B5EF4-FFF2-40B4-BE49-F238E27FC236}">
                  <a16:creationId xmlns:a16="http://schemas.microsoft.com/office/drawing/2014/main" id="{418DACD2-438E-46F5-8180-6ADEAFFF3AF5}"/>
                </a:ext>
              </a:extLst>
            </p:cNvPr>
            <p:cNvSpPr>
              <a:spLocks/>
            </p:cNvSpPr>
            <p:nvPr/>
          </p:nvSpPr>
          <p:spPr bwMode="auto">
            <a:xfrm>
              <a:off x="9080491" y="1917615"/>
              <a:ext cx="63510" cy="62187"/>
            </a:xfrm>
            <a:custGeom>
              <a:avLst/>
              <a:gdLst/>
              <a:ahLst/>
              <a:cxnLst>
                <a:cxn ang="0">
                  <a:pos x="43" y="152"/>
                </a:cxn>
                <a:cxn ang="0">
                  <a:pos x="43" y="152"/>
                </a:cxn>
                <a:cxn ang="0">
                  <a:pos x="67" y="174"/>
                </a:cxn>
                <a:cxn ang="0">
                  <a:pos x="90" y="195"/>
                </a:cxn>
                <a:cxn ang="0">
                  <a:pos x="112" y="218"/>
                </a:cxn>
                <a:cxn ang="0">
                  <a:pos x="134" y="241"/>
                </a:cxn>
                <a:cxn ang="0">
                  <a:pos x="134" y="241"/>
                </a:cxn>
                <a:cxn ang="0">
                  <a:pos x="151" y="262"/>
                </a:cxn>
                <a:cxn ang="0">
                  <a:pos x="151" y="262"/>
                </a:cxn>
                <a:cxn ang="0">
                  <a:pos x="168" y="283"/>
                </a:cxn>
                <a:cxn ang="0">
                  <a:pos x="278" y="177"/>
                </a:cxn>
                <a:cxn ang="0">
                  <a:pos x="278" y="177"/>
                </a:cxn>
                <a:cxn ang="0">
                  <a:pos x="281" y="173"/>
                </a:cxn>
                <a:cxn ang="0">
                  <a:pos x="284" y="168"/>
                </a:cxn>
                <a:cxn ang="0">
                  <a:pos x="286" y="163"/>
                </a:cxn>
                <a:cxn ang="0">
                  <a:pos x="286" y="158"/>
                </a:cxn>
                <a:cxn ang="0">
                  <a:pos x="286" y="152"/>
                </a:cxn>
                <a:cxn ang="0">
                  <a:pos x="284" y="148"/>
                </a:cxn>
                <a:cxn ang="0">
                  <a:pos x="281" y="143"/>
                </a:cxn>
                <a:cxn ang="0">
                  <a:pos x="278" y="139"/>
                </a:cxn>
                <a:cxn ang="0">
                  <a:pos x="153" y="9"/>
                </a:cxn>
                <a:cxn ang="0">
                  <a:pos x="153" y="9"/>
                </a:cxn>
                <a:cxn ang="0">
                  <a:pos x="150" y="6"/>
                </a:cxn>
                <a:cxn ang="0">
                  <a:pos x="144" y="3"/>
                </a:cxn>
                <a:cxn ang="0">
                  <a:pos x="139" y="2"/>
                </a:cxn>
                <a:cxn ang="0">
                  <a:pos x="134" y="0"/>
                </a:cxn>
                <a:cxn ang="0">
                  <a:pos x="134" y="0"/>
                </a:cxn>
                <a:cxn ang="0">
                  <a:pos x="129" y="2"/>
                </a:cxn>
                <a:cxn ang="0">
                  <a:pos x="124" y="3"/>
                </a:cxn>
                <a:cxn ang="0">
                  <a:pos x="119" y="5"/>
                </a:cxn>
                <a:cxn ang="0">
                  <a:pos x="115" y="8"/>
                </a:cxn>
                <a:cxn ang="0">
                  <a:pos x="0" y="120"/>
                </a:cxn>
                <a:cxn ang="0">
                  <a:pos x="0" y="120"/>
                </a:cxn>
                <a:cxn ang="0">
                  <a:pos x="22" y="136"/>
                </a:cxn>
                <a:cxn ang="0">
                  <a:pos x="22" y="136"/>
                </a:cxn>
                <a:cxn ang="0">
                  <a:pos x="43" y="152"/>
                </a:cxn>
                <a:cxn ang="0">
                  <a:pos x="43" y="152"/>
                </a:cxn>
              </a:cxnLst>
              <a:rect l="0" t="0" r="r" b="b"/>
              <a:pathLst>
                <a:path w="286" h="283">
                  <a:moveTo>
                    <a:pt x="43" y="152"/>
                  </a:moveTo>
                  <a:lnTo>
                    <a:pt x="43" y="152"/>
                  </a:lnTo>
                  <a:lnTo>
                    <a:pt x="67" y="174"/>
                  </a:lnTo>
                  <a:lnTo>
                    <a:pt x="90" y="195"/>
                  </a:lnTo>
                  <a:lnTo>
                    <a:pt x="112" y="218"/>
                  </a:lnTo>
                  <a:lnTo>
                    <a:pt x="134" y="241"/>
                  </a:lnTo>
                  <a:lnTo>
                    <a:pt x="134" y="241"/>
                  </a:lnTo>
                  <a:lnTo>
                    <a:pt x="151" y="262"/>
                  </a:lnTo>
                  <a:lnTo>
                    <a:pt x="151" y="262"/>
                  </a:lnTo>
                  <a:lnTo>
                    <a:pt x="168" y="283"/>
                  </a:lnTo>
                  <a:lnTo>
                    <a:pt x="278" y="177"/>
                  </a:lnTo>
                  <a:lnTo>
                    <a:pt x="278" y="177"/>
                  </a:lnTo>
                  <a:lnTo>
                    <a:pt x="281" y="173"/>
                  </a:lnTo>
                  <a:lnTo>
                    <a:pt x="284" y="168"/>
                  </a:lnTo>
                  <a:lnTo>
                    <a:pt x="286" y="163"/>
                  </a:lnTo>
                  <a:lnTo>
                    <a:pt x="286" y="158"/>
                  </a:lnTo>
                  <a:lnTo>
                    <a:pt x="286" y="152"/>
                  </a:lnTo>
                  <a:lnTo>
                    <a:pt x="284" y="148"/>
                  </a:lnTo>
                  <a:lnTo>
                    <a:pt x="281" y="143"/>
                  </a:lnTo>
                  <a:lnTo>
                    <a:pt x="278" y="139"/>
                  </a:lnTo>
                  <a:lnTo>
                    <a:pt x="153" y="9"/>
                  </a:lnTo>
                  <a:lnTo>
                    <a:pt x="153" y="9"/>
                  </a:lnTo>
                  <a:lnTo>
                    <a:pt x="150" y="6"/>
                  </a:lnTo>
                  <a:lnTo>
                    <a:pt x="144" y="3"/>
                  </a:lnTo>
                  <a:lnTo>
                    <a:pt x="139" y="2"/>
                  </a:lnTo>
                  <a:lnTo>
                    <a:pt x="134" y="0"/>
                  </a:lnTo>
                  <a:lnTo>
                    <a:pt x="134" y="0"/>
                  </a:lnTo>
                  <a:lnTo>
                    <a:pt x="129" y="2"/>
                  </a:lnTo>
                  <a:lnTo>
                    <a:pt x="124" y="3"/>
                  </a:lnTo>
                  <a:lnTo>
                    <a:pt x="119" y="5"/>
                  </a:lnTo>
                  <a:lnTo>
                    <a:pt x="115" y="8"/>
                  </a:lnTo>
                  <a:lnTo>
                    <a:pt x="0" y="120"/>
                  </a:lnTo>
                  <a:lnTo>
                    <a:pt x="0" y="120"/>
                  </a:lnTo>
                  <a:lnTo>
                    <a:pt x="22" y="136"/>
                  </a:lnTo>
                  <a:lnTo>
                    <a:pt x="22" y="136"/>
                  </a:lnTo>
                  <a:lnTo>
                    <a:pt x="43" y="152"/>
                  </a:lnTo>
                  <a:lnTo>
                    <a:pt x="43"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75" name="Freeform 19">
              <a:extLst>
                <a:ext uri="{FF2B5EF4-FFF2-40B4-BE49-F238E27FC236}">
                  <a16:creationId xmlns:a16="http://schemas.microsoft.com/office/drawing/2014/main" id="{439A119C-D81E-4308-8929-49CDBCA251B9}"/>
                </a:ext>
              </a:extLst>
            </p:cNvPr>
            <p:cNvSpPr>
              <a:spLocks/>
            </p:cNvSpPr>
            <p:nvPr/>
          </p:nvSpPr>
          <p:spPr bwMode="auto">
            <a:xfrm>
              <a:off x="8835711" y="1930846"/>
              <a:ext cx="297044" cy="326152"/>
            </a:xfrm>
            <a:custGeom>
              <a:avLst/>
              <a:gdLst/>
              <a:ahLst/>
              <a:cxnLst>
                <a:cxn ang="0">
                  <a:pos x="336" y="1027"/>
                </a:cxn>
                <a:cxn ang="0">
                  <a:pos x="255" y="927"/>
                </a:cxn>
                <a:cxn ang="0">
                  <a:pos x="202" y="808"/>
                </a:cxn>
                <a:cxn ang="0">
                  <a:pos x="184" y="672"/>
                </a:cxn>
                <a:cxn ang="0">
                  <a:pos x="193" y="574"/>
                </a:cxn>
                <a:cxn ang="0">
                  <a:pos x="232" y="461"/>
                </a:cxn>
                <a:cxn ang="0">
                  <a:pos x="295" y="362"/>
                </a:cxn>
                <a:cxn ang="0">
                  <a:pos x="380" y="281"/>
                </a:cxn>
                <a:cxn ang="0">
                  <a:pos x="482" y="222"/>
                </a:cxn>
                <a:cxn ang="0">
                  <a:pos x="598" y="189"/>
                </a:cxn>
                <a:cxn ang="0">
                  <a:pos x="699" y="184"/>
                </a:cxn>
                <a:cxn ang="0">
                  <a:pos x="819" y="205"/>
                </a:cxn>
                <a:cxn ang="0">
                  <a:pos x="927" y="255"/>
                </a:cxn>
                <a:cxn ang="0">
                  <a:pos x="1020" y="327"/>
                </a:cxn>
                <a:cxn ang="0">
                  <a:pos x="1092" y="419"/>
                </a:cxn>
                <a:cxn ang="0">
                  <a:pos x="1141" y="527"/>
                </a:cxn>
                <a:cxn ang="0">
                  <a:pos x="1163" y="648"/>
                </a:cxn>
                <a:cxn ang="0">
                  <a:pos x="1158" y="743"/>
                </a:cxn>
                <a:cxn ang="0">
                  <a:pos x="1129" y="854"/>
                </a:cxn>
                <a:cxn ang="0">
                  <a:pos x="1075" y="953"/>
                </a:cxn>
                <a:cxn ang="0">
                  <a:pos x="1002" y="1036"/>
                </a:cxn>
                <a:cxn ang="0">
                  <a:pos x="911" y="1102"/>
                </a:cxn>
                <a:cxn ang="0">
                  <a:pos x="807" y="1144"/>
                </a:cxn>
                <a:cxn ang="0">
                  <a:pos x="716" y="1080"/>
                </a:cxn>
                <a:cxn ang="0">
                  <a:pos x="705" y="1016"/>
                </a:cxn>
                <a:cxn ang="0">
                  <a:pos x="673" y="1009"/>
                </a:cxn>
                <a:cxn ang="0">
                  <a:pos x="408" y="1191"/>
                </a:cxn>
                <a:cxn ang="0">
                  <a:pos x="359" y="1234"/>
                </a:cxn>
                <a:cxn ang="0">
                  <a:pos x="365" y="1264"/>
                </a:cxn>
                <a:cxn ang="0">
                  <a:pos x="665" y="1472"/>
                </a:cxn>
                <a:cxn ang="0">
                  <a:pos x="684" y="1478"/>
                </a:cxn>
                <a:cxn ang="0">
                  <a:pos x="705" y="1469"/>
                </a:cxn>
                <a:cxn ang="0">
                  <a:pos x="716" y="1345"/>
                </a:cxn>
                <a:cxn ang="0">
                  <a:pos x="844" y="1325"/>
                </a:cxn>
                <a:cxn ang="0">
                  <a:pos x="990" y="1267"/>
                </a:cxn>
                <a:cxn ang="0">
                  <a:pos x="1119" y="1178"/>
                </a:cxn>
                <a:cxn ang="0">
                  <a:pos x="1222" y="1062"/>
                </a:cxn>
                <a:cxn ang="0">
                  <a:pos x="1298" y="926"/>
                </a:cxn>
                <a:cxn ang="0">
                  <a:pos x="1339" y="772"/>
                </a:cxn>
                <a:cxn ang="0">
                  <a:pos x="1346" y="645"/>
                </a:cxn>
                <a:cxn ang="0">
                  <a:pos x="1327" y="514"/>
                </a:cxn>
                <a:cxn ang="0">
                  <a:pos x="1284" y="391"/>
                </a:cxn>
                <a:cxn ang="0">
                  <a:pos x="1220" y="281"/>
                </a:cxn>
                <a:cxn ang="0">
                  <a:pos x="1186" y="238"/>
                </a:cxn>
                <a:cxn ang="0">
                  <a:pos x="1095" y="149"/>
                </a:cxn>
                <a:cxn ang="0">
                  <a:pos x="1024" y="99"/>
                </a:cxn>
                <a:cxn ang="0">
                  <a:pos x="873" y="31"/>
                </a:cxn>
                <a:cxn ang="0">
                  <a:pos x="780" y="8"/>
                </a:cxn>
                <a:cxn ang="0">
                  <a:pos x="673" y="0"/>
                </a:cxn>
                <a:cxn ang="0">
                  <a:pos x="567" y="8"/>
                </a:cxn>
                <a:cxn ang="0">
                  <a:pos x="455" y="36"/>
                </a:cxn>
                <a:cxn ang="0">
                  <a:pos x="326" y="97"/>
                </a:cxn>
                <a:cxn ang="0">
                  <a:pos x="213" y="183"/>
                </a:cxn>
                <a:cxn ang="0">
                  <a:pos x="120" y="290"/>
                </a:cxn>
                <a:cxn ang="0">
                  <a:pos x="52" y="415"/>
                </a:cxn>
                <a:cxn ang="0">
                  <a:pos x="11" y="554"/>
                </a:cxn>
                <a:cxn ang="0">
                  <a:pos x="0" y="672"/>
                </a:cxn>
                <a:cxn ang="0">
                  <a:pos x="23" y="846"/>
                </a:cxn>
                <a:cxn ang="0">
                  <a:pos x="86" y="1001"/>
                </a:cxn>
                <a:cxn ang="0">
                  <a:pos x="184" y="1135"/>
                </a:cxn>
              </a:cxnLst>
              <a:rect l="0" t="0" r="r" b="b"/>
              <a:pathLst>
                <a:path w="1346" h="1478">
                  <a:moveTo>
                    <a:pt x="208" y="1159"/>
                  </a:moveTo>
                  <a:lnTo>
                    <a:pt x="281" y="1103"/>
                  </a:lnTo>
                  <a:lnTo>
                    <a:pt x="355" y="1045"/>
                  </a:lnTo>
                  <a:lnTo>
                    <a:pt x="355" y="1045"/>
                  </a:lnTo>
                  <a:lnTo>
                    <a:pt x="336" y="1027"/>
                  </a:lnTo>
                  <a:lnTo>
                    <a:pt x="318" y="1009"/>
                  </a:lnTo>
                  <a:lnTo>
                    <a:pt x="300" y="990"/>
                  </a:lnTo>
                  <a:lnTo>
                    <a:pt x="284" y="970"/>
                  </a:lnTo>
                  <a:lnTo>
                    <a:pt x="268" y="948"/>
                  </a:lnTo>
                  <a:lnTo>
                    <a:pt x="255" y="927"/>
                  </a:lnTo>
                  <a:lnTo>
                    <a:pt x="241" y="904"/>
                  </a:lnTo>
                  <a:lnTo>
                    <a:pt x="230" y="881"/>
                  </a:lnTo>
                  <a:lnTo>
                    <a:pt x="219" y="857"/>
                  </a:lnTo>
                  <a:lnTo>
                    <a:pt x="210" y="832"/>
                  </a:lnTo>
                  <a:lnTo>
                    <a:pt x="202" y="808"/>
                  </a:lnTo>
                  <a:lnTo>
                    <a:pt x="195" y="782"/>
                  </a:lnTo>
                  <a:lnTo>
                    <a:pt x="191" y="755"/>
                  </a:lnTo>
                  <a:lnTo>
                    <a:pt x="186" y="728"/>
                  </a:lnTo>
                  <a:lnTo>
                    <a:pt x="184" y="701"/>
                  </a:lnTo>
                  <a:lnTo>
                    <a:pt x="184" y="672"/>
                  </a:lnTo>
                  <a:lnTo>
                    <a:pt x="184" y="672"/>
                  </a:lnTo>
                  <a:lnTo>
                    <a:pt x="184" y="648"/>
                  </a:lnTo>
                  <a:lnTo>
                    <a:pt x="186" y="623"/>
                  </a:lnTo>
                  <a:lnTo>
                    <a:pt x="190" y="598"/>
                  </a:lnTo>
                  <a:lnTo>
                    <a:pt x="193" y="574"/>
                  </a:lnTo>
                  <a:lnTo>
                    <a:pt x="199" y="551"/>
                  </a:lnTo>
                  <a:lnTo>
                    <a:pt x="205" y="527"/>
                  </a:lnTo>
                  <a:lnTo>
                    <a:pt x="213" y="505"/>
                  </a:lnTo>
                  <a:lnTo>
                    <a:pt x="222" y="482"/>
                  </a:lnTo>
                  <a:lnTo>
                    <a:pt x="232" y="461"/>
                  </a:lnTo>
                  <a:lnTo>
                    <a:pt x="243" y="439"/>
                  </a:lnTo>
                  <a:lnTo>
                    <a:pt x="255" y="419"/>
                  </a:lnTo>
                  <a:lnTo>
                    <a:pt x="267" y="399"/>
                  </a:lnTo>
                  <a:lnTo>
                    <a:pt x="281" y="380"/>
                  </a:lnTo>
                  <a:lnTo>
                    <a:pt x="295" y="362"/>
                  </a:lnTo>
                  <a:lnTo>
                    <a:pt x="311" y="344"/>
                  </a:lnTo>
                  <a:lnTo>
                    <a:pt x="327" y="327"/>
                  </a:lnTo>
                  <a:lnTo>
                    <a:pt x="344" y="311"/>
                  </a:lnTo>
                  <a:lnTo>
                    <a:pt x="362" y="295"/>
                  </a:lnTo>
                  <a:lnTo>
                    <a:pt x="380" y="281"/>
                  </a:lnTo>
                  <a:lnTo>
                    <a:pt x="400" y="267"/>
                  </a:lnTo>
                  <a:lnTo>
                    <a:pt x="419" y="255"/>
                  </a:lnTo>
                  <a:lnTo>
                    <a:pt x="440" y="242"/>
                  </a:lnTo>
                  <a:lnTo>
                    <a:pt x="461" y="232"/>
                  </a:lnTo>
                  <a:lnTo>
                    <a:pt x="482" y="222"/>
                  </a:lnTo>
                  <a:lnTo>
                    <a:pt x="505" y="213"/>
                  </a:lnTo>
                  <a:lnTo>
                    <a:pt x="527" y="205"/>
                  </a:lnTo>
                  <a:lnTo>
                    <a:pt x="551" y="198"/>
                  </a:lnTo>
                  <a:lnTo>
                    <a:pt x="575" y="193"/>
                  </a:lnTo>
                  <a:lnTo>
                    <a:pt x="598" y="189"/>
                  </a:lnTo>
                  <a:lnTo>
                    <a:pt x="623" y="186"/>
                  </a:lnTo>
                  <a:lnTo>
                    <a:pt x="648" y="184"/>
                  </a:lnTo>
                  <a:lnTo>
                    <a:pt x="673" y="184"/>
                  </a:lnTo>
                  <a:lnTo>
                    <a:pt x="673" y="184"/>
                  </a:lnTo>
                  <a:lnTo>
                    <a:pt x="699" y="184"/>
                  </a:lnTo>
                  <a:lnTo>
                    <a:pt x="723" y="186"/>
                  </a:lnTo>
                  <a:lnTo>
                    <a:pt x="748" y="189"/>
                  </a:lnTo>
                  <a:lnTo>
                    <a:pt x="772" y="193"/>
                  </a:lnTo>
                  <a:lnTo>
                    <a:pt x="795" y="198"/>
                  </a:lnTo>
                  <a:lnTo>
                    <a:pt x="819" y="205"/>
                  </a:lnTo>
                  <a:lnTo>
                    <a:pt x="842" y="213"/>
                  </a:lnTo>
                  <a:lnTo>
                    <a:pt x="864" y="222"/>
                  </a:lnTo>
                  <a:lnTo>
                    <a:pt x="886" y="232"/>
                  </a:lnTo>
                  <a:lnTo>
                    <a:pt x="907" y="242"/>
                  </a:lnTo>
                  <a:lnTo>
                    <a:pt x="927" y="255"/>
                  </a:lnTo>
                  <a:lnTo>
                    <a:pt x="946" y="267"/>
                  </a:lnTo>
                  <a:lnTo>
                    <a:pt x="967" y="281"/>
                  </a:lnTo>
                  <a:lnTo>
                    <a:pt x="985" y="295"/>
                  </a:lnTo>
                  <a:lnTo>
                    <a:pt x="1003" y="311"/>
                  </a:lnTo>
                  <a:lnTo>
                    <a:pt x="1020" y="327"/>
                  </a:lnTo>
                  <a:lnTo>
                    <a:pt x="1035" y="344"/>
                  </a:lnTo>
                  <a:lnTo>
                    <a:pt x="1051" y="362"/>
                  </a:lnTo>
                  <a:lnTo>
                    <a:pt x="1066" y="380"/>
                  </a:lnTo>
                  <a:lnTo>
                    <a:pt x="1079" y="399"/>
                  </a:lnTo>
                  <a:lnTo>
                    <a:pt x="1092" y="419"/>
                  </a:lnTo>
                  <a:lnTo>
                    <a:pt x="1104" y="439"/>
                  </a:lnTo>
                  <a:lnTo>
                    <a:pt x="1114" y="461"/>
                  </a:lnTo>
                  <a:lnTo>
                    <a:pt x="1124" y="482"/>
                  </a:lnTo>
                  <a:lnTo>
                    <a:pt x="1133" y="505"/>
                  </a:lnTo>
                  <a:lnTo>
                    <a:pt x="1141" y="527"/>
                  </a:lnTo>
                  <a:lnTo>
                    <a:pt x="1148" y="551"/>
                  </a:lnTo>
                  <a:lnTo>
                    <a:pt x="1154" y="574"/>
                  </a:lnTo>
                  <a:lnTo>
                    <a:pt x="1157" y="598"/>
                  </a:lnTo>
                  <a:lnTo>
                    <a:pt x="1160" y="623"/>
                  </a:lnTo>
                  <a:lnTo>
                    <a:pt x="1163" y="648"/>
                  </a:lnTo>
                  <a:lnTo>
                    <a:pt x="1163" y="672"/>
                  </a:lnTo>
                  <a:lnTo>
                    <a:pt x="1163" y="672"/>
                  </a:lnTo>
                  <a:lnTo>
                    <a:pt x="1163" y="697"/>
                  </a:lnTo>
                  <a:lnTo>
                    <a:pt x="1160" y="721"/>
                  </a:lnTo>
                  <a:lnTo>
                    <a:pt x="1158" y="743"/>
                  </a:lnTo>
                  <a:lnTo>
                    <a:pt x="1154" y="767"/>
                  </a:lnTo>
                  <a:lnTo>
                    <a:pt x="1149" y="790"/>
                  </a:lnTo>
                  <a:lnTo>
                    <a:pt x="1143" y="811"/>
                  </a:lnTo>
                  <a:lnTo>
                    <a:pt x="1137" y="832"/>
                  </a:lnTo>
                  <a:lnTo>
                    <a:pt x="1129" y="854"/>
                  </a:lnTo>
                  <a:lnTo>
                    <a:pt x="1120" y="875"/>
                  </a:lnTo>
                  <a:lnTo>
                    <a:pt x="1110" y="895"/>
                  </a:lnTo>
                  <a:lnTo>
                    <a:pt x="1100" y="915"/>
                  </a:lnTo>
                  <a:lnTo>
                    <a:pt x="1087" y="934"/>
                  </a:lnTo>
                  <a:lnTo>
                    <a:pt x="1075" y="953"/>
                  </a:lnTo>
                  <a:lnTo>
                    <a:pt x="1062" y="971"/>
                  </a:lnTo>
                  <a:lnTo>
                    <a:pt x="1048" y="988"/>
                  </a:lnTo>
                  <a:lnTo>
                    <a:pt x="1033" y="1005"/>
                  </a:lnTo>
                  <a:lnTo>
                    <a:pt x="1017" y="1021"/>
                  </a:lnTo>
                  <a:lnTo>
                    <a:pt x="1002" y="1036"/>
                  </a:lnTo>
                  <a:lnTo>
                    <a:pt x="985" y="1051"/>
                  </a:lnTo>
                  <a:lnTo>
                    <a:pt x="967" y="1064"/>
                  </a:lnTo>
                  <a:lnTo>
                    <a:pt x="949" y="1078"/>
                  </a:lnTo>
                  <a:lnTo>
                    <a:pt x="931" y="1090"/>
                  </a:lnTo>
                  <a:lnTo>
                    <a:pt x="911" y="1102"/>
                  </a:lnTo>
                  <a:lnTo>
                    <a:pt x="891" y="1112"/>
                  </a:lnTo>
                  <a:lnTo>
                    <a:pt x="871" y="1121"/>
                  </a:lnTo>
                  <a:lnTo>
                    <a:pt x="850" y="1130"/>
                  </a:lnTo>
                  <a:lnTo>
                    <a:pt x="828" y="1138"/>
                  </a:lnTo>
                  <a:lnTo>
                    <a:pt x="807" y="1144"/>
                  </a:lnTo>
                  <a:lnTo>
                    <a:pt x="784" y="1150"/>
                  </a:lnTo>
                  <a:lnTo>
                    <a:pt x="762" y="1155"/>
                  </a:lnTo>
                  <a:lnTo>
                    <a:pt x="739" y="1158"/>
                  </a:lnTo>
                  <a:lnTo>
                    <a:pt x="716" y="1161"/>
                  </a:lnTo>
                  <a:lnTo>
                    <a:pt x="716" y="1080"/>
                  </a:lnTo>
                  <a:lnTo>
                    <a:pt x="716" y="1040"/>
                  </a:lnTo>
                  <a:lnTo>
                    <a:pt x="716" y="1040"/>
                  </a:lnTo>
                  <a:lnTo>
                    <a:pt x="714" y="1031"/>
                  </a:lnTo>
                  <a:lnTo>
                    <a:pt x="711" y="1023"/>
                  </a:lnTo>
                  <a:lnTo>
                    <a:pt x="705" y="1016"/>
                  </a:lnTo>
                  <a:lnTo>
                    <a:pt x="699" y="1010"/>
                  </a:lnTo>
                  <a:lnTo>
                    <a:pt x="699" y="1010"/>
                  </a:lnTo>
                  <a:lnTo>
                    <a:pt x="690" y="1008"/>
                  </a:lnTo>
                  <a:lnTo>
                    <a:pt x="682" y="1007"/>
                  </a:lnTo>
                  <a:lnTo>
                    <a:pt x="673" y="1009"/>
                  </a:lnTo>
                  <a:lnTo>
                    <a:pt x="665" y="1013"/>
                  </a:lnTo>
                  <a:lnTo>
                    <a:pt x="606" y="1053"/>
                  </a:lnTo>
                  <a:lnTo>
                    <a:pt x="580" y="1071"/>
                  </a:lnTo>
                  <a:lnTo>
                    <a:pt x="496" y="1130"/>
                  </a:lnTo>
                  <a:lnTo>
                    <a:pt x="408" y="1191"/>
                  </a:lnTo>
                  <a:lnTo>
                    <a:pt x="372" y="1216"/>
                  </a:lnTo>
                  <a:lnTo>
                    <a:pt x="372" y="1216"/>
                  </a:lnTo>
                  <a:lnTo>
                    <a:pt x="365" y="1221"/>
                  </a:lnTo>
                  <a:lnTo>
                    <a:pt x="362" y="1228"/>
                  </a:lnTo>
                  <a:lnTo>
                    <a:pt x="359" y="1234"/>
                  </a:lnTo>
                  <a:lnTo>
                    <a:pt x="357" y="1242"/>
                  </a:lnTo>
                  <a:lnTo>
                    <a:pt x="357" y="1242"/>
                  </a:lnTo>
                  <a:lnTo>
                    <a:pt x="359" y="1250"/>
                  </a:lnTo>
                  <a:lnTo>
                    <a:pt x="362" y="1257"/>
                  </a:lnTo>
                  <a:lnTo>
                    <a:pt x="365" y="1264"/>
                  </a:lnTo>
                  <a:lnTo>
                    <a:pt x="372" y="1269"/>
                  </a:lnTo>
                  <a:lnTo>
                    <a:pt x="398" y="1287"/>
                  </a:lnTo>
                  <a:lnTo>
                    <a:pt x="457" y="1328"/>
                  </a:lnTo>
                  <a:lnTo>
                    <a:pt x="594" y="1423"/>
                  </a:lnTo>
                  <a:lnTo>
                    <a:pt x="665" y="1472"/>
                  </a:lnTo>
                  <a:lnTo>
                    <a:pt x="665" y="1472"/>
                  </a:lnTo>
                  <a:lnTo>
                    <a:pt x="669" y="1474"/>
                  </a:lnTo>
                  <a:lnTo>
                    <a:pt x="674" y="1477"/>
                  </a:lnTo>
                  <a:lnTo>
                    <a:pt x="678" y="1478"/>
                  </a:lnTo>
                  <a:lnTo>
                    <a:pt x="684" y="1478"/>
                  </a:lnTo>
                  <a:lnTo>
                    <a:pt x="684" y="1478"/>
                  </a:lnTo>
                  <a:lnTo>
                    <a:pt x="691" y="1477"/>
                  </a:lnTo>
                  <a:lnTo>
                    <a:pt x="699" y="1474"/>
                  </a:lnTo>
                  <a:lnTo>
                    <a:pt x="699" y="1474"/>
                  </a:lnTo>
                  <a:lnTo>
                    <a:pt x="705" y="1469"/>
                  </a:lnTo>
                  <a:lnTo>
                    <a:pt x="711" y="1463"/>
                  </a:lnTo>
                  <a:lnTo>
                    <a:pt x="714" y="1454"/>
                  </a:lnTo>
                  <a:lnTo>
                    <a:pt x="716" y="1446"/>
                  </a:lnTo>
                  <a:lnTo>
                    <a:pt x="716" y="1426"/>
                  </a:lnTo>
                  <a:lnTo>
                    <a:pt x="716" y="1345"/>
                  </a:lnTo>
                  <a:lnTo>
                    <a:pt x="716" y="1345"/>
                  </a:lnTo>
                  <a:lnTo>
                    <a:pt x="748" y="1341"/>
                  </a:lnTo>
                  <a:lnTo>
                    <a:pt x="781" y="1338"/>
                  </a:lnTo>
                  <a:lnTo>
                    <a:pt x="812" y="1331"/>
                  </a:lnTo>
                  <a:lnTo>
                    <a:pt x="844" y="1325"/>
                  </a:lnTo>
                  <a:lnTo>
                    <a:pt x="874" y="1316"/>
                  </a:lnTo>
                  <a:lnTo>
                    <a:pt x="905" y="1305"/>
                  </a:lnTo>
                  <a:lnTo>
                    <a:pt x="934" y="1294"/>
                  </a:lnTo>
                  <a:lnTo>
                    <a:pt x="962" y="1281"/>
                  </a:lnTo>
                  <a:lnTo>
                    <a:pt x="990" y="1267"/>
                  </a:lnTo>
                  <a:lnTo>
                    <a:pt x="1017" y="1251"/>
                  </a:lnTo>
                  <a:lnTo>
                    <a:pt x="1044" y="1234"/>
                  </a:lnTo>
                  <a:lnTo>
                    <a:pt x="1069" y="1216"/>
                  </a:lnTo>
                  <a:lnTo>
                    <a:pt x="1094" y="1197"/>
                  </a:lnTo>
                  <a:lnTo>
                    <a:pt x="1119" y="1178"/>
                  </a:lnTo>
                  <a:lnTo>
                    <a:pt x="1141" y="1157"/>
                  </a:lnTo>
                  <a:lnTo>
                    <a:pt x="1163" y="1134"/>
                  </a:lnTo>
                  <a:lnTo>
                    <a:pt x="1184" y="1112"/>
                  </a:lnTo>
                  <a:lnTo>
                    <a:pt x="1203" y="1087"/>
                  </a:lnTo>
                  <a:lnTo>
                    <a:pt x="1222" y="1062"/>
                  </a:lnTo>
                  <a:lnTo>
                    <a:pt x="1239" y="1036"/>
                  </a:lnTo>
                  <a:lnTo>
                    <a:pt x="1256" y="1010"/>
                  </a:lnTo>
                  <a:lnTo>
                    <a:pt x="1271" y="982"/>
                  </a:lnTo>
                  <a:lnTo>
                    <a:pt x="1284" y="954"/>
                  </a:lnTo>
                  <a:lnTo>
                    <a:pt x="1298" y="926"/>
                  </a:lnTo>
                  <a:lnTo>
                    <a:pt x="1309" y="895"/>
                  </a:lnTo>
                  <a:lnTo>
                    <a:pt x="1318" y="866"/>
                  </a:lnTo>
                  <a:lnTo>
                    <a:pt x="1327" y="835"/>
                  </a:lnTo>
                  <a:lnTo>
                    <a:pt x="1334" y="803"/>
                  </a:lnTo>
                  <a:lnTo>
                    <a:pt x="1339" y="772"/>
                  </a:lnTo>
                  <a:lnTo>
                    <a:pt x="1343" y="739"/>
                  </a:lnTo>
                  <a:lnTo>
                    <a:pt x="1345" y="706"/>
                  </a:lnTo>
                  <a:lnTo>
                    <a:pt x="1346" y="672"/>
                  </a:lnTo>
                  <a:lnTo>
                    <a:pt x="1346" y="672"/>
                  </a:lnTo>
                  <a:lnTo>
                    <a:pt x="1346" y="645"/>
                  </a:lnTo>
                  <a:lnTo>
                    <a:pt x="1344" y="618"/>
                  </a:lnTo>
                  <a:lnTo>
                    <a:pt x="1342" y="591"/>
                  </a:lnTo>
                  <a:lnTo>
                    <a:pt x="1338" y="565"/>
                  </a:lnTo>
                  <a:lnTo>
                    <a:pt x="1333" y="540"/>
                  </a:lnTo>
                  <a:lnTo>
                    <a:pt x="1327" y="514"/>
                  </a:lnTo>
                  <a:lnTo>
                    <a:pt x="1320" y="488"/>
                  </a:lnTo>
                  <a:lnTo>
                    <a:pt x="1312" y="463"/>
                  </a:lnTo>
                  <a:lnTo>
                    <a:pt x="1304" y="438"/>
                  </a:lnTo>
                  <a:lnTo>
                    <a:pt x="1294" y="415"/>
                  </a:lnTo>
                  <a:lnTo>
                    <a:pt x="1284" y="391"/>
                  </a:lnTo>
                  <a:lnTo>
                    <a:pt x="1273" y="367"/>
                  </a:lnTo>
                  <a:lnTo>
                    <a:pt x="1261" y="345"/>
                  </a:lnTo>
                  <a:lnTo>
                    <a:pt x="1248" y="323"/>
                  </a:lnTo>
                  <a:lnTo>
                    <a:pt x="1234" y="301"/>
                  </a:lnTo>
                  <a:lnTo>
                    <a:pt x="1220" y="281"/>
                  </a:lnTo>
                  <a:lnTo>
                    <a:pt x="1220" y="281"/>
                  </a:lnTo>
                  <a:lnTo>
                    <a:pt x="1203" y="258"/>
                  </a:lnTo>
                  <a:lnTo>
                    <a:pt x="1203" y="258"/>
                  </a:lnTo>
                  <a:lnTo>
                    <a:pt x="1186" y="238"/>
                  </a:lnTo>
                  <a:lnTo>
                    <a:pt x="1186" y="238"/>
                  </a:lnTo>
                  <a:lnTo>
                    <a:pt x="1165" y="214"/>
                  </a:lnTo>
                  <a:lnTo>
                    <a:pt x="1142" y="192"/>
                  </a:lnTo>
                  <a:lnTo>
                    <a:pt x="1120" y="170"/>
                  </a:lnTo>
                  <a:lnTo>
                    <a:pt x="1095" y="149"/>
                  </a:lnTo>
                  <a:lnTo>
                    <a:pt x="1095" y="149"/>
                  </a:lnTo>
                  <a:lnTo>
                    <a:pt x="1074" y="133"/>
                  </a:lnTo>
                  <a:lnTo>
                    <a:pt x="1074" y="133"/>
                  </a:lnTo>
                  <a:lnTo>
                    <a:pt x="1051" y="116"/>
                  </a:lnTo>
                  <a:lnTo>
                    <a:pt x="1051" y="116"/>
                  </a:lnTo>
                  <a:lnTo>
                    <a:pt x="1024" y="99"/>
                  </a:lnTo>
                  <a:lnTo>
                    <a:pt x="995" y="82"/>
                  </a:lnTo>
                  <a:lnTo>
                    <a:pt x="966" y="67"/>
                  </a:lnTo>
                  <a:lnTo>
                    <a:pt x="935" y="53"/>
                  </a:lnTo>
                  <a:lnTo>
                    <a:pt x="905" y="41"/>
                  </a:lnTo>
                  <a:lnTo>
                    <a:pt x="873" y="31"/>
                  </a:lnTo>
                  <a:lnTo>
                    <a:pt x="841" y="20"/>
                  </a:lnTo>
                  <a:lnTo>
                    <a:pt x="807" y="14"/>
                  </a:lnTo>
                  <a:lnTo>
                    <a:pt x="807" y="14"/>
                  </a:lnTo>
                  <a:lnTo>
                    <a:pt x="780" y="8"/>
                  </a:lnTo>
                  <a:lnTo>
                    <a:pt x="780" y="8"/>
                  </a:lnTo>
                  <a:lnTo>
                    <a:pt x="753" y="5"/>
                  </a:lnTo>
                  <a:lnTo>
                    <a:pt x="753" y="5"/>
                  </a:lnTo>
                  <a:lnTo>
                    <a:pt x="713" y="1"/>
                  </a:lnTo>
                  <a:lnTo>
                    <a:pt x="673" y="0"/>
                  </a:lnTo>
                  <a:lnTo>
                    <a:pt x="673" y="0"/>
                  </a:lnTo>
                  <a:lnTo>
                    <a:pt x="633" y="1"/>
                  </a:lnTo>
                  <a:lnTo>
                    <a:pt x="594" y="5"/>
                  </a:lnTo>
                  <a:lnTo>
                    <a:pt x="594" y="5"/>
                  </a:lnTo>
                  <a:lnTo>
                    <a:pt x="567" y="8"/>
                  </a:lnTo>
                  <a:lnTo>
                    <a:pt x="567" y="8"/>
                  </a:lnTo>
                  <a:lnTo>
                    <a:pt x="540" y="14"/>
                  </a:lnTo>
                  <a:lnTo>
                    <a:pt x="540" y="14"/>
                  </a:lnTo>
                  <a:lnTo>
                    <a:pt x="511" y="19"/>
                  </a:lnTo>
                  <a:lnTo>
                    <a:pt x="482" y="27"/>
                  </a:lnTo>
                  <a:lnTo>
                    <a:pt x="455" y="36"/>
                  </a:lnTo>
                  <a:lnTo>
                    <a:pt x="428" y="46"/>
                  </a:lnTo>
                  <a:lnTo>
                    <a:pt x="401" y="58"/>
                  </a:lnTo>
                  <a:lnTo>
                    <a:pt x="375" y="69"/>
                  </a:lnTo>
                  <a:lnTo>
                    <a:pt x="351" y="82"/>
                  </a:lnTo>
                  <a:lnTo>
                    <a:pt x="326" y="97"/>
                  </a:lnTo>
                  <a:lnTo>
                    <a:pt x="301" y="112"/>
                  </a:lnTo>
                  <a:lnTo>
                    <a:pt x="279" y="128"/>
                  </a:lnTo>
                  <a:lnTo>
                    <a:pt x="256" y="145"/>
                  </a:lnTo>
                  <a:lnTo>
                    <a:pt x="234" y="163"/>
                  </a:lnTo>
                  <a:lnTo>
                    <a:pt x="213" y="183"/>
                  </a:lnTo>
                  <a:lnTo>
                    <a:pt x="193" y="203"/>
                  </a:lnTo>
                  <a:lnTo>
                    <a:pt x="173" y="223"/>
                  </a:lnTo>
                  <a:lnTo>
                    <a:pt x="155" y="245"/>
                  </a:lnTo>
                  <a:lnTo>
                    <a:pt x="137" y="267"/>
                  </a:lnTo>
                  <a:lnTo>
                    <a:pt x="120" y="290"/>
                  </a:lnTo>
                  <a:lnTo>
                    <a:pt x="104" y="313"/>
                  </a:lnTo>
                  <a:lnTo>
                    <a:pt x="89" y="338"/>
                  </a:lnTo>
                  <a:lnTo>
                    <a:pt x="76" y="363"/>
                  </a:lnTo>
                  <a:lnTo>
                    <a:pt x="63" y="389"/>
                  </a:lnTo>
                  <a:lnTo>
                    <a:pt x="52" y="415"/>
                  </a:lnTo>
                  <a:lnTo>
                    <a:pt x="41" y="442"/>
                  </a:lnTo>
                  <a:lnTo>
                    <a:pt x="32" y="469"/>
                  </a:lnTo>
                  <a:lnTo>
                    <a:pt x="24" y="497"/>
                  </a:lnTo>
                  <a:lnTo>
                    <a:pt x="16" y="525"/>
                  </a:lnTo>
                  <a:lnTo>
                    <a:pt x="11" y="554"/>
                  </a:lnTo>
                  <a:lnTo>
                    <a:pt x="6" y="584"/>
                  </a:lnTo>
                  <a:lnTo>
                    <a:pt x="3" y="613"/>
                  </a:lnTo>
                  <a:lnTo>
                    <a:pt x="0" y="643"/>
                  </a:lnTo>
                  <a:lnTo>
                    <a:pt x="0" y="672"/>
                  </a:lnTo>
                  <a:lnTo>
                    <a:pt x="0" y="672"/>
                  </a:lnTo>
                  <a:lnTo>
                    <a:pt x="2" y="709"/>
                  </a:lnTo>
                  <a:lnTo>
                    <a:pt x="4" y="743"/>
                  </a:lnTo>
                  <a:lnTo>
                    <a:pt x="8" y="778"/>
                  </a:lnTo>
                  <a:lnTo>
                    <a:pt x="15" y="812"/>
                  </a:lnTo>
                  <a:lnTo>
                    <a:pt x="23" y="846"/>
                  </a:lnTo>
                  <a:lnTo>
                    <a:pt x="32" y="879"/>
                  </a:lnTo>
                  <a:lnTo>
                    <a:pt x="43" y="910"/>
                  </a:lnTo>
                  <a:lnTo>
                    <a:pt x="56" y="942"/>
                  </a:lnTo>
                  <a:lnTo>
                    <a:pt x="70" y="972"/>
                  </a:lnTo>
                  <a:lnTo>
                    <a:pt x="86" y="1001"/>
                  </a:lnTo>
                  <a:lnTo>
                    <a:pt x="103" y="1031"/>
                  </a:lnTo>
                  <a:lnTo>
                    <a:pt x="122" y="1058"/>
                  </a:lnTo>
                  <a:lnTo>
                    <a:pt x="141" y="1085"/>
                  </a:lnTo>
                  <a:lnTo>
                    <a:pt x="163" y="1111"/>
                  </a:lnTo>
                  <a:lnTo>
                    <a:pt x="184" y="1135"/>
                  </a:lnTo>
                  <a:lnTo>
                    <a:pt x="208" y="1159"/>
                  </a:lnTo>
                  <a:lnTo>
                    <a:pt x="208" y="1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76" name="Freeform 20">
              <a:extLst>
                <a:ext uri="{FF2B5EF4-FFF2-40B4-BE49-F238E27FC236}">
                  <a16:creationId xmlns:a16="http://schemas.microsoft.com/office/drawing/2014/main" id="{FD930D78-9A75-4428-8888-16B973B9C12A}"/>
                </a:ext>
              </a:extLst>
            </p:cNvPr>
            <p:cNvSpPr>
              <a:spLocks/>
            </p:cNvSpPr>
            <p:nvPr/>
          </p:nvSpPr>
          <p:spPr bwMode="auto">
            <a:xfrm>
              <a:off x="8956116" y="1991049"/>
              <a:ext cx="56233" cy="116435"/>
            </a:xfrm>
            <a:custGeom>
              <a:avLst/>
              <a:gdLst/>
              <a:ahLst/>
              <a:cxnLst>
                <a:cxn ang="0">
                  <a:pos x="128" y="529"/>
                </a:cxn>
                <a:cxn ang="0">
                  <a:pos x="154" y="527"/>
                </a:cxn>
                <a:cxn ang="0">
                  <a:pos x="178" y="519"/>
                </a:cxn>
                <a:cxn ang="0">
                  <a:pos x="200" y="506"/>
                </a:cxn>
                <a:cxn ang="0">
                  <a:pos x="219" y="492"/>
                </a:cxn>
                <a:cxn ang="0">
                  <a:pos x="234" y="473"/>
                </a:cxn>
                <a:cxn ang="0">
                  <a:pos x="246" y="451"/>
                </a:cxn>
                <a:cxn ang="0">
                  <a:pos x="254" y="426"/>
                </a:cxn>
                <a:cxn ang="0">
                  <a:pos x="256" y="400"/>
                </a:cxn>
                <a:cxn ang="0">
                  <a:pos x="255" y="382"/>
                </a:cxn>
                <a:cxn ang="0">
                  <a:pos x="245" y="349"/>
                </a:cxn>
                <a:cxn ang="0">
                  <a:pos x="227" y="321"/>
                </a:cxn>
                <a:cxn ang="0">
                  <a:pos x="202" y="297"/>
                </a:cxn>
                <a:cxn ang="0">
                  <a:pos x="174" y="43"/>
                </a:cxn>
                <a:cxn ang="0">
                  <a:pos x="173" y="34"/>
                </a:cxn>
                <a:cxn ang="0">
                  <a:pos x="166" y="20"/>
                </a:cxn>
                <a:cxn ang="0">
                  <a:pos x="154" y="7"/>
                </a:cxn>
                <a:cxn ang="0">
                  <a:pos x="139" y="1"/>
                </a:cxn>
                <a:cxn ang="0">
                  <a:pos x="130" y="0"/>
                </a:cxn>
                <a:cxn ang="0">
                  <a:pos x="112" y="2"/>
                </a:cxn>
                <a:cxn ang="0">
                  <a:pos x="96" y="12"/>
                </a:cxn>
                <a:cxn ang="0">
                  <a:pos x="86" y="25"/>
                </a:cxn>
                <a:cxn ang="0">
                  <a:pos x="82" y="43"/>
                </a:cxn>
                <a:cxn ang="0">
                  <a:pos x="69" y="288"/>
                </a:cxn>
                <a:cxn ang="0">
                  <a:pos x="42" y="307"/>
                </a:cxn>
                <a:cxn ang="0">
                  <a:pos x="20" y="334"/>
                </a:cxn>
                <a:cxn ang="0">
                  <a:pos x="6" y="366"/>
                </a:cxn>
                <a:cxn ang="0">
                  <a:pos x="0" y="400"/>
                </a:cxn>
                <a:cxn ang="0">
                  <a:pos x="2" y="414"/>
                </a:cxn>
                <a:cxn ang="0">
                  <a:pos x="6" y="439"/>
                </a:cxn>
                <a:cxn ang="0">
                  <a:pos x="16" y="462"/>
                </a:cxn>
                <a:cxn ang="0">
                  <a:pos x="30" y="483"/>
                </a:cxn>
                <a:cxn ang="0">
                  <a:pos x="47" y="500"/>
                </a:cxn>
                <a:cxn ang="0">
                  <a:pos x="67" y="513"/>
                </a:cxn>
                <a:cxn ang="0">
                  <a:pos x="91" y="523"/>
                </a:cxn>
                <a:cxn ang="0">
                  <a:pos x="115" y="528"/>
                </a:cxn>
                <a:cxn ang="0">
                  <a:pos x="128" y="529"/>
                </a:cxn>
              </a:cxnLst>
              <a:rect l="0" t="0" r="r" b="b"/>
              <a:pathLst>
                <a:path w="256" h="529">
                  <a:moveTo>
                    <a:pt x="128" y="529"/>
                  </a:moveTo>
                  <a:lnTo>
                    <a:pt x="128" y="529"/>
                  </a:lnTo>
                  <a:lnTo>
                    <a:pt x="141" y="528"/>
                  </a:lnTo>
                  <a:lnTo>
                    <a:pt x="154" y="527"/>
                  </a:lnTo>
                  <a:lnTo>
                    <a:pt x="166" y="523"/>
                  </a:lnTo>
                  <a:lnTo>
                    <a:pt x="178" y="519"/>
                  </a:lnTo>
                  <a:lnTo>
                    <a:pt x="190" y="513"/>
                  </a:lnTo>
                  <a:lnTo>
                    <a:pt x="200" y="506"/>
                  </a:lnTo>
                  <a:lnTo>
                    <a:pt x="210" y="500"/>
                  </a:lnTo>
                  <a:lnTo>
                    <a:pt x="219" y="492"/>
                  </a:lnTo>
                  <a:lnTo>
                    <a:pt x="227" y="483"/>
                  </a:lnTo>
                  <a:lnTo>
                    <a:pt x="234" y="473"/>
                  </a:lnTo>
                  <a:lnTo>
                    <a:pt x="240" y="462"/>
                  </a:lnTo>
                  <a:lnTo>
                    <a:pt x="246" y="451"/>
                  </a:lnTo>
                  <a:lnTo>
                    <a:pt x="250" y="439"/>
                  </a:lnTo>
                  <a:lnTo>
                    <a:pt x="254" y="426"/>
                  </a:lnTo>
                  <a:lnTo>
                    <a:pt x="255" y="414"/>
                  </a:lnTo>
                  <a:lnTo>
                    <a:pt x="256" y="400"/>
                  </a:lnTo>
                  <a:lnTo>
                    <a:pt x="256" y="400"/>
                  </a:lnTo>
                  <a:lnTo>
                    <a:pt x="255" y="382"/>
                  </a:lnTo>
                  <a:lnTo>
                    <a:pt x="250" y="366"/>
                  </a:lnTo>
                  <a:lnTo>
                    <a:pt x="245" y="349"/>
                  </a:lnTo>
                  <a:lnTo>
                    <a:pt x="237" y="334"/>
                  </a:lnTo>
                  <a:lnTo>
                    <a:pt x="227" y="321"/>
                  </a:lnTo>
                  <a:lnTo>
                    <a:pt x="216" y="308"/>
                  </a:lnTo>
                  <a:lnTo>
                    <a:pt x="202" y="297"/>
                  </a:lnTo>
                  <a:lnTo>
                    <a:pt x="187" y="288"/>
                  </a:lnTo>
                  <a:lnTo>
                    <a:pt x="174" y="43"/>
                  </a:lnTo>
                  <a:lnTo>
                    <a:pt x="174" y="43"/>
                  </a:lnTo>
                  <a:lnTo>
                    <a:pt x="173" y="34"/>
                  </a:lnTo>
                  <a:lnTo>
                    <a:pt x="169" y="27"/>
                  </a:lnTo>
                  <a:lnTo>
                    <a:pt x="166" y="20"/>
                  </a:lnTo>
                  <a:lnTo>
                    <a:pt x="160" y="13"/>
                  </a:lnTo>
                  <a:lnTo>
                    <a:pt x="154" y="7"/>
                  </a:lnTo>
                  <a:lnTo>
                    <a:pt x="147" y="4"/>
                  </a:lnTo>
                  <a:lnTo>
                    <a:pt x="139" y="1"/>
                  </a:lnTo>
                  <a:lnTo>
                    <a:pt x="130" y="0"/>
                  </a:lnTo>
                  <a:lnTo>
                    <a:pt x="130" y="0"/>
                  </a:lnTo>
                  <a:lnTo>
                    <a:pt x="121" y="0"/>
                  </a:lnTo>
                  <a:lnTo>
                    <a:pt x="112" y="2"/>
                  </a:lnTo>
                  <a:lnTo>
                    <a:pt x="104" y="6"/>
                  </a:lnTo>
                  <a:lnTo>
                    <a:pt x="96" y="12"/>
                  </a:lnTo>
                  <a:lnTo>
                    <a:pt x="91" y="18"/>
                  </a:lnTo>
                  <a:lnTo>
                    <a:pt x="86" y="25"/>
                  </a:lnTo>
                  <a:lnTo>
                    <a:pt x="83" y="34"/>
                  </a:lnTo>
                  <a:lnTo>
                    <a:pt x="82" y="43"/>
                  </a:lnTo>
                  <a:lnTo>
                    <a:pt x="69" y="288"/>
                  </a:lnTo>
                  <a:lnTo>
                    <a:pt x="69" y="288"/>
                  </a:lnTo>
                  <a:lnTo>
                    <a:pt x="55" y="297"/>
                  </a:lnTo>
                  <a:lnTo>
                    <a:pt x="42" y="307"/>
                  </a:lnTo>
                  <a:lnTo>
                    <a:pt x="30" y="319"/>
                  </a:lnTo>
                  <a:lnTo>
                    <a:pt x="20" y="334"/>
                  </a:lnTo>
                  <a:lnTo>
                    <a:pt x="12" y="349"/>
                  </a:lnTo>
                  <a:lnTo>
                    <a:pt x="6" y="366"/>
                  </a:lnTo>
                  <a:lnTo>
                    <a:pt x="2" y="382"/>
                  </a:lnTo>
                  <a:lnTo>
                    <a:pt x="0" y="400"/>
                  </a:lnTo>
                  <a:lnTo>
                    <a:pt x="0" y="400"/>
                  </a:lnTo>
                  <a:lnTo>
                    <a:pt x="2" y="414"/>
                  </a:lnTo>
                  <a:lnTo>
                    <a:pt x="3" y="426"/>
                  </a:lnTo>
                  <a:lnTo>
                    <a:pt x="6" y="439"/>
                  </a:lnTo>
                  <a:lnTo>
                    <a:pt x="11" y="451"/>
                  </a:lnTo>
                  <a:lnTo>
                    <a:pt x="16" y="462"/>
                  </a:lnTo>
                  <a:lnTo>
                    <a:pt x="22" y="473"/>
                  </a:lnTo>
                  <a:lnTo>
                    <a:pt x="30" y="483"/>
                  </a:lnTo>
                  <a:lnTo>
                    <a:pt x="38" y="492"/>
                  </a:lnTo>
                  <a:lnTo>
                    <a:pt x="47" y="500"/>
                  </a:lnTo>
                  <a:lnTo>
                    <a:pt x="57" y="506"/>
                  </a:lnTo>
                  <a:lnTo>
                    <a:pt x="67" y="513"/>
                  </a:lnTo>
                  <a:lnTo>
                    <a:pt x="78" y="519"/>
                  </a:lnTo>
                  <a:lnTo>
                    <a:pt x="91" y="523"/>
                  </a:lnTo>
                  <a:lnTo>
                    <a:pt x="103" y="527"/>
                  </a:lnTo>
                  <a:lnTo>
                    <a:pt x="115" y="528"/>
                  </a:lnTo>
                  <a:lnTo>
                    <a:pt x="128" y="529"/>
                  </a:lnTo>
                  <a:lnTo>
                    <a:pt x="128" y="5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grpSp>
      <p:sp>
        <p:nvSpPr>
          <p:cNvPr id="77" name="Freeform 7">
            <a:extLst>
              <a:ext uri="{FF2B5EF4-FFF2-40B4-BE49-F238E27FC236}">
                <a16:creationId xmlns:a16="http://schemas.microsoft.com/office/drawing/2014/main" id="{534FC1BE-DCC8-4081-B5F0-52E4E657B734}"/>
              </a:ext>
            </a:extLst>
          </p:cNvPr>
          <p:cNvSpPr>
            <a:spLocks noEditPoints="1"/>
          </p:cNvSpPr>
          <p:nvPr/>
        </p:nvSpPr>
        <p:spPr bwMode="auto">
          <a:xfrm>
            <a:off x="2965677" y="4475863"/>
            <a:ext cx="153941" cy="165813"/>
          </a:xfrm>
          <a:custGeom>
            <a:avLst/>
            <a:gdLst>
              <a:gd name="T0" fmla="*/ 240 w 268"/>
              <a:gd name="T1" fmla="*/ 49 h 223"/>
              <a:gd name="T2" fmla="*/ 236 w 268"/>
              <a:gd name="T3" fmla="*/ 64 h 223"/>
              <a:gd name="T4" fmla="*/ 222 w 268"/>
              <a:gd name="T5" fmla="*/ 8 h 223"/>
              <a:gd name="T6" fmla="*/ 53 w 268"/>
              <a:gd name="T7" fmla="*/ 0 h 223"/>
              <a:gd name="T8" fmla="*/ 38 w 268"/>
              <a:gd name="T9" fmla="*/ 70 h 223"/>
              <a:gd name="T10" fmla="*/ 31 w 268"/>
              <a:gd name="T11" fmla="*/ 53 h 223"/>
              <a:gd name="T12" fmla="*/ 4 w 268"/>
              <a:gd name="T13" fmla="*/ 49 h 223"/>
              <a:gd name="T14" fmla="*/ 0 w 268"/>
              <a:gd name="T15" fmla="*/ 68 h 223"/>
              <a:gd name="T16" fmla="*/ 27 w 268"/>
              <a:gd name="T17" fmla="*/ 72 h 223"/>
              <a:gd name="T18" fmla="*/ 32 w 268"/>
              <a:gd name="T19" fmla="*/ 76 h 223"/>
              <a:gd name="T20" fmla="*/ 20 w 268"/>
              <a:gd name="T21" fmla="*/ 101 h 223"/>
              <a:gd name="T22" fmla="*/ 5 w 268"/>
              <a:gd name="T23" fmla="*/ 109 h 223"/>
              <a:gd name="T24" fmla="*/ 13 w 268"/>
              <a:gd name="T25" fmla="*/ 163 h 223"/>
              <a:gd name="T26" fmla="*/ 17 w 268"/>
              <a:gd name="T27" fmla="*/ 213 h 223"/>
              <a:gd name="T28" fmla="*/ 56 w 268"/>
              <a:gd name="T29" fmla="*/ 223 h 223"/>
              <a:gd name="T30" fmla="*/ 66 w 268"/>
              <a:gd name="T31" fmla="*/ 178 h 223"/>
              <a:gd name="T32" fmla="*/ 202 w 268"/>
              <a:gd name="T33" fmla="*/ 213 h 223"/>
              <a:gd name="T34" fmla="*/ 241 w 268"/>
              <a:gd name="T35" fmla="*/ 223 h 223"/>
              <a:gd name="T36" fmla="*/ 250 w 268"/>
              <a:gd name="T37" fmla="*/ 163 h 223"/>
              <a:gd name="T38" fmla="*/ 262 w 268"/>
              <a:gd name="T39" fmla="*/ 155 h 223"/>
              <a:gd name="T40" fmla="*/ 254 w 268"/>
              <a:gd name="T41" fmla="*/ 101 h 223"/>
              <a:gd name="T42" fmla="*/ 239 w 268"/>
              <a:gd name="T43" fmla="*/ 81 h 223"/>
              <a:gd name="T44" fmla="*/ 240 w 268"/>
              <a:gd name="T45" fmla="*/ 71 h 223"/>
              <a:gd name="T46" fmla="*/ 264 w 268"/>
              <a:gd name="T47" fmla="*/ 72 h 223"/>
              <a:gd name="T48" fmla="*/ 268 w 268"/>
              <a:gd name="T49" fmla="*/ 53 h 223"/>
              <a:gd name="T50" fmla="*/ 56 w 268"/>
              <a:gd name="T51" fmla="*/ 11 h 223"/>
              <a:gd name="T52" fmla="*/ 217 w 268"/>
              <a:gd name="T53" fmla="*/ 67 h 223"/>
              <a:gd name="T54" fmla="*/ 56 w 268"/>
              <a:gd name="T55" fmla="*/ 11 h 223"/>
              <a:gd name="T56" fmla="*/ 40 w 268"/>
              <a:gd name="T57" fmla="*/ 101 h 223"/>
              <a:gd name="T58" fmla="*/ 67 w 268"/>
              <a:gd name="T59" fmla="*/ 101 h 223"/>
              <a:gd name="T60" fmla="*/ 76 w 268"/>
              <a:gd name="T61" fmla="*/ 163 h 223"/>
              <a:gd name="T62" fmla="*/ 76 w 268"/>
              <a:gd name="T63" fmla="*/ 148 h 223"/>
              <a:gd name="T64" fmla="*/ 76 w 268"/>
              <a:gd name="T65" fmla="*/ 163 h 223"/>
              <a:gd name="T66" fmla="*/ 101 w 268"/>
              <a:gd name="T67" fmla="*/ 151 h 223"/>
              <a:gd name="T68" fmla="*/ 97 w 268"/>
              <a:gd name="T69" fmla="*/ 104 h 223"/>
              <a:gd name="T70" fmla="*/ 106 w 268"/>
              <a:gd name="T71" fmla="*/ 104 h 223"/>
              <a:gd name="T72" fmla="*/ 127 w 268"/>
              <a:gd name="T73" fmla="*/ 147 h 223"/>
              <a:gd name="T74" fmla="*/ 118 w 268"/>
              <a:gd name="T75" fmla="*/ 147 h 223"/>
              <a:gd name="T76" fmla="*/ 123 w 268"/>
              <a:gd name="T77" fmla="*/ 99 h 223"/>
              <a:gd name="T78" fmla="*/ 127 w 268"/>
              <a:gd name="T79" fmla="*/ 147 h 223"/>
              <a:gd name="T80" fmla="*/ 144 w 268"/>
              <a:gd name="T81" fmla="*/ 151 h 223"/>
              <a:gd name="T82" fmla="*/ 140 w 268"/>
              <a:gd name="T83" fmla="*/ 104 h 223"/>
              <a:gd name="T84" fmla="*/ 149 w 268"/>
              <a:gd name="T85" fmla="*/ 104 h 223"/>
              <a:gd name="T86" fmla="*/ 170 w 268"/>
              <a:gd name="T87" fmla="*/ 147 h 223"/>
              <a:gd name="T88" fmla="*/ 161 w 268"/>
              <a:gd name="T89" fmla="*/ 147 h 223"/>
              <a:gd name="T90" fmla="*/ 166 w 268"/>
              <a:gd name="T91" fmla="*/ 99 h 223"/>
              <a:gd name="T92" fmla="*/ 170 w 268"/>
              <a:gd name="T93" fmla="*/ 147 h 223"/>
              <a:gd name="T94" fmla="*/ 184 w 268"/>
              <a:gd name="T95" fmla="*/ 155 h 223"/>
              <a:gd name="T96" fmla="*/ 199 w 268"/>
              <a:gd name="T97" fmla="*/ 155 h 223"/>
              <a:gd name="T98" fmla="*/ 214 w 268"/>
              <a:gd name="T99" fmla="*/ 114 h 223"/>
              <a:gd name="T100" fmla="*/ 214 w 268"/>
              <a:gd name="T101" fmla="*/ 87 h 223"/>
              <a:gd name="T102" fmla="*/ 214 w 268"/>
              <a:gd name="T103" fmla="*/ 1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223">
                <a:moveTo>
                  <a:pt x="264" y="49"/>
                </a:moveTo>
                <a:cubicBezTo>
                  <a:pt x="240" y="49"/>
                  <a:pt x="240" y="49"/>
                  <a:pt x="240" y="49"/>
                </a:cubicBezTo>
                <a:cubicBezTo>
                  <a:pt x="238" y="49"/>
                  <a:pt x="236" y="51"/>
                  <a:pt x="236" y="53"/>
                </a:cubicBezTo>
                <a:cubicBezTo>
                  <a:pt x="236" y="64"/>
                  <a:pt x="236" y="64"/>
                  <a:pt x="236" y="64"/>
                </a:cubicBezTo>
                <a:cubicBezTo>
                  <a:pt x="230" y="70"/>
                  <a:pt x="230" y="70"/>
                  <a:pt x="230" y="70"/>
                </a:cubicBezTo>
                <a:cubicBezTo>
                  <a:pt x="222" y="8"/>
                  <a:pt x="222" y="8"/>
                  <a:pt x="222" y="8"/>
                </a:cubicBezTo>
                <a:cubicBezTo>
                  <a:pt x="222" y="3"/>
                  <a:pt x="219" y="0"/>
                  <a:pt x="214" y="0"/>
                </a:cubicBezTo>
                <a:cubicBezTo>
                  <a:pt x="53" y="0"/>
                  <a:pt x="53" y="0"/>
                  <a:pt x="53" y="0"/>
                </a:cubicBezTo>
                <a:cubicBezTo>
                  <a:pt x="48" y="0"/>
                  <a:pt x="45" y="3"/>
                  <a:pt x="45" y="8"/>
                </a:cubicBezTo>
                <a:cubicBezTo>
                  <a:pt x="38" y="70"/>
                  <a:pt x="38" y="70"/>
                  <a:pt x="38" y="70"/>
                </a:cubicBezTo>
                <a:cubicBezTo>
                  <a:pt x="31" y="64"/>
                  <a:pt x="31" y="64"/>
                  <a:pt x="31" y="64"/>
                </a:cubicBezTo>
                <a:cubicBezTo>
                  <a:pt x="31" y="53"/>
                  <a:pt x="31" y="53"/>
                  <a:pt x="31" y="53"/>
                </a:cubicBezTo>
                <a:cubicBezTo>
                  <a:pt x="31" y="51"/>
                  <a:pt x="29" y="49"/>
                  <a:pt x="27" y="49"/>
                </a:cubicBezTo>
                <a:cubicBezTo>
                  <a:pt x="4" y="49"/>
                  <a:pt x="4" y="49"/>
                  <a:pt x="4" y="49"/>
                </a:cubicBezTo>
                <a:cubicBezTo>
                  <a:pt x="1" y="49"/>
                  <a:pt x="0" y="51"/>
                  <a:pt x="0" y="53"/>
                </a:cubicBezTo>
                <a:cubicBezTo>
                  <a:pt x="0" y="68"/>
                  <a:pt x="0" y="68"/>
                  <a:pt x="0" y="68"/>
                </a:cubicBezTo>
                <a:cubicBezTo>
                  <a:pt x="0" y="70"/>
                  <a:pt x="1" y="72"/>
                  <a:pt x="4" y="72"/>
                </a:cubicBezTo>
                <a:cubicBezTo>
                  <a:pt x="27" y="72"/>
                  <a:pt x="27" y="72"/>
                  <a:pt x="27" y="72"/>
                </a:cubicBezTo>
                <a:cubicBezTo>
                  <a:pt x="27" y="72"/>
                  <a:pt x="27" y="71"/>
                  <a:pt x="27" y="71"/>
                </a:cubicBezTo>
                <a:cubicBezTo>
                  <a:pt x="32" y="76"/>
                  <a:pt x="32" y="76"/>
                  <a:pt x="32" y="76"/>
                </a:cubicBezTo>
                <a:cubicBezTo>
                  <a:pt x="30" y="77"/>
                  <a:pt x="29" y="79"/>
                  <a:pt x="28" y="81"/>
                </a:cubicBezTo>
                <a:cubicBezTo>
                  <a:pt x="20" y="101"/>
                  <a:pt x="20" y="101"/>
                  <a:pt x="20" y="101"/>
                </a:cubicBezTo>
                <a:cubicBezTo>
                  <a:pt x="13" y="101"/>
                  <a:pt x="13" y="101"/>
                  <a:pt x="13" y="101"/>
                </a:cubicBezTo>
                <a:cubicBezTo>
                  <a:pt x="9" y="101"/>
                  <a:pt x="5" y="105"/>
                  <a:pt x="5" y="109"/>
                </a:cubicBezTo>
                <a:cubicBezTo>
                  <a:pt x="5" y="155"/>
                  <a:pt x="5" y="155"/>
                  <a:pt x="5" y="155"/>
                </a:cubicBezTo>
                <a:cubicBezTo>
                  <a:pt x="5" y="159"/>
                  <a:pt x="9" y="163"/>
                  <a:pt x="13" y="163"/>
                </a:cubicBezTo>
                <a:cubicBezTo>
                  <a:pt x="17" y="163"/>
                  <a:pt x="17" y="163"/>
                  <a:pt x="17" y="163"/>
                </a:cubicBezTo>
                <a:cubicBezTo>
                  <a:pt x="17" y="213"/>
                  <a:pt x="17" y="213"/>
                  <a:pt x="17" y="213"/>
                </a:cubicBezTo>
                <a:cubicBezTo>
                  <a:pt x="17" y="219"/>
                  <a:pt x="21" y="223"/>
                  <a:pt x="27" y="223"/>
                </a:cubicBezTo>
                <a:cubicBezTo>
                  <a:pt x="56" y="223"/>
                  <a:pt x="56" y="223"/>
                  <a:pt x="56" y="223"/>
                </a:cubicBezTo>
                <a:cubicBezTo>
                  <a:pt x="61" y="223"/>
                  <a:pt x="66" y="219"/>
                  <a:pt x="66" y="213"/>
                </a:cubicBezTo>
                <a:cubicBezTo>
                  <a:pt x="66" y="178"/>
                  <a:pt x="66" y="178"/>
                  <a:pt x="66" y="178"/>
                </a:cubicBezTo>
                <a:cubicBezTo>
                  <a:pt x="202" y="178"/>
                  <a:pt x="202" y="178"/>
                  <a:pt x="202" y="178"/>
                </a:cubicBezTo>
                <a:cubicBezTo>
                  <a:pt x="202" y="213"/>
                  <a:pt x="202" y="213"/>
                  <a:pt x="202" y="213"/>
                </a:cubicBezTo>
                <a:cubicBezTo>
                  <a:pt x="202" y="219"/>
                  <a:pt x="206" y="223"/>
                  <a:pt x="211" y="223"/>
                </a:cubicBezTo>
                <a:cubicBezTo>
                  <a:pt x="241" y="223"/>
                  <a:pt x="241" y="223"/>
                  <a:pt x="241" y="223"/>
                </a:cubicBezTo>
                <a:cubicBezTo>
                  <a:pt x="246" y="223"/>
                  <a:pt x="250" y="219"/>
                  <a:pt x="250" y="213"/>
                </a:cubicBezTo>
                <a:cubicBezTo>
                  <a:pt x="250" y="163"/>
                  <a:pt x="250" y="163"/>
                  <a:pt x="250" y="163"/>
                </a:cubicBezTo>
                <a:cubicBezTo>
                  <a:pt x="254" y="163"/>
                  <a:pt x="254" y="163"/>
                  <a:pt x="254" y="163"/>
                </a:cubicBezTo>
                <a:cubicBezTo>
                  <a:pt x="258" y="163"/>
                  <a:pt x="262" y="159"/>
                  <a:pt x="262" y="155"/>
                </a:cubicBezTo>
                <a:cubicBezTo>
                  <a:pt x="262" y="109"/>
                  <a:pt x="262" y="109"/>
                  <a:pt x="262" y="109"/>
                </a:cubicBezTo>
                <a:cubicBezTo>
                  <a:pt x="262" y="105"/>
                  <a:pt x="258" y="101"/>
                  <a:pt x="254" y="101"/>
                </a:cubicBezTo>
                <a:cubicBezTo>
                  <a:pt x="247" y="101"/>
                  <a:pt x="247" y="101"/>
                  <a:pt x="247" y="101"/>
                </a:cubicBezTo>
                <a:cubicBezTo>
                  <a:pt x="239" y="81"/>
                  <a:pt x="239" y="81"/>
                  <a:pt x="239" y="81"/>
                </a:cubicBezTo>
                <a:cubicBezTo>
                  <a:pt x="238" y="79"/>
                  <a:pt x="237" y="77"/>
                  <a:pt x="235" y="76"/>
                </a:cubicBezTo>
                <a:cubicBezTo>
                  <a:pt x="240" y="71"/>
                  <a:pt x="240" y="71"/>
                  <a:pt x="240" y="71"/>
                </a:cubicBezTo>
                <a:cubicBezTo>
                  <a:pt x="240" y="71"/>
                  <a:pt x="240" y="72"/>
                  <a:pt x="240" y="72"/>
                </a:cubicBezTo>
                <a:cubicBezTo>
                  <a:pt x="264" y="72"/>
                  <a:pt x="264" y="72"/>
                  <a:pt x="264" y="72"/>
                </a:cubicBezTo>
                <a:cubicBezTo>
                  <a:pt x="266" y="72"/>
                  <a:pt x="268" y="70"/>
                  <a:pt x="268" y="68"/>
                </a:cubicBezTo>
                <a:cubicBezTo>
                  <a:pt x="268" y="53"/>
                  <a:pt x="268" y="53"/>
                  <a:pt x="268" y="53"/>
                </a:cubicBezTo>
                <a:cubicBezTo>
                  <a:pt x="268" y="51"/>
                  <a:pt x="266" y="49"/>
                  <a:pt x="264" y="49"/>
                </a:cubicBezTo>
                <a:close/>
                <a:moveTo>
                  <a:pt x="56" y="11"/>
                </a:moveTo>
                <a:cubicBezTo>
                  <a:pt x="211" y="11"/>
                  <a:pt x="211" y="11"/>
                  <a:pt x="211" y="11"/>
                </a:cubicBezTo>
                <a:cubicBezTo>
                  <a:pt x="217" y="67"/>
                  <a:pt x="217" y="67"/>
                  <a:pt x="217" y="67"/>
                </a:cubicBezTo>
                <a:cubicBezTo>
                  <a:pt x="51" y="67"/>
                  <a:pt x="51" y="67"/>
                  <a:pt x="51" y="67"/>
                </a:cubicBezTo>
                <a:lnTo>
                  <a:pt x="56" y="11"/>
                </a:lnTo>
                <a:close/>
                <a:moveTo>
                  <a:pt x="53" y="114"/>
                </a:moveTo>
                <a:cubicBezTo>
                  <a:pt x="46" y="114"/>
                  <a:pt x="40" y="108"/>
                  <a:pt x="40" y="101"/>
                </a:cubicBezTo>
                <a:cubicBezTo>
                  <a:pt x="40" y="93"/>
                  <a:pt x="46" y="87"/>
                  <a:pt x="53" y="87"/>
                </a:cubicBezTo>
                <a:cubicBezTo>
                  <a:pt x="61" y="87"/>
                  <a:pt x="67" y="93"/>
                  <a:pt x="67" y="101"/>
                </a:cubicBezTo>
                <a:cubicBezTo>
                  <a:pt x="67" y="108"/>
                  <a:pt x="61" y="114"/>
                  <a:pt x="53" y="114"/>
                </a:cubicBezTo>
                <a:close/>
                <a:moveTo>
                  <a:pt x="76" y="163"/>
                </a:moveTo>
                <a:cubicBezTo>
                  <a:pt x="71" y="163"/>
                  <a:pt x="68" y="160"/>
                  <a:pt x="68" y="155"/>
                </a:cubicBezTo>
                <a:cubicBezTo>
                  <a:pt x="68" y="151"/>
                  <a:pt x="71" y="148"/>
                  <a:pt x="76" y="148"/>
                </a:cubicBezTo>
                <a:cubicBezTo>
                  <a:pt x="80" y="148"/>
                  <a:pt x="83" y="151"/>
                  <a:pt x="83" y="155"/>
                </a:cubicBezTo>
                <a:cubicBezTo>
                  <a:pt x="83" y="160"/>
                  <a:pt x="80" y="163"/>
                  <a:pt x="76" y="163"/>
                </a:cubicBezTo>
                <a:close/>
                <a:moveTo>
                  <a:pt x="106" y="147"/>
                </a:moveTo>
                <a:cubicBezTo>
                  <a:pt x="106" y="149"/>
                  <a:pt x="104" y="151"/>
                  <a:pt x="101" y="151"/>
                </a:cubicBezTo>
                <a:cubicBezTo>
                  <a:pt x="99" y="151"/>
                  <a:pt x="97" y="149"/>
                  <a:pt x="97" y="147"/>
                </a:cubicBezTo>
                <a:cubicBezTo>
                  <a:pt x="97" y="104"/>
                  <a:pt x="97" y="104"/>
                  <a:pt x="97" y="104"/>
                </a:cubicBezTo>
                <a:cubicBezTo>
                  <a:pt x="97" y="101"/>
                  <a:pt x="99" y="99"/>
                  <a:pt x="101" y="99"/>
                </a:cubicBezTo>
                <a:cubicBezTo>
                  <a:pt x="104" y="99"/>
                  <a:pt x="106" y="101"/>
                  <a:pt x="106" y="104"/>
                </a:cubicBezTo>
                <a:lnTo>
                  <a:pt x="106" y="147"/>
                </a:lnTo>
                <a:close/>
                <a:moveTo>
                  <a:pt x="127" y="147"/>
                </a:moveTo>
                <a:cubicBezTo>
                  <a:pt x="127" y="149"/>
                  <a:pt x="125" y="151"/>
                  <a:pt x="123" y="151"/>
                </a:cubicBezTo>
                <a:cubicBezTo>
                  <a:pt x="120" y="151"/>
                  <a:pt x="118" y="149"/>
                  <a:pt x="118" y="147"/>
                </a:cubicBezTo>
                <a:cubicBezTo>
                  <a:pt x="118" y="104"/>
                  <a:pt x="118" y="104"/>
                  <a:pt x="118" y="104"/>
                </a:cubicBezTo>
                <a:cubicBezTo>
                  <a:pt x="118" y="101"/>
                  <a:pt x="120" y="99"/>
                  <a:pt x="123" y="99"/>
                </a:cubicBezTo>
                <a:cubicBezTo>
                  <a:pt x="125" y="99"/>
                  <a:pt x="127" y="101"/>
                  <a:pt x="127" y="104"/>
                </a:cubicBezTo>
                <a:lnTo>
                  <a:pt x="127" y="147"/>
                </a:lnTo>
                <a:close/>
                <a:moveTo>
                  <a:pt x="149" y="147"/>
                </a:moveTo>
                <a:cubicBezTo>
                  <a:pt x="149" y="149"/>
                  <a:pt x="147" y="151"/>
                  <a:pt x="144" y="151"/>
                </a:cubicBezTo>
                <a:cubicBezTo>
                  <a:pt x="142" y="151"/>
                  <a:pt x="140" y="149"/>
                  <a:pt x="140" y="147"/>
                </a:cubicBezTo>
                <a:cubicBezTo>
                  <a:pt x="140" y="104"/>
                  <a:pt x="140" y="104"/>
                  <a:pt x="140" y="104"/>
                </a:cubicBezTo>
                <a:cubicBezTo>
                  <a:pt x="140" y="101"/>
                  <a:pt x="142" y="99"/>
                  <a:pt x="144" y="99"/>
                </a:cubicBezTo>
                <a:cubicBezTo>
                  <a:pt x="147" y="99"/>
                  <a:pt x="149" y="101"/>
                  <a:pt x="149" y="104"/>
                </a:cubicBezTo>
                <a:lnTo>
                  <a:pt x="149" y="147"/>
                </a:lnTo>
                <a:close/>
                <a:moveTo>
                  <a:pt x="170" y="147"/>
                </a:moveTo>
                <a:cubicBezTo>
                  <a:pt x="170" y="149"/>
                  <a:pt x="168" y="151"/>
                  <a:pt x="166" y="151"/>
                </a:cubicBezTo>
                <a:cubicBezTo>
                  <a:pt x="163" y="151"/>
                  <a:pt x="161" y="149"/>
                  <a:pt x="161" y="147"/>
                </a:cubicBezTo>
                <a:cubicBezTo>
                  <a:pt x="161" y="104"/>
                  <a:pt x="161" y="104"/>
                  <a:pt x="161" y="104"/>
                </a:cubicBezTo>
                <a:cubicBezTo>
                  <a:pt x="161" y="101"/>
                  <a:pt x="163" y="99"/>
                  <a:pt x="166" y="99"/>
                </a:cubicBezTo>
                <a:cubicBezTo>
                  <a:pt x="168" y="99"/>
                  <a:pt x="170" y="101"/>
                  <a:pt x="170" y="104"/>
                </a:cubicBezTo>
                <a:lnTo>
                  <a:pt x="170" y="147"/>
                </a:lnTo>
                <a:close/>
                <a:moveTo>
                  <a:pt x="192" y="163"/>
                </a:moveTo>
                <a:cubicBezTo>
                  <a:pt x="187" y="163"/>
                  <a:pt x="184" y="160"/>
                  <a:pt x="184" y="155"/>
                </a:cubicBezTo>
                <a:cubicBezTo>
                  <a:pt x="184" y="151"/>
                  <a:pt x="187" y="148"/>
                  <a:pt x="192" y="148"/>
                </a:cubicBezTo>
                <a:cubicBezTo>
                  <a:pt x="196" y="148"/>
                  <a:pt x="199" y="151"/>
                  <a:pt x="199" y="155"/>
                </a:cubicBezTo>
                <a:cubicBezTo>
                  <a:pt x="199" y="160"/>
                  <a:pt x="196" y="163"/>
                  <a:pt x="192" y="163"/>
                </a:cubicBezTo>
                <a:close/>
                <a:moveTo>
                  <a:pt x="214" y="114"/>
                </a:moveTo>
                <a:cubicBezTo>
                  <a:pt x="207" y="114"/>
                  <a:pt x="200" y="108"/>
                  <a:pt x="200" y="101"/>
                </a:cubicBezTo>
                <a:cubicBezTo>
                  <a:pt x="200" y="93"/>
                  <a:pt x="207" y="87"/>
                  <a:pt x="214" y="87"/>
                </a:cubicBezTo>
                <a:cubicBezTo>
                  <a:pt x="222" y="87"/>
                  <a:pt x="228" y="93"/>
                  <a:pt x="228" y="101"/>
                </a:cubicBezTo>
                <a:cubicBezTo>
                  <a:pt x="228" y="108"/>
                  <a:pt x="222" y="114"/>
                  <a:pt x="214" y="11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t-IT" sz="3007" dirty="0"/>
          </a:p>
        </p:txBody>
      </p:sp>
      <p:sp>
        <p:nvSpPr>
          <p:cNvPr id="78" name="Freeform 38">
            <a:extLst>
              <a:ext uri="{FF2B5EF4-FFF2-40B4-BE49-F238E27FC236}">
                <a16:creationId xmlns:a16="http://schemas.microsoft.com/office/drawing/2014/main" id="{380E586C-F882-48E0-B54A-EE06606C477D}"/>
              </a:ext>
            </a:extLst>
          </p:cNvPr>
          <p:cNvSpPr>
            <a:spLocks noEditPoints="1"/>
          </p:cNvSpPr>
          <p:nvPr/>
        </p:nvSpPr>
        <p:spPr bwMode="auto">
          <a:xfrm>
            <a:off x="2962695" y="3561331"/>
            <a:ext cx="159905" cy="165214"/>
          </a:xfrm>
          <a:custGeom>
            <a:avLst/>
            <a:gdLst/>
            <a:ahLst/>
            <a:cxnLst>
              <a:cxn ang="0">
                <a:pos x="1748" y="2336"/>
              </a:cxn>
              <a:cxn ang="0">
                <a:pos x="1798" y="2458"/>
              </a:cxn>
              <a:cxn ang="0">
                <a:pos x="3816" y="2424"/>
              </a:cxn>
              <a:cxn ang="0">
                <a:pos x="3790" y="2294"/>
              </a:cxn>
              <a:cxn ang="0">
                <a:pos x="1798" y="1470"/>
              </a:cxn>
              <a:cxn ang="0">
                <a:pos x="1748" y="1594"/>
              </a:cxn>
              <a:cxn ang="0">
                <a:pos x="3756" y="1648"/>
              </a:cxn>
              <a:cxn ang="0">
                <a:pos x="3830" y="1538"/>
              </a:cxn>
              <a:cxn ang="0">
                <a:pos x="3738" y="648"/>
              </a:cxn>
              <a:cxn ang="0">
                <a:pos x="1744" y="722"/>
              </a:cxn>
              <a:cxn ang="0">
                <a:pos x="1816" y="834"/>
              </a:cxn>
              <a:cxn ang="0">
                <a:pos x="3824" y="778"/>
              </a:cxn>
              <a:cxn ang="0">
                <a:pos x="3774" y="654"/>
              </a:cxn>
              <a:cxn ang="0">
                <a:pos x="820" y="844"/>
              </a:cxn>
              <a:cxn ang="0">
                <a:pos x="616" y="934"/>
              </a:cxn>
              <a:cxn ang="0">
                <a:pos x="450" y="3446"/>
              </a:cxn>
              <a:cxn ang="0">
                <a:pos x="324" y="3406"/>
              </a:cxn>
              <a:cxn ang="0">
                <a:pos x="134" y="3232"/>
              </a:cxn>
              <a:cxn ang="0">
                <a:pos x="406" y="3920"/>
              </a:cxn>
              <a:cxn ang="0">
                <a:pos x="480" y="3884"/>
              </a:cxn>
              <a:cxn ang="0">
                <a:pos x="1476" y="8"/>
              </a:cxn>
              <a:cxn ang="0">
                <a:pos x="1252" y="176"/>
              </a:cxn>
              <a:cxn ang="0">
                <a:pos x="1218" y="3656"/>
              </a:cxn>
              <a:cxn ang="0">
                <a:pos x="1386" y="3880"/>
              </a:cxn>
              <a:cxn ang="0">
                <a:pos x="4176" y="3916"/>
              </a:cxn>
              <a:cxn ang="0">
                <a:pos x="4346" y="3790"/>
              </a:cxn>
              <a:cxn ang="0">
                <a:pos x="4370" y="266"/>
              </a:cxn>
              <a:cxn ang="0">
                <a:pos x="4202" y="42"/>
              </a:cxn>
              <a:cxn ang="0">
                <a:pos x="4180" y="2372"/>
              </a:cxn>
              <a:cxn ang="0">
                <a:pos x="4064" y="2814"/>
              </a:cxn>
              <a:cxn ang="0">
                <a:pos x="3862" y="3026"/>
              </a:cxn>
              <a:cxn ang="0">
                <a:pos x="3608" y="3076"/>
              </a:cxn>
              <a:cxn ang="0">
                <a:pos x="3490" y="3284"/>
              </a:cxn>
              <a:cxn ang="0">
                <a:pos x="3396" y="3520"/>
              </a:cxn>
              <a:cxn ang="0">
                <a:pos x="3148" y="3702"/>
              </a:cxn>
              <a:cxn ang="0">
                <a:pos x="1488" y="3706"/>
              </a:cxn>
              <a:cxn ang="0">
                <a:pos x="1406" y="3594"/>
              </a:cxn>
              <a:cxn ang="0">
                <a:pos x="1422" y="282"/>
              </a:cxn>
              <a:cxn ang="0">
                <a:pos x="1532" y="200"/>
              </a:cxn>
              <a:cxn ang="0">
                <a:pos x="4100" y="216"/>
              </a:cxn>
              <a:cxn ang="0">
                <a:pos x="4182" y="328"/>
              </a:cxn>
              <a:cxn ang="0">
                <a:pos x="1782" y="3110"/>
              </a:cxn>
              <a:cxn ang="0">
                <a:pos x="1758" y="3240"/>
              </a:cxn>
              <a:cxn ang="0">
                <a:pos x="3140" y="3274"/>
              </a:cxn>
              <a:cxn ang="0">
                <a:pos x="3190" y="3152"/>
              </a:cxn>
              <a:cxn ang="0">
                <a:pos x="310" y="2604"/>
              </a:cxn>
              <a:cxn ang="0">
                <a:pos x="420" y="958"/>
              </a:cxn>
              <a:cxn ang="0">
                <a:pos x="224" y="2830"/>
              </a:cxn>
              <a:cxn ang="0">
                <a:pos x="82" y="884"/>
              </a:cxn>
              <a:cxn ang="0">
                <a:pos x="12" y="688"/>
              </a:cxn>
              <a:cxn ang="0">
                <a:pos x="224" y="834"/>
              </a:cxn>
              <a:cxn ang="0">
                <a:pos x="544" y="848"/>
              </a:cxn>
              <a:cxn ang="0">
                <a:pos x="802" y="726"/>
              </a:cxn>
              <a:cxn ang="0">
                <a:pos x="836" y="638"/>
              </a:cxn>
              <a:cxn ang="0">
                <a:pos x="832" y="230"/>
              </a:cxn>
              <a:cxn ang="0">
                <a:pos x="674" y="68"/>
              </a:cxn>
              <a:cxn ang="0">
                <a:pos x="374" y="22"/>
              </a:cxn>
              <a:cxn ang="0">
                <a:pos x="76" y="114"/>
              </a:cxn>
              <a:cxn ang="0">
                <a:pos x="4" y="644"/>
              </a:cxn>
            </a:cxnLst>
            <a:rect l="0" t="0" r="r" b="b"/>
            <a:pathLst>
              <a:path w="4376" h="3920">
                <a:moveTo>
                  <a:pt x="3738" y="2278"/>
                </a:moveTo>
                <a:lnTo>
                  <a:pt x="1836" y="2278"/>
                </a:lnTo>
                <a:lnTo>
                  <a:pt x="1836" y="2278"/>
                </a:lnTo>
                <a:lnTo>
                  <a:pt x="1816" y="2280"/>
                </a:lnTo>
                <a:lnTo>
                  <a:pt x="1798" y="2286"/>
                </a:lnTo>
                <a:lnTo>
                  <a:pt x="1782" y="2294"/>
                </a:lnTo>
                <a:lnTo>
                  <a:pt x="1768" y="2306"/>
                </a:lnTo>
                <a:lnTo>
                  <a:pt x="1758" y="2320"/>
                </a:lnTo>
                <a:lnTo>
                  <a:pt x="1748" y="2336"/>
                </a:lnTo>
                <a:lnTo>
                  <a:pt x="1744" y="2354"/>
                </a:lnTo>
                <a:lnTo>
                  <a:pt x="1742" y="2372"/>
                </a:lnTo>
                <a:lnTo>
                  <a:pt x="1742" y="2372"/>
                </a:lnTo>
                <a:lnTo>
                  <a:pt x="1744" y="2392"/>
                </a:lnTo>
                <a:lnTo>
                  <a:pt x="1748" y="2408"/>
                </a:lnTo>
                <a:lnTo>
                  <a:pt x="1758" y="2424"/>
                </a:lnTo>
                <a:lnTo>
                  <a:pt x="1768" y="2438"/>
                </a:lnTo>
                <a:lnTo>
                  <a:pt x="1782" y="2450"/>
                </a:lnTo>
                <a:lnTo>
                  <a:pt x="1798" y="2458"/>
                </a:lnTo>
                <a:lnTo>
                  <a:pt x="1816" y="2464"/>
                </a:lnTo>
                <a:lnTo>
                  <a:pt x="1836" y="2466"/>
                </a:lnTo>
                <a:lnTo>
                  <a:pt x="3738" y="2466"/>
                </a:lnTo>
                <a:lnTo>
                  <a:pt x="3738" y="2466"/>
                </a:lnTo>
                <a:lnTo>
                  <a:pt x="3756" y="2464"/>
                </a:lnTo>
                <a:lnTo>
                  <a:pt x="3774" y="2458"/>
                </a:lnTo>
                <a:lnTo>
                  <a:pt x="3790" y="2450"/>
                </a:lnTo>
                <a:lnTo>
                  <a:pt x="3804" y="2438"/>
                </a:lnTo>
                <a:lnTo>
                  <a:pt x="3816" y="2424"/>
                </a:lnTo>
                <a:lnTo>
                  <a:pt x="3824" y="2408"/>
                </a:lnTo>
                <a:lnTo>
                  <a:pt x="3830" y="2392"/>
                </a:lnTo>
                <a:lnTo>
                  <a:pt x="3832" y="2372"/>
                </a:lnTo>
                <a:lnTo>
                  <a:pt x="3832" y="2372"/>
                </a:lnTo>
                <a:lnTo>
                  <a:pt x="3830" y="2354"/>
                </a:lnTo>
                <a:lnTo>
                  <a:pt x="3824" y="2336"/>
                </a:lnTo>
                <a:lnTo>
                  <a:pt x="3816" y="2320"/>
                </a:lnTo>
                <a:lnTo>
                  <a:pt x="3804" y="2306"/>
                </a:lnTo>
                <a:lnTo>
                  <a:pt x="3790" y="2294"/>
                </a:lnTo>
                <a:lnTo>
                  <a:pt x="3774" y="2286"/>
                </a:lnTo>
                <a:lnTo>
                  <a:pt x="3756" y="2280"/>
                </a:lnTo>
                <a:lnTo>
                  <a:pt x="3738" y="2278"/>
                </a:lnTo>
                <a:lnTo>
                  <a:pt x="3738" y="2278"/>
                </a:lnTo>
                <a:close/>
                <a:moveTo>
                  <a:pt x="3738" y="1462"/>
                </a:moveTo>
                <a:lnTo>
                  <a:pt x="1836" y="1462"/>
                </a:lnTo>
                <a:lnTo>
                  <a:pt x="1836" y="1462"/>
                </a:lnTo>
                <a:lnTo>
                  <a:pt x="1816" y="1464"/>
                </a:lnTo>
                <a:lnTo>
                  <a:pt x="1798" y="1470"/>
                </a:lnTo>
                <a:lnTo>
                  <a:pt x="1782" y="1478"/>
                </a:lnTo>
                <a:lnTo>
                  <a:pt x="1768" y="1490"/>
                </a:lnTo>
                <a:lnTo>
                  <a:pt x="1758" y="1504"/>
                </a:lnTo>
                <a:lnTo>
                  <a:pt x="1748" y="1520"/>
                </a:lnTo>
                <a:lnTo>
                  <a:pt x="1744" y="1538"/>
                </a:lnTo>
                <a:lnTo>
                  <a:pt x="1742" y="1556"/>
                </a:lnTo>
                <a:lnTo>
                  <a:pt x="1742" y="1556"/>
                </a:lnTo>
                <a:lnTo>
                  <a:pt x="1744" y="1576"/>
                </a:lnTo>
                <a:lnTo>
                  <a:pt x="1748" y="1594"/>
                </a:lnTo>
                <a:lnTo>
                  <a:pt x="1758" y="1610"/>
                </a:lnTo>
                <a:lnTo>
                  <a:pt x="1768" y="1624"/>
                </a:lnTo>
                <a:lnTo>
                  <a:pt x="1782" y="1634"/>
                </a:lnTo>
                <a:lnTo>
                  <a:pt x="1798" y="1644"/>
                </a:lnTo>
                <a:lnTo>
                  <a:pt x="1816" y="1648"/>
                </a:lnTo>
                <a:lnTo>
                  <a:pt x="1836" y="1650"/>
                </a:lnTo>
                <a:lnTo>
                  <a:pt x="3738" y="1650"/>
                </a:lnTo>
                <a:lnTo>
                  <a:pt x="3738" y="1650"/>
                </a:lnTo>
                <a:lnTo>
                  <a:pt x="3756" y="1648"/>
                </a:lnTo>
                <a:lnTo>
                  <a:pt x="3774" y="1644"/>
                </a:lnTo>
                <a:lnTo>
                  <a:pt x="3790" y="1634"/>
                </a:lnTo>
                <a:lnTo>
                  <a:pt x="3804" y="1624"/>
                </a:lnTo>
                <a:lnTo>
                  <a:pt x="3816" y="1610"/>
                </a:lnTo>
                <a:lnTo>
                  <a:pt x="3824" y="1594"/>
                </a:lnTo>
                <a:lnTo>
                  <a:pt x="3830" y="1576"/>
                </a:lnTo>
                <a:lnTo>
                  <a:pt x="3832" y="1556"/>
                </a:lnTo>
                <a:lnTo>
                  <a:pt x="3832" y="1556"/>
                </a:lnTo>
                <a:lnTo>
                  <a:pt x="3830" y="1538"/>
                </a:lnTo>
                <a:lnTo>
                  <a:pt x="3824" y="1520"/>
                </a:lnTo>
                <a:lnTo>
                  <a:pt x="3816" y="1504"/>
                </a:lnTo>
                <a:lnTo>
                  <a:pt x="3804" y="1490"/>
                </a:lnTo>
                <a:lnTo>
                  <a:pt x="3790" y="1478"/>
                </a:lnTo>
                <a:lnTo>
                  <a:pt x="3774" y="1470"/>
                </a:lnTo>
                <a:lnTo>
                  <a:pt x="3756" y="1464"/>
                </a:lnTo>
                <a:lnTo>
                  <a:pt x="3738" y="1462"/>
                </a:lnTo>
                <a:lnTo>
                  <a:pt x="3738" y="1462"/>
                </a:lnTo>
                <a:close/>
                <a:moveTo>
                  <a:pt x="3738" y="648"/>
                </a:moveTo>
                <a:lnTo>
                  <a:pt x="1836" y="648"/>
                </a:lnTo>
                <a:lnTo>
                  <a:pt x="1836" y="648"/>
                </a:lnTo>
                <a:lnTo>
                  <a:pt x="1816" y="648"/>
                </a:lnTo>
                <a:lnTo>
                  <a:pt x="1798" y="654"/>
                </a:lnTo>
                <a:lnTo>
                  <a:pt x="1782" y="664"/>
                </a:lnTo>
                <a:lnTo>
                  <a:pt x="1768" y="674"/>
                </a:lnTo>
                <a:lnTo>
                  <a:pt x="1758" y="688"/>
                </a:lnTo>
                <a:lnTo>
                  <a:pt x="1748" y="704"/>
                </a:lnTo>
                <a:lnTo>
                  <a:pt x="1744" y="722"/>
                </a:lnTo>
                <a:lnTo>
                  <a:pt x="1742" y="742"/>
                </a:lnTo>
                <a:lnTo>
                  <a:pt x="1742" y="742"/>
                </a:lnTo>
                <a:lnTo>
                  <a:pt x="1744" y="760"/>
                </a:lnTo>
                <a:lnTo>
                  <a:pt x="1748" y="778"/>
                </a:lnTo>
                <a:lnTo>
                  <a:pt x="1758" y="794"/>
                </a:lnTo>
                <a:lnTo>
                  <a:pt x="1768" y="808"/>
                </a:lnTo>
                <a:lnTo>
                  <a:pt x="1782" y="820"/>
                </a:lnTo>
                <a:lnTo>
                  <a:pt x="1798" y="828"/>
                </a:lnTo>
                <a:lnTo>
                  <a:pt x="1816" y="834"/>
                </a:lnTo>
                <a:lnTo>
                  <a:pt x="1836" y="836"/>
                </a:lnTo>
                <a:lnTo>
                  <a:pt x="3738" y="836"/>
                </a:lnTo>
                <a:lnTo>
                  <a:pt x="3738" y="836"/>
                </a:lnTo>
                <a:lnTo>
                  <a:pt x="3756" y="834"/>
                </a:lnTo>
                <a:lnTo>
                  <a:pt x="3774" y="828"/>
                </a:lnTo>
                <a:lnTo>
                  <a:pt x="3790" y="820"/>
                </a:lnTo>
                <a:lnTo>
                  <a:pt x="3804" y="808"/>
                </a:lnTo>
                <a:lnTo>
                  <a:pt x="3816" y="794"/>
                </a:lnTo>
                <a:lnTo>
                  <a:pt x="3824" y="778"/>
                </a:lnTo>
                <a:lnTo>
                  <a:pt x="3830" y="760"/>
                </a:lnTo>
                <a:lnTo>
                  <a:pt x="3832" y="742"/>
                </a:lnTo>
                <a:lnTo>
                  <a:pt x="3832" y="742"/>
                </a:lnTo>
                <a:lnTo>
                  <a:pt x="3830" y="722"/>
                </a:lnTo>
                <a:lnTo>
                  <a:pt x="3824" y="704"/>
                </a:lnTo>
                <a:lnTo>
                  <a:pt x="3816" y="688"/>
                </a:lnTo>
                <a:lnTo>
                  <a:pt x="3804" y="674"/>
                </a:lnTo>
                <a:lnTo>
                  <a:pt x="3790" y="664"/>
                </a:lnTo>
                <a:lnTo>
                  <a:pt x="3774" y="654"/>
                </a:lnTo>
                <a:lnTo>
                  <a:pt x="3756" y="648"/>
                </a:lnTo>
                <a:lnTo>
                  <a:pt x="3738" y="648"/>
                </a:lnTo>
                <a:lnTo>
                  <a:pt x="3738" y="648"/>
                </a:lnTo>
                <a:close/>
                <a:moveTo>
                  <a:pt x="616" y="934"/>
                </a:moveTo>
                <a:lnTo>
                  <a:pt x="616" y="2828"/>
                </a:lnTo>
                <a:lnTo>
                  <a:pt x="836" y="2730"/>
                </a:lnTo>
                <a:lnTo>
                  <a:pt x="836" y="830"/>
                </a:lnTo>
                <a:lnTo>
                  <a:pt x="836" y="830"/>
                </a:lnTo>
                <a:lnTo>
                  <a:pt x="820" y="844"/>
                </a:lnTo>
                <a:lnTo>
                  <a:pt x="800" y="858"/>
                </a:lnTo>
                <a:lnTo>
                  <a:pt x="780" y="870"/>
                </a:lnTo>
                <a:lnTo>
                  <a:pt x="758" y="882"/>
                </a:lnTo>
                <a:lnTo>
                  <a:pt x="758" y="882"/>
                </a:lnTo>
                <a:lnTo>
                  <a:pt x="726" y="898"/>
                </a:lnTo>
                <a:lnTo>
                  <a:pt x="690" y="912"/>
                </a:lnTo>
                <a:lnTo>
                  <a:pt x="654" y="924"/>
                </a:lnTo>
                <a:lnTo>
                  <a:pt x="616" y="934"/>
                </a:lnTo>
                <a:lnTo>
                  <a:pt x="616" y="934"/>
                </a:lnTo>
                <a:close/>
                <a:moveTo>
                  <a:pt x="534" y="3378"/>
                </a:moveTo>
                <a:lnTo>
                  <a:pt x="534" y="3378"/>
                </a:lnTo>
                <a:lnTo>
                  <a:pt x="528" y="3392"/>
                </a:lnTo>
                <a:lnTo>
                  <a:pt x="518" y="3404"/>
                </a:lnTo>
                <a:lnTo>
                  <a:pt x="508" y="3416"/>
                </a:lnTo>
                <a:lnTo>
                  <a:pt x="494" y="3428"/>
                </a:lnTo>
                <a:lnTo>
                  <a:pt x="480" y="3436"/>
                </a:lnTo>
                <a:lnTo>
                  <a:pt x="466" y="3442"/>
                </a:lnTo>
                <a:lnTo>
                  <a:pt x="450" y="3446"/>
                </a:lnTo>
                <a:lnTo>
                  <a:pt x="434" y="3448"/>
                </a:lnTo>
                <a:lnTo>
                  <a:pt x="408" y="3448"/>
                </a:lnTo>
                <a:lnTo>
                  <a:pt x="408" y="3448"/>
                </a:lnTo>
                <a:lnTo>
                  <a:pt x="392" y="3446"/>
                </a:lnTo>
                <a:lnTo>
                  <a:pt x="376" y="3442"/>
                </a:lnTo>
                <a:lnTo>
                  <a:pt x="362" y="3436"/>
                </a:lnTo>
                <a:lnTo>
                  <a:pt x="348" y="3428"/>
                </a:lnTo>
                <a:lnTo>
                  <a:pt x="334" y="3418"/>
                </a:lnTo>
                <a:lnTo>
                  <a:pt x="324" y="3406"/>
                </a:lnTo>
                <a:lnTo>
                  <a:pt x="314" y="3392"/>
                </a:lnTo>
                <a:lnTo>
                  <a:pt x="308" y="3378"/>
                </a:lnTo>
                <a:lnTo>
                  <a:pt x="286" y="3316"/>
                </a:lnTo>
                <a:lnTo>
                  <a:pt x="238" y="3178"/>
                </a:lnTo>
                <a:lnTo>
                  <a:pt x="146" y="2916"/>
                </a:lnTo>
                <a:lnTo>
                  <a:pt x="64" y="2880"/>
                </a:lnTo>
                <a:lnTo>
                  <a:pt x="0" y="2852"/>
                </a:lnTo>
                <a:lnTo>
                  <a:pt x="18" y="2904"/>
                </a:lnTo>
                <a:lnTo>
                  <a:pt x="134" y="3232"/>
                </a:lnTo>
                <a:lnTo>
                  <a:pt x="182" y="3370"/>
                </a:lnTo>
                <a:lnTo>
                  <a:pt x="210" y="3448"/>
                </a:lnTo>
                <a:lnTo>
                  <a:pt x="364" y="3884"/>
                </a:lnTo>
                <a:lnTo>
                  <a:pt x="364" y="3884"/>
                </a:lnTo>
                <a:lnTo>
                  <a:pt x="366" y="3892"/>
                </a:lnTo>
                <a:lnTo>
                  <a:pt x="372" y="3898"/>
                </a:lnTo>
                <a:lnTo>
                  <a:pt x="384" y="3910"/>
                </a:lnTo>
                <a:lnTo>
                  <a:pt x="398" y="3918"/>
                </a:lnTo>
                <a:lnTo>
                  <a:pt x="406" y="3920"/>
                </a:lnTo>
                <a:lnTo>
                  <a:pt x="416" y="3920"/>
                </a:lnTo>
                <a:lnTo>
                  <a:pt x="430" y="3920"/>
                </a:lnTo>
                <a:lnTo>
                  <a:pt x="430" y="3920"/>
                </a:lnTo>
                <a:lnTo>
                  <a:pt x="438" y="3920"/>
                </a:lnTo>
                <a:lnTo>
                  <a:pt x="446" y="3918"/>
                </a:lnTo>
                <a:lnTo>
                  <a:pt x="460" y="3910"/>
                </a:lnTo>
                <a:lnTo>
                  <a:pt x="472" y="3898"/>
                </a:lnTo>
                <a:lnTo>
                  <a:pt x="478" y="3892"/>
                </a:lnTo>
                <a:lnTo>
                  <a:pt x="480" y="3884"/>
                </a:lnTo>
                <a:lnTo>
                  <a:pt x="632" y="3448"/>
                </a:lnTo>
                <a:lnTo>
                  <a:pt x="838" y="2850"/>
                </a:lnTo>
                <a:lnTo>
                  <a:pt x="694" y="2914"/>
                </a:lnTo>
                <a:lnTo>
                  <a:pt x="534" y="3378"/>
                </a:lnTo>
                <a:close/>
                <a:moveTo>
                  <a:pt x="4044" y="0"/>
                </a:moveTo>
                <a:lnTo>
                  <a:pt x="1544" y="0"/>
                </a:lnTo>
                <a:lnTo>
                  <a:pt x="1544" y="0"/>
                </a:lnTo>
                <a:lnTo>
                  <a:pt x="1510" y="2"/>
                </a:lnTo>
                <a:lnTo>
                  <a:pt x="1476" y="8"/>
                </a:lnTo>
                <a:lnTo>
                  <a:pt x="1444" y="16"/>
                </a:lnTo>
                <a:lnTo>
                  <a:pt x="1414" y="28"/>
                </a:lnTo>
                <a:lnTo>
                  <a:pt x="1386" y="42"/>
                </a:lnTo>
                <a:lnTo>
                  <a:pt x="1358" y="58"/>
                </a:lnTo>
                <a:lnTo>
                  <a:pt x="1332" y="76"/>
                </a:lnTo>
                <a:lnTo>
                  <a:pt x="1308" y="98"/>
                </a:lnTo>
                <a:lnTo>
                  <a:pt x="1288" y="122"/>
                </a:lnTo>
                <a:lnTo>
                  <a:pt x="1268" y="148"/>
                </a:lnTo>
                <a:lnTo>
                  <a:pt x="1252" y="176"/>
                </a:lnTo>
                <a:lnTo>
                  <a:pt x="1238" y="204"/>
                </a:lnTo>
                <a:lnTo>
                  <a:pt x="1226" y="234"/>
                </a:lnTo>
                <a:lnTo>
                  <a:pt x="1218" y="266"/>
                </a:lnTo>
                <a:lnTo>
                  <a:pt x="1212" y="300"/>
                </a:lnTo>
                <a:lnTo>
                  <a:pt x="1212" y="334"/>
                </a:lnTo>
                <a:lnTo>
                  <a:pt x="1212" y="3588"/>
                </a:lnTo>
                <a:lnTo>
                  <a:pt x="1212" y="3588"/>
                </a:lnTo>
                <a:lnTo>
                  <a:pt x="1212" y="3622"/>
                </a:lnTo>
                <a:lnTo>
                  <a:pt x="1218" y="3656"/>
                </a:lnTo>
                <a:lnTo>
                  <a:pt x="1226" y="3688"/>
                </a:lnTo>
                <a:lnTo>
                  <a:pt x="1238" y="3718"/>
                </a:lnTo>
                <a:lnTo>
                  <a:pt x="1252" y="3746"/>
                </a:lnTo>
                <a:lnTo>
                  <a:pt x="1268" y="3774"/>
                </a:lnTo>
                <a:lnTo>
                  <a:pt x="1288" y="3800"/>
                </a:lnTo>
                <a:lnTo>
                  <a:pt x="1308" y="3824"/>
                </a:lnTo>
                <a:lnTo>
                  <a:pt x="1332" y="3844"/>
                </a:lnTo>
                <a:lnTo>
                  <a:pt x="1358" y="3864"/>
                </a:lnTo>
                <a:lnTo>
                  <a:pt x="1386" y="3880"/>
                </a:lnTo>
                <a:lnTo>
                  <a:pt x="1414" y="3894"/>
                </a:lnTo>
                <a:lnTo>
                  <a:pt x="1444" y="3906"/>
                </a:lnTo>
                <a:lnTo>
                  <a:pt x="1476" y="3914"/>
                </a:lnTo>
                <a:lnTo>
                  <a:pt x="1510" y="3920"/>
                </a:lnTo>
                <a:lnTo>
                  <a:pt x="1544" y="3920"/>
                </a:lnTo>
                <a:lnTo>
                  <a:pt x="4126" y="3920"/>
                </a:lnTo>
                <a:lnTo>
                  <a:pt x="4126" y="3920"/>
                </a:lnTo>
                <a:lnTo>
                  <a:pt x="4152" y="3920"/>
                </a:lnTo>
                <a:lnTo>
                  <a:pt x="4176" y="3916"/>
                </a:lnTo>
                <a:lnTo>
                  <a:pt x="4200" y="3910"/>
                </a:lnTo>
                <a:lnTo>
                  <a:pt x="4224" y="3902"/>
                </a:lnTo>
                <a:lnTo>
                  <a:pt x="4246" y="3890"/>
                </a:lnTo>
                <a:lnTo>
                  <a:pt x="4266" y="3878"/>
                </a:lnTo>
                <a:lnTo>
                  <a:pt x="4286" y="3864"/>
                </a:lnTo>
                <a:lnTo>
                  <a:pt x="4302" y="3848"/>
                </a:lnTo>
                <a:lnTo>
                  <a:pt x="4320" y="3830"/>
                </a:lnTo>
                <a:lnTo>
                  <a:pt x="4334" y="3810"/>
                </a:lnTo>
                <a:lnTo>
                  <a:pt x="4346" y="3790"/>
                </a:lnTo>
                <a:lnTo>
                  <a:pt x="4356" y="3768"/>
                </a:lnTo>
                <a:lnTo>
                  <a:pt x="4364" y="3746"/>
                </a:lnTo>
                <a:lnTo>
                  <a:pt x="4372" y="3722"/>
                </a:lnTo>
                <a:lnTo>
                  <a:pt x="4374" y="3696"/>
                </a:lnTo>
                <a:lnTo>
                  <a:pt x="4376" y="3672"/>
                </a:lnTo>
                <a:lnTo>
                  <a:pt x="4376" y="334"/>
                </a:lnTo>
                <a:lnTo>
                  <a:pt x="4376" y="334"/>
                </a:lnTo>
                <a:lnTo>
                  <a:pt x="4374" y="300"/>
                </a:lnTo>
                <a:lnTo>
                  <a:pt x="4370" y="266"/>
                </a:lnTo>
                <a:lnTo>
                  <a:pt x="4362" y="234"/>
                </a:lnTo>
                <a:lnTo>
                  <a:pt x="4350" y="204"/>
                </a:lnTo>
                <a:lnTo>
                  <a:pt x="4336" y="176"/>
                </a:lnTo>
                <a:lnTo>
                  <a:pt x="4320" y="148"/>
                </a:lnTo>
                <a:lnTo>
                  <a:pt x="4300" y="122"/>
                </a:lnTo>
                <a:lnTo>
                  <a:pt x="4278" y="98"/>
                </a:lnTo>
                <a:lnTo>
                  <a:pt x="4256" y="76"/>
                </a:lnTo>
                <a:lnTo>
                  <a:pt x="4230" y="58"/>
                </a:lnTo>
                <a:lnTo>
                  <a:pt x="4202" y="42"/>
                </a:lnTo>
                <a:lnTo>
                  <a:pt x="4172" y="28"/>
                </a:lnTo>
                <a:lnTo>
                  <a:pt x="4142" y="16"/>
                </a:lnTo>
                <a:lnTo>
                  <a:pt x="4110" y="8"/>
                </a:lnTo>
                <a:lnTo>
                  <a:pt x="4078" y="2"/>
                </a:lnTo>
                <a:lnTo>
                  <a:pt x="4044" y="0"/>
                </a:lnTo>
                <a:lnTo>
                  <a:pt x="4044" y="0"/>
                </a:lnTo>
                <a:close/>
                <a:moveTo>
                  <a:pt x="4184" y="2306"/>
                </a:moveTo>
                <a:lnTo>
                  <a:pt x="4184" y="2306"/>
                </a:lnTo>
                <a:lnTo>
                  <a:pt x="4180" y="2372"/>
                </a:lnTo>
                <a:lnTo>
                  <a:pt x="4172" y="2436"/>
                </a:lnTo>
                <a:lnTo>
                  <a:pt x="4162" y="2494"/>
                </a:lnTo>
                <a:lnTo>
                  <a:pt x="4152" y="2550"/>
                </a:lnTo>
                <a:lnTo>
                  <a:pt x="4142" y="2602"/>
                </a:lnTo>
                <a:lnTo>
                  <a:pt x="4128" y="2650"/>
                </a:lnTo>
                <a:lnTo>
                  <a:pt x="4114" y="2696"/>
                </a:lnTo>
                <a:lnTo>
                  <a:pt x="4098" y="2738"/>
                </a:lnTo>
                <a:lnTo>
                  <a:pt x="4082" y="2776"/>
                </a:lnTo>
                <a:lnTo>
                  <a:pt x="4064" y="2814"/>
                </a:lnTo>
                <a:lnTo>
                  <a:pt x="4046" y="2846"/>
                </a:lnTo>
                <a:lnTo>
                  <a:pt x="4026" y="2878"/>
                </a:lnTo>
                <a:lnTo>
                  <a:pt x="4004" y="2906"/>
                </a:lnTo>
                <a:lnTo>
                  <a:pt x="3982" y="2932"/>
                </a:lnTo>
                <a:lnTo>
                  <a:pt x="3960" y="2954"/>
                </a:lnTo>
                <a:lnTo>
                  <a:pt x="3936" y="2976"/>
                </a:lnTo>
                <a:lnTo>
                  <a:pt x="3912" y="2994"/>
                </a:lnTo>
                <a:lnTo>
                  <a:pt x="3888" y="3012"/>
                </a:lnTo>
                <a:lnTo>
                  <a:pt x="3862" y="3026"/>
                </a:lnTo>
                <a:lnTo>
                  <a:pt x="3836" y="3038"/>
                </a:lnTo>
                <a:lnTo>
                  <a:pt x="3808" y="3048"/>
                </a:lnTo>
                <a:lnTo>
                  <a:pt x="3780" y="3058"/>
                </a:lnTo>
                <a:lnTo>
                  <a:pt x="3752" y="3064"/>
                </a:lnTo>
                <a:lnTo>
                  <a:pt x="3724" y="3070"/>
                </a:lnTo>
                <a:lnTo>
                  <a:pt x="3696" y="3074"/>
                </a:lnTo>
                <a:lnTo>
                  <a:pt x="3666" y="3076"/>
                </a:lnTo>
                <a:lnTo>
                  <a:pt x="3638" y="3076"/>
                </a:lnTo>
                <a:lnTo>
                  <a:pt x="3608" y="3076"/>
                </a:lnTo>
                <a:lnTo>
                  <a:pt x="3548" y="3072"/>
                </a:lnTo>
                <a:lnTo>
                  <a:pt x="3488" y="3066"/>
                </a:lnTo>
                <a:lnTo>
                  <a:pt x="3488" y="3066"/>
                </a:lnTo>
                <a:lnTo>
                  <a:pt x="3492" y="3106"/>
                </a:lnTo>
                <a:lnTo>
                  <a:pt x="3496" y="3144"/>
                </a:lnTo>
                <a:lnTo>
                  <a:pt x="3496" y="3180"/>
                </a:lnTo>
                <a:lnTo>
                  <a:pt x="3496" y="3216"/>
                </a:lnTo>
                <a:lnTo>
                  <a:pt x="3494" y="3250"/>
                </a:lnTo>
                <a:lnTo>
                  <a:pt x="3490" y="3284"/>
                </a:lnTo>
                <a:lnTo>
                  <a:pt x="3484" y="3314"/>
                </a:lnTo>
                <a:lnTo>
                  <a:pt x="3478" y="3344"/>
                </a:lnTo>
                <a:lnTo>
                  <a:pt x="3470" y="3374"/>
                </a:lnTo>
                <a:lnTo>
                  <a:pt x="3460" y="3402"/>
                </a:lnTo>
                <a:lnTo>
                  <a:pt x="3450" y="3428"/>
                </a:lnTo>
                <a:lnTo>
                  <a:pt x="3438" y="3452"/>
                </a:lnTo>
                <a:lnTo>
                  <a:pt x="3424" y="3476"/>
                </a:lnTo>
                <a:lnTo>
                  <a:pt x="3410" y="3500"/>
                </a:lnTo>
                <a:lnTo>
                  <a:pt x="3396" y="3520"/>
                </a:lnTo>
                <a:lnTo>
                  <a:pt x="3380" y="3540"/>
                </a:lnTo>
                <a:lnTo>
                  <a:pt x="3362" y="3560"/>
                </a:lnTo>
                <a:lnTo>
                  <a:pt x="3346" y="3578"/>
                </a:lnTo>
                <a:lnTo>
                  <a:pt x="3328" y="3594"/>
                </a:lnTo>
                <a:lnTo>
                  <a:pt x="3308" y="3610"/>
                </a:lnTo>
                <a:lnTo>
                  <a:pt x="3270" y="3640"/>
                </a:lnTo>
                <a:lnTo>
                  <a:pt x="3230" y="3664"/>
                </a:lnTo>
                <a:lnTo>
                  <a:pt x="3190" y="3684"/>
                </a:lnTo>
                <a:lnTo>
                  <a:pt x="3148" y="3702"/>
                </a:lnTo>
                <a:lnTo>
                  <a:pt x="3108" y="3714"/>
                </a:lnTo>
                <a:lnTo>
                  <a:pt x="3068" y="3726"/>
                </a:lnTo>
                <a:lnTo>
                  <a:pt x="1566" y="3726"/>
                </a:lnTo>
                <a:lnTo>
                  <a:pt x="1566" y="3726"/>
                </a:lnTo>
                <a:lnTo>
                  <a:pt x="1550" y="3724"/>
                </a:lnTo>
                <a:lnTo>
                  <a:pt x="1532" y="3722"/>
                </a:lnTo>
                <a:lnTo>
                  <a:pt x="1518" y="3718"/>
                </a:lnTo>
                <a:lnTo>
                  <a:pt x="1502" y="3712"/>
                </a:lnTo>
                <a:lnTo>
                  <a:pt x="1488" y="3706"/>
                </a:lnTo>
                <a:lnTo>
                  <a:pt x="1474" y="3698"/>
                </a:lnTo>
                <a:lnTo>
                  <a:pt x="1462" y="3688"/>
                </a:lnTo>
                <a:lnTo>
                  <a:pt x="1450" y="3678"/>
                </a:lnTo>
                <a:lnTo>
                  <a:pt x="1440" y="3666"/>
                </a:lnTo>
                <a:lnTo>
                  <a:pt x="1430" y="3654"/>
                </a:lnTo>
                <a:lnTo>
                  <a:pt x="1422" y="3640"/>
                </a:lnTo>
                <a:lnTo>
                  <a:pt x="1416" y="3626"/>
                </a:lnTo>
                <a:lnTo>
                  <a:pt x="1410" y="3610"/>
                </a:lnTo>
                <a:lnTo>
                  <a:pt x="1406" y="3594"/>
                </a:lnTo>
                <a:lnTo>
                  <a:pt x="1404" y="3578"/>
                </a:lnTo>
                <a:lnTo>
                  <a:pt x="1402" y="3562"/>
                </a:lnTo>
                <a:lnTo>
                  <a:pt x="1402" y="360"/>
                </a:lnTo>
                <a:lnTo>
                  <a:pt x="1402" y="360"/>
                </a:lnTo>
                <a:lnTo>
                  <a:pt x="1404" y="344"/>
                </a:lnTo>
                <a:lnTo>
                  <a:pt x="1406" y="328"/>
                </a:lnTo>
                <a:lnTo>
                  <a:pt x="1410" y="312"/>
                </a:lnTo>
                <a:lnTo>
                  <a:pt x="1416" y="296"/>
                </a:lnTo>
                <a:lnTo>
                  <a:pt x="1422" y="282"/>
                </a:lnTo>
                <a:lnTo>
                  <a:pt x="1430" y="268"/>
                </a:lnTo>
                <a:lnTo>
                  <a:pt x="1440" y="256"/>
                </a:lnTo>
                <a:lnTo>
                  <a:pt x="1450" y="244"/>
                </a:lnTo>
                <a:lnTo>
                  <a:pt x="1462" y="234"/>
                </a:lnTo>
                <a:lnTo>
                  <a:pt x="1474" y="224"/>
                </a:lnTo>
                <a:lnTo>
                  <a:pt x="1488" y="216"/>
                </a:lnTo>
                <a:lnTo>
                  <a:pt x="1502" y="210"/>
                </a:lnTo>
                <a:lnTo>
                  <a:pt x="1518" y="204"/>
                </a:lnTo>
                <a:lnTo>
                  <a:pt x="1532" y="200"/>
                </a:lnTo>
                <a:lnTo>
                  <a:pt x="1550" y="198"/>
                </a:lnTo>
                <a:lnTo>
                  <a:pt x="1566" y="196"/>
                </a:lnTo>
                <a:lnTo>
                  <a:pt x="4022" y="196"/>
                </a:lnTo>
                <a:lnTo>
                  <a:pt x="4022" y="196"/>
                </a:lnTo>
                <a:lnTo>
                  <a:pt x="4038" y="198"/>
                </a:lnTo>
                <a:lnTo>
                  <a:pt x="4054" y="200"/>
                </a:lnTo>
                <a:lnTo>
                  <a:pt x="4070" y="204"/>
                </a:lnTo>
                <a:lnTo>
                  <a:pt x="4086" y="210"/>
                </a:lnTo>
                <a:lnTo>
                  <a:pt x="4100" y="216"/>
                </a:lnTo>
                <a:lnTo>
                  <a:pt x="4112" y="224"/>
                </a:lnTo>
                <a:lnTo>
                  <a:pt x="4126" y="234"/>
                </a:lnTo>
                <a:lnTo>
                  <a:pt x="4136" y="244"/>
                </a:lnTo>
                <a:lnTo>
                  <a:pt x="4148" y="256"/>
                </a:lnTo>
                <a:lnTo>
                  <a:pt x="4156" y="268"/>
                </a:lnTo>
                <a:lnTo>
                  <a:pt x="4166" y="282"/>
                </a:lnTo>
                <a:lnTo>
                  <a:pt x="4172" y="296"/>
                </a:lnTo>
                <a:lnTo>
                  <a:pt x="4178" y="312"/>
                </a:lnTo>
                <a:lnTo>
                  <a:pt x="4182" y="328"/>
                </a:lnTo>
                <a:lnTo>
                  <a:pt x="4184" y="344"/>
                </a:lnTo>
                <a:lnTo>
                  <a:pt x="4184" y="360"/>
                </a:lnTo>
                <a:lnTo>
                  <a:pt x="4184" y="2306"/>
                </a:lnTo>
                <a:close/>
                <a:moveTo>
                  <a:pt x="3102" y="3094"/>
                </a:moveTo>
                <a:lnTo>
                  <a:pt x="1836" y="3094"/>
                </a:lnTo>
                <a:lnTo>
                  <a:pt x="1836" y="3094"/>
                </a:lnTo>
                <a:lnTo>
                  <a:pt x="1816" y="3096"/>
                </a:lnTo>
                <a:lnTo>
                  <a:pt x="1798" y="3102"/>
                </a:lnTo>
                <a:lnTo>
                  <a:pt x="1782" y="3110"/>
                </a:lnTo>
                <a:lnTo>
                  <a:pt x="1768" y="3122"/>
                </a:lnTo>
                <a:lnTo>
                  <a:pt x="1758" y="3136"/>
                </a:lnTo>
                <a:lnTo>
                  <a:pt x="1748" y="3152"/>
                </a:lnTo>
                <a:lnTo>
                  <a:pt x="1744" y="3168"/>
                </a:lnTo>
                <a:lnTo>
                  <a:pt x="1742" y="3188"/>
                </a:lnTo>
                <a:lnTo>
                  <a:pt x="1742" y="3188"/>
                </a:lnTo>
                <a:lnTo>
                  <a:pt x="1744" y="3206"/>
                </a:lnTo>
                <a:lnTo>
                  <a:pt x="1748" y="3224"/>
                </a:lnTo>
                <a:lnTo>
                  <a:pt x="1758" y="3240"/>
                </a:lnTo>
                <a:lnTo>
                  <a:pt x="1768" y="3254"/>
                </a:lnTo>
                <a:lnTo>
                  <a:pt x="1782" y="3266"/>
                </a:lnTo>
                <a:lnTo>
                  <a:pt x="1798" y="3274"/>
                </a:lnTo>
                <a:lnTo>
                  <a:pt x="1816" y="3280"/>
                </a:lnTo>
                <a:lnTo>
                  <a:pt x="1836" y="3282"/>
                </a:lnTo>
                <a:lnTo>
                  <a:pt x="3102" y="3282"/>
                </a:lnTo>
                <a:lnTo>
                  <a:pt x="3102" y="3282"/>
                </a:lnTo>
                <a:lnTo>
                  <a:pt x="3122" y="3280"/>
                </a:lnTo>
                <a:lnTo>
                  <a:pt x="3140" y="3274"/>
                </a:lnTo>
                <a:lnTo>
                  <a:pt x="3156" y="3266"/>
                </a:lnTo>
                <a:lnTo>
                  <a:pt x="3170" y="3254"/>
                </a:lnTo>
                <a:lnTo>
                  <a:pt x="3180" y="3240"/>
                </a:lnTo>
                <a:lnTo>
                  <a:pt x="3190" y="3224"/>
                </a:lnTo>
                <a:lnTo>
                  <a:pt x="3194" y="3206"/>
                </a:lnTo>
                <a:lnTo>
                  <a:pt x="3196" y="3188"/>
                </a:lnTo>
                <a:lnTo>
                  <a:pt x="3196" y="3188"/>
                </a:lnTo>
                <a:lnTo>
                  <a:pt x="3194" y="3168"/>
                </a:lnTo>
                <a:lnTo>
                  <a:pt x="3190" y="3152"/>
                </a:lnTo>
                <a:lnTo>
                  <a:pt x="3180" y="3136"/>
                </a:lnTo>
                <a:lnTo>
                  <a:pt x="3170" y="3122"/>
                </a:lnTo>
                <a:lnTo>
                  <a:pt x="3156" y="3110"/>
                </a:lnTo>
                <a:lnTo>
                  <a:pt x="3140" y="3102"/>
                </a:lnTo>
                <a:lnTo>
                  <a:pt x="3122" y="3096"/>
                </a:lnTo>
                <a:lnTo>
                  <a:pt x="3102" y="3094"/>
                </a:lnTo>
                <a:lnTo>
                  <a:pt x="3102" y="3094"/>
                </a:lnTo>
                <a:close/>
                <a:moveTo>
                  <a:pt x="310" y="2312"/>
                </a:moveTo>
                <a:lnTo>
                  <a:pt x="310" y="2604"/>
                </a:lnTo>
                <a:lnTo>
                  <a:pt x="310" y="2828"/>
                </a:lnTo>
                <a:lnTo>
                  <a:pt x="424" y="2828"/>
                </a:lnTo>
                <a:lnTo>
                  <a:pt x="530" y="2828"/>
                </a:lnTo>
                <a:lnTo>
                  <a:pt x="530" y="2724"/>
                </a:lnTo>
                <a:lnTo>
                  <a:pt x="530" y="950"/>
                </a:lnTo>
                <a:lnTo>
                  <a:pt x="530" y="950"/>
                </a:lnTo>
                <a:lnTo>
                  <a:pt x="476" y="956"/>
                </a:lnTo>
                <a:lnTo>
                  <a:pt x="420" y="958"/>
                </a:lnTo>
                <a:lnTo>
                  <a:pt x="420" y="958"/>
                </a:lnTo>
                <a:lnTo>
                  <a:pt x="364" y="956"/>
                </a:lnTo>
                <a:lnTo>
                  <a:pt x="310" y="950"/>
                </a:lnTo>
                <a:lnTo>
                  <a:pt x="310" y="2312"/>
                </a:lnTo>
                <a:close/>
                <a:moveTo>
                  <a:pt x="4" y="1354"/>
                </a:moveTo>
                <a:lnTo>
                  <a:pt x="4" y="2022"/>
                </a:lnTo>
                <a:lnTo>
                  <a:pt x="2" y="2710"/>
                </a:lnTo>
                <a:lnTo>
                  <a:pt x="2" y="2732"/>
                </a:lnTo>
                <a:lnTo>
                  <a:pt x="146" y="2796"/>
                </a:lnTo>
                <a:lnTo>
                  <a:pt x="224" y="2830"/>
                </a:lnTo>
                <a:lnTo>
                  <a:pt x="224" y="2434"/>
                </a:lnTo>
                <a:lnTo>
                  <a:pt x="224" y="2142"/>
                </a:lnTo>
                <a:lnTo>
                  <a:pt x="224" y="936"/>
                </a:lnTo>
                <a:lnTo>
                  <a:pt x="224" y="936"/>
                </a:lnTo>
                <a:lnTo>
                  <a:pt x="186" y="926"/>
                </a:lnTo>
                <a:lnTo>
                  <a:pt x="150" y="914"/>
                </a:lnTo>
                <a:lnTo>
                  <a:pt x="116" y="900"/>
                </a:lnTo>
                <a:lnTo>
                  <a:pt x="82" y="884"/>
                </a:lnTo>
                <a:lnTo>
                  <a:pt x="82" y="884"/>
                </a:lnTo>
                <a:lnTo>
                  <a:pt x="62" y="872"/>
                </a:lnTo>
                <a:lnTo>
                  <a:pt x="40" y="860"/>
                </a:lnTo>
                <a:lnTo>
                  <a:pt x="22" y="846"/>
                </a:lnTo>
                <a:lnTo>
                  <a:pt x="4" y="832"/>
                </a:lnTo>
                <a:lnTo>
                  <a:pt x="4" y="1354"/>
                </a:lnTo>
                <a:close/>
                <a:moveTo>
                  <a:pt x="4" y="644"/>
                </a:moveTo>
                <a:lnTo>
                  <a:pt x="4" y="644"/>
                </a:lnTo>
                <a:lnTo>
                  <a:pt x="6" y="666"/>
                </a:lnTo>
                <a:lnTo>
                  <a:pt x="12" y="688"/>
                </a:lnTo>
                <a:lnTo>
                  <a:pt x="24" y="708"/>
                </a:lnTo>
                <a:lnTo>
                  <a:pt x="38" y="728"/>
                </a:lnTo>
                <a:lnTo>
                  <a:pt x="56" y="746"/>
                </a:lnTo>
                <a:lnTo>
                  <a:pt x="76" y="764"/>
                </a:lnTo>
                <a:lnTo>
                  <a:pt x="100" y="782"/>
                </a:lnTo>
                <a:lnTo>
                  <a:pt x="128" y="796"/>
                </a:lnTo>
                <a:lnTo>
                  <a:pt x="158" y="810"/>
                </a:lnTo>
                <a:lnTo>
                  <a:pt x="190" y="822"/>
                </a:lnTo>
                <a:lnTo>
                  <a:pt x="224" y="834"/>
                </a:lnTo>
                <a:lnTo>
                  <a:pt x="260" y="842"/>
                </a:lnTo>
                <a:lnTo>
                  <a:pt x="298" y="850"/>
                </a:lnTo>
                <a:lnTo>
                  <a:pt x="338" y="854"/>
                </a:lnTo>
                <a:lnTo>
                  <a:pt x="378" y="858"/>
                </a:lnTo>
                <a:lnTo>
                  <a:pt x="420" y="858"/>
                </a:lnTo>
                <a:lnTo>
                  <a:pt x="420" y="858"/>
                </a:lnTo>
                <a:lnTo>
                  <a:pt x="462" y="858"/>
                </a:lnTo>
                <a:lnTo>
                  <a:pt x="504" y="854"/>
                </a:lnTo>
                <a:lnTo>
                  <a:pt x="544" y="848"/>
                </a:lnTo>
                <a:lnTo>
                  <a:pt x="582" y="842"/>
                </a:lnTo>
                <a:lnTo>
                  <a:pt x="618" y="832"/>
                </a:lnTo>
                <a:lnTo>
                  <a:pt x="652" y="822"/>
                </a:lnTo>
                <a:lnTo>
                  <a:pt x="684" y="808"/>
                </a:lnTo>
                <a:lnTo>
                  <a:pt x="712" y="794"/>
                </a:lnTo>
                <a:lnTo>
                  <a:pt x="740" y="780"/>
                </a:lnTo>
                <a:lnTo>
                  <a:pt x="764" y="762"/>
                </a:lnTo>
                <a:lnTo>
                  <a:pt x="784" y="744"/>
                </a:lnTo>
                <a:lnTo>
                  <a:pt x="802" y="726"/>
                </a:lnTo>
                <a:lnTo>
                  <a:pt x="816" y="706"/>
                </a:lnTo>
                <a:lnTo>
                  <a:pt x="828" y="686"/>
                </a:lnTo>
                <a:lnTo>
                  <a:pt x="834" y="664"/>
                </a:lnTo>
                <a:lnTo>
                  <a:pt x="836" y="642"/>
                </a:lnTo>
                <a:lnTo>
                  <a:pt x="836" y="642"/>
                </a:lnTo>
                <a:lnTo>
                  <a:pt x="836" y="638"/>
                </a:lnTo>
                <a:lnTo>
                  <a:pt x="836" y="638"/>
                </a:lnTo>
                <a:lnTo>
                  <a:pt x="836" y="638"/>
                </a:lnTo>
                <a:lnTo>
                  <a:pt x="836" y="638"/>
                </a:lnTo>
                <a:lnTo>
                  <a:pt x="836" y="638"/>
                </a:lnTo>
                <a:lnTo>
                  <a:pt x="832" y="238"/>
                </a:lnTo>
                <a:lnTo>
                  <a:pt x="832" y="238"/>
                </a:lnTo>
                <a:lnTo>
                  <a:pt x="832" y="238"/>
                </a:lnTo>
                <a:lnTo>
                  <a:pt x="832" y="238"/>
                </a:lnTo>
                <a:lnTo>
                  <a:pt x="832" y="238"/>
                </a:lnTo>
                <a:lnTo>
                  <a:pt x="832" y="230"/>
                </a:lnTo>
                <a:lnTo>
                  <a:pt x="832" y="230"/>
                </a:lnTo>
                <a:lnTo>
                  <a:pt x="832" y="230"/>
                </a:lnTo>
                <a:lnTo>
                  <a:pt x="828" y="208"/>
                </a:lnTo>
                <a:lnTo>
                  <a:pt x="820" y="186"/>
                </a:lnTo>
                <a:lnTo>
                  <a:pt x="808" y="166"/>
                </a:lnTo>
                <a:lnTo>
                  <a:pt x="794" y="148"/>
                </a:lnTo>
                <a:lnTo>
                  <a:pt x="776" y="130"/>
                </a:lnTo>
                <a:lnTo>
                  <a:pt x="754" y="112"/>
                </a:lnTo>
                <a:lnTo>
                  <a:pt x="730" y="96"/>
                </a:lnTo>
                <a:lnTo>
                  <a:pt x="704" y="82"/>
                </a:lnTo>
                <a:lnTo>
                  <a:pt x="674" y="68"/>
                </a:lnTo>
                <a:lnTo>
                  <a:pt x="642" y="56"/>
                </a:lnTo>
                <a:lnTo>
                  <a:pt x="610" y="46"/>
                </a:lnTo>
                <a:lnTo>
                  <a:pt x="574" y="36"/>
                </a:lnTo>
                <a:lnTo>
                  <a:pt x="536" y="30"/>
                </a:lnTo>
                <a:lnTo>
                  <a:pt x="496" y="24"/>
                </a:lnTo>
                <a:lnTo>
                  <a:pt x="456" y="22"/>
                </a:lnTo>
                <a:lnTo>
                  <a:pt x="416" y="20"/>
                </a:lnTo>
                <a:lnTo>
                  <a:pt x="416" y="20"/>
                </a:lnTo>
                <a:lnTo>
                  <a:pt x="374" y="22"/>
                </a:lnTo>
                <a:lnTo>
                  <a:pt x="334" y="26"/>
                </a:lnTo>
                <a:lnTo>
                  <a:pt x="294" y="30"/>
                </a:lnTo>
                <a:lnTo>
                  <a:pt x="258" y="38"/>
                </a:lnTo>
                <a:lnTo>
                  <a:pt x="222" y="46"/>
                </a:lnTo>
                <a:lnTo>
                  <a:pt x="188" y="58"/>
                </a:lnTo>
                <a:lnTo>
                  <a:pt x="156" y="70"/>
                </a:lnTo>
                <a:lnTo>
                  <a:pt x="126" y="82"/>
                </a:lnTo>
                <a:lnTo>
                  <a:pt x="100" y="98"/>
                </a:lnTo>
                <a:lnTo>
                  <a:pt x="76" y="114"/>
                </a:lnTo>
                <a:lnTo>
                  <a:pt x="56" y="130"/>
                </a:lnTo>
                <a:lnTo>
                  <a:pt x="36" y="150"/>
                </a:lnTo>
                <a:lnTo>
                  <a:pt x="22" y="168"/>
                </a:lnTo>
                <a:lnTo>
                  <a:pt x="10" y="188"/>
                </a:lnTo>
                <a:lnTo>
                  <a:pt x="4" y="210"/>
                </a:lnTo>
                <a:lnTo>
                  <a:pt x="0" y="232"/>
                </a:lnTo>
                <a:lnTo>
                  <a:pt x="0" y="232"/>
                </a:lnTo>
                <a:lnTo>
                  <a:pt x="4" y="644"/>
                </a:lnTo>
                <a:lnTo>
                  <a:pt x="4" y="64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grpSp>
        <p:nvGrpSpPr>
          <p:cNvPr id="79" name="Group 219">
            <a:extLst>
              <a:ext uri="{FF2B5EF4-FFF2-40B4-BE49-F238E27FC236}">
                <a16:creationId xmlns:a16="http://schemas.microsoft.com/office/drawing/2014/main" id="{16DB33E9-896A-4F76-96E0-553B61990DC9}"/>
              </a:ext>
            </a:extLst>
          </p:cNvPr>
          <p:cNvGrpSpPr/>
          <p:nvPr/>
        </p:nvGrpSpPr>
        <p:grpSpPr>
          <a:xfrm>
            <a:off x="2974566" y="4076133"/>
            <a:ext cx="136162" cy="152114"/>
            <a:chOff x="0" y="0"/>
            <a:chExt cx="359360" cy="357875"/>
          </a:xfrm>
          <a:solidFill>
            <a:srgbClr val="C00000"/>
          </a:solidFill>
        </p:grpSpPr>
        <p:sp>
          <p:nvSpPr>
            <p:cNvPr id="80" name="Freeform 175">
              <a:extLst>
                <a:ext uri="{FF2B5EF4-FFF2-40B4-BE49-F238E27FC236}">
                  <a16:creationId xmlns:a16="http://schemas.microsoft.com/office/drawing/2014/main" id="{C4C62FBA-0441-4F82-A7FF-2223592A59ED}"/>
                </a:ext>
              </a:extLst>
            </p:cNvPr>
            <p:cNvSpPr>
              <a:spLocks/>
            </p:cNvSpPr>
            <p:nvPr/>
          </p:nvSpPr>
          <p:spPr bwMode="auto">
            <a:xfrm>
              <a:off x="46034" y="255413"/>
              <a:ext cx="313326" cy="102462"/>
            </a:xfrm>
            <a:custGeom>
              <a:avLst/>
              <a:gdLst/>
              <a:ahLst/>
              <a:cxnLst>
                <a:cxn ang="0">
                  <a:pos x="2" y="11"/>
                </a:cxn>
                <a:cxn ang="0">
                  <a:pos x="2" y="11"/>
                </a:cxn>
                <a:cxn ang="0">
                  <a:pos x="0" y="9"/>
                </a:cxn>
                <a:cxn ang="0">
                  <a:pos x="0" y="38"/>
                </a:cxn>
                <a:cxn ang="0">
                  <a:pos x="0" y="38"/>
                </a:cxn>
                <a:cxn ang="0">
                  <a:pos x="0" y="49"/>
                </a:cxn>
                <a:cxn ang="0">
                  <a:pos x="4" y="59"/>
                </a:cxn>
                <a:cxn ang="0">
                  <a:pos x="9" y="68"/>
                </a:cxn>
                <a:cxn ang="0">
                  <a:pos x="17" y="78"/>
                </a:cxn>
                <a:cxn ang="0">
                  <a:pos x="24" y="86"/>
                </a:cxn>
                <a:cxn ang="0">
                  <a:pos x="36" y="93"/>
                </a:cxn>
                <a:cxn ang="0">
                  <a:pos x="47" y="101"/>
                </a:cxn>
                <a:cxn ang="0">
                  <a:pos x="61" y="108"/>
                </a:cxn>
                <a:cxn ang="0">
                  <a:pos x="93" y="120"/>
                </a:cxn>
                <a:cxn ang="0">
                  <a:pos x="127" y="129"/>
                </a:cxn>
                <a:cxn ang="0">
                  <a:pos x="167" y="135"/>
                </a:cxn>
                <a:cxn ang="0">
                  <a:pos x="209" y="137"/>
                </a:cxn>
                <a:cxn ang="0">
                  <a:pos x="209" y="137"/>
                </a:cxn>
                <a:cxn ang="0">
                  <a:pos x="253" y="135"/>
                </a:cxn>
                <a:cxn ang="0">
                  <a:pos x="291" y="129"/>
                </a:cxn>
                <a:cxn ang="0">
                  <a:pos x="327" y="120"/>
                </a:cxn>
                <a:cxn ang="0">
                  <a:pos x="358" y="108"/>
                </a:cxn>
                <a:cxn ang="0">
                  <a:pos x="371" y="101"/>
                </a:cxn>
                <a:cxn ang="0">
                  <a:pos x="385" y="93"/>
                </a:cxn>
                <a:cxn ang="0">
                  <a:pos x="394" y="86"/>
                </a:cxn>
                <a:cxn ang="0">
                  <a:pos x="404" y="78"/>
                </a:cxn>
                <a:cxn ang="0">
                  <a:pos x="411" y="68"/>
                </a:cxn>
                <a:cxn ang="0">
                  <a:pos x="415" y="59"/>
                </a:cxn>
                <a:cxn ang="0">
                  <a:pos x="419" y="49"/>
                </a:cxn>
                <a:cxn ang="0">
                  <a:pos x="421" y="38"/>
                </a:cxn>
                <a:cxn ang="0">
                  <a:pos x="421" y="0"/>
                </a:cxn>
                <a:cxn ang="0">
                  <a:pos x="421" y="0"/>
                </a:cxn>
                <a:cxn ang="0">
                  <a:pos x="421" y="0"/>
                </a:cxn>
                <a:cxn ang="0">
                  <a:pos x="417" y="9"/>
                </a:cxn>
                <a:cxn ang="0">
                  <a:pos x="413" y="19"/>
                </a:cxn>
                <a:cxn ang="0">
                  <a:pos x="407" y="28"/>
                </a:cxn>
                <a:cxn ang="0">
                  <a:pos x="400" y="36"/>
                </a:cxn>
                <a:cxn ang="0">
                  <a:pos x="392" y="46"/>
                </a:cxn>
                <a:cxn ang="0">
                  <a:pos x="381" y="53"/>
                </a:cxn>
                <a:cxn ang="0">
                  <a:pos x="369" y="59"/>
                </a:cxn>
                <a:cxn ang="0">
                  <a:pos x="354" y="67"/>
                </a:cxn>
                <a:cxn ang="0">
                  <a:pos x="324" y="78"/>
                </a:cxn>
                <a:cxn ang="0">
                  <a:pos x="289" y="86"/>
                </a:cxn>
                <a:cxn ang="0">
                  <a:pos x="251" y="91"/>
                </a:cxn>
                <a:cxn ang="0">
                  <a:pos x="209" y="93"/>
                </a:cxn>
                <a:cxn ang="0">
                  <a:pos x="209" y="93"/>
                </a:cxn>
                <a:cxn ang="0">
                  <a:pos x="171" y="91"/>
                </a:cxn>
                <a:cxn ang="0">
                  <a:pos x="135" y="88"/>
                </a:cxn>
                <a:cxn ang="0">
                  <a:pos x="103" y="80"/>
                </a:cxn>
                <a:cxn ang="0">
                  <a:pos x="74" y="70"/>
                </a:cxn>
                <a:cxn ang="0">
                  <a:pos x="47" y="57"/>
                </a:cxn>
                <a:cxn ang="0">
                  <a:pos x="26" y="44"/>
                </a:cxn>
                <a:cxn ang="0">
                  <a:pos x="19" y="36"/>
                </a:cxn>
                <a:cxn ang="0">
                  <a:pos x="11" y="28"/>
                </a:cxn>
                <a:cxn ang="0">
                  <a:pos x="5" y="19"/>
                </a:cxn>
                <a:cxn ang="0">
                  <a:pos x="2" y="11"/>
                </a:cxn>
                <a:cxn ang="0">
                  <a:pos x="2" y="11"/>
                </a:cxn>
              </a:cxnLst>
              <a:rect l="0" t="0" r="r" b="b"/>
              <a:pathLst>
                <a:path w="421" h="137">
                  <a:moveTo>
                    <a:pt x="2" y="11"/>
                  </a:moveTo>
                  <a:lnTo>
                    <a:pt x="2" y="11"/>
                  </a:lnTo>
                  <a:lnTo>
                    <a:pt x="0" y="9"/>
                  </a:lnTo>
                  <a:lnTo>
                    <a:pt x="0" y="38"/>
                  </a:lnTo>
                  <a:lnTo>
                    <a:pt x="0" y="38"/>
                  </a:lnTo>
                  <a:lnTo>
                    <a:pt x="0" y="49"/>
                  </a:lnTo>
                  <a:lnTo>
                    <a:pt x="4" y="59"/>
                  </a:lnTo>
                  <a:lnTo>
                    <a:pt x="9" y="68"/>
                  </a:lnTo>
                  <a:lnTo>
                    <a:pt x="17" y="78"/>
                  </a:lnTo>
                  <a:lnTo>
                    <a:pt x="24" y="86"/>
                  </a:lnTo>
                  <a:lnTo>
                    <a:pt x="36" y="93"/>
                  </a:lnTo>
                  <a:lnTo>
                    <a:pt x="47" y="101"/>
                  </a:lnTo>
                  <a:lnTo>
                    <a:pt x="61" y="108"/>
                  </a:lnTo>
                  <a:lnTo>
                    <a:pt x="93" y="120"/>
                  </a:lnTo>
                  <a:lnTo>
                    <a:pt x="127" y="129"/>
                  </a:lnTo>
                  <a:lnTo>
                    <a:pt x="167" y="135"/>
                  </a:lnTo>
                  <a:lnTo>
                    <a:pt x="209" y="137"/>
                  </a:lnTo>
                  <a:lnTo>
                    <a:pt x="209" y="137"/>
                  </a:lnTo>
                  <a:lnTo>
                    <a:pt x="253" y="135"/>
                  </a:lnTo>
                  <a:lnTo>
                    <a:pt x="291" y="129"/>
                  </a:lnTo>
                  <a:lnTo>
                    <a:pt x="327" y="120"/>
                  </a:lnTo>
                  <a:lnTo>
                    <a:pt x="358" y="108"/>
                  </a:lnTo>
                  <a:lnTo>
                    <a:pt x="371" y="101"/>
                  </a:lnTo>
                  <a:lnTo>
                    <a:pt x="385" y="93"/>
                  </a:lnTo>
                  <a:lnTo>
                    <a:pt x="394" y="86"/>
                  </a:lnTo>
                  <a:lnTo>
                    <a:pt x="404" y="78"/>
                  </a:lnTo>
                  <a:lnTo>
                    <a:pt x="411" y="68"/>
                  </a:lnTo>
                  <a:lnTo>
                    <a:pt x="415" y="59"/>
                  </a:lnTo>
                  <a:lnTo>
                    <a:pt x="419" y="49"/>
                  </a:lnTo>
                  <a:lnTo>
                    <a:pt x="421" y="38"/>
                  </a:lnTo>
                  <a:lnTo>
                    <a:pt x="421" y="0"/>
                  </a:lnTo>
                  <a:lnTo>
                    <a:pt x="421" y="0"/>
                  </a:lnTo>
                  <a:lnTo>
                    <a:pt x="421" y="0"/>
                  </a:lnTo>
                  <a:lnTo>
                    <a:pt x="417" y="9"/>
                  </a:lnTo>
                  <a:lnTo>
                    <a:pt x="413" y="19"/>
                  </a:lnTo>
                  <a:lnTo>
                    <a:pt x="407" y="28"/>
                  </a:lnTo>
                  <a:lnTo>
                    <a:pt x="400" y="36"/>
                  </a:lnTo>
                  <a:lnTo>
                    <a:pt x="392" y="46"/>
                  </a:lnTo>
                  <a:lnTo>
                    <a:pt x="381" y="53"/>
                  </a:lnTo>
                  <a:lnTo>
                    <a:pt x="369" y="59"/>
                  </a:lnTo>
                  <a:lnTo>
                    <a:pt x="354" y="67"/>
                  </a:lnTo>
                  <a:lnTo>
                    <a:pt x="324" y="78"/>
                  </a:lnTo>
                  <a:lnTo>
                    <a:pt x="289" y="86"/>
                  </a:lnTo>
                  <a:lnTo>
                    <a:pt x="251" y="91"/>
                  </a:lnTo>
                  <a:lnTo>
                    <a:pt x="209" y="93"/>
                  </a:lnTo>
                  <a:lnTo>
                    <a:pt x="209" y="93"/>
                  </a:lnTo>
                  <a:lnTo>
                    <a:pt x="171" y="91"/>
                  </a:lnTo>
                  <a:lnTo>
                    <a:pt x="135" y="88"/>
                  </a:lnTo>
                  <a:lnTo>
                    <a:pt x="103" y="80"/>
                  </a:lnTo>
                  <a:lnTo>
                    <a:pt x="74" y="70"/>
                  </a:lnTo>
                  <a:lnTo>
                    <a:pt x="47" y="57"/>
                  </a:lnTo>
                  <a:lnTo>
                    <a:pt x="26" y="44"/>
                  </a:lnTo>
                  <a:lnTo>
                    <a:pt x="19" y="36"/>
                  </a:lnTo>
                  <a:lnTo>
                    <a:pt x="11" y="28"/>
                  </a:lnTo>
                  <a:lnTo>
                    <a:pt x="5" y="19"/>
                  </a:lnTo>
                  <a:lnTo>
                    <a:pt x="2" y="11"/>
                  </a:lnTo>
                  <a:lnTo>
                    <a:pt x="2"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1" name="Freeform 176">
              <a:extLst>
                <a:ext uri="{FF2B5EF4-FFF2-40B4-BE49-F238E27FC236}">
                  <a16:creationId xmlns:a16="http://schemas.microsoft.com/office/drawing/2014/main" id="{D91C364B-6282-4D64-807B-5A555F7C61C3}"/>
                </a:ext>
              </a:extLst>
            </p:cNvPr>
            <p:cNvSpPr>
              <a:spLocks/>
            </p:cNvSpPr>
            <p:nvPr/>
          </p:nvSpPr>
          <p:spPr bwMode="auto">
            <a:xfrm>
              <a:off x="71278" y="219774"/>
              <a:ext cx="271747" cy="90583"/>
            </a:xfrm>
            <a:custGeom>
              <a:avLst/>
              <a:gdLst/>
              <a:ahLst/>
              <a:cxnLst>
                <a:cxn ang="0">
                  <a:pos x="335" y="0"/>
                </a:cxn>
                <a:cxn ang="0">
                  <a:pos x="335" y="0"/>
                </a:cxn>
                <a:cxn ang="0">
                  <a:pos x="326" y="16"/>
                </a:cxn>
                <a:cxn ang="0">
                  <a:pos x="313" y="29"/>
                </a:cxn>
                <a:cxn ang="0">
                  <a:pos x="293" y="42"/>
                </a:cxn>
                <a:cxn ang="0">
                  <a:pos x="273" y="54"/>
                </a:cxn>
                <a:cxn ang="0">
                  <a:pos x="273" y="54"/>
                </a:cxn>
                <a:cxn ang="0">
                  <a:pos x="255" y="61"/>
                </a:cxn>
                <a:cxn ang="0">
                  <a:pos x="238" y="67"/>
                </a:cxn>
                <a:cxn ang="0">
                  <a:pos x="200" y="76"/>
                </a:cxn>
                <a:cxn ang="0">
                  <a:pos x="158" y="82"/>
                </a:cxn>
                <a:cxn ang="0">
                  <a:pos x="114" y="84"/>
                </a:cxn>
                <a:cxn ang="0">
                  <a:pos x="114" y="84"/>
                </a:cxn>
                <a:cxn ang="0">
                  <a:pos x="84" y="84"/>
                </a:cxn>
                <a:cxn ang="0">
                  <a:pos x="55" y="80"/>
                </a:cxn>
                <a:cxn ang="0">
                  <a:pos x="27" y="76"/>
                </a:cxn>
                <a:cxn ang="0">
                  <a:pos x="0" y="69"/>
                </a:cxn>
                <a:cxn ang="0">
                  <a:pos x="0" y="69"/>
                </a:cxn>
                <a:cxn ang="0">
                  <a:pos x="12" y="80"/>
                </a:cxn>
                <a:cxn ang="0">
                  <a:pos x="27" y="90"/>
                </a:cxn>
                <a:cxn ang="0">
                  <a:pos x="46" y="97"/>
                </a:cxn>
                <a:cxn ang="0">
                  <a:pos x="67" y="107"/>
                </a:cxn>
                <a:cxn ang="0">
                  <a:pos x="92" y="113"/>
                </a:cxn>
                <a:cxn ang="0">
                  <a:pos x="118" y="118"/>
                </a:cxn>
                <a:cxn ang="0">
                  <a:pos x="147" y="120"/>
                </a:cxn>
                <a:cxn ang="0">
                  <a:pos x="177" y="122"/>
                </a:cxn>
                <a:cxn ang="0">
                  <a:pos x="177" y="122"/>
                </a:cxn>
                <a:cxn ang="0">
                  <a:pos x="217" y="120"/>
                </a:cxn>
                <a:cxn ang="0">
                  <a:pos x="255" y="115"/>
                </a:cxn>
                <a:cxn ang="0">
                  <a:pos x="288" y="107"/>
                </a:cxn>
                <a:cxn ang="0">
                  <a:pos x="314" y="96"/>
                </a:cxn>
                <a:cxn ang="0">
                  <a:pos x="337" y="84"/>
                </a:cxn>
                <a:cxn ang="0">
                  <a:pos x="354" y="71"/>
                </a:cxn>
                <a:cxn ang="0">
                  <a:pos x="360" y="63"/>
                </a:cxn>
                <a:cxn ang="0">
                  <a:pos x="364" y="57"/>
                </a:cxn>
                <a:cxn ang="0">
                  <a:pos x="368" y="50"/>
                </a:cxn>
                <a:cxn ang="0">
                  <a:pos x="368" y="42"/>
                </a:cxn>
                <a:cxn ang="0">
                  <a:pos x="368" y="42"/>
                </a:cxn>
                <a:cxn ang="0">
                  <a:pos x="366" y="33"/>
                </a:cxn>
                <a:cxn ang="0">
                  <a:pos x="360" y="21"/>
                </a:cxn>
                <a:cxn ang="0">
                  <a:pos x="351" y="10"/>
                </a:cxn>
                <a:cxn ang="0">
                  <a:pos x="335" y="0"/>
                </a:cxn>
                <a:cxn ang="0">
                  <a:pos x="335" y="0"/>
                </a:cxn>
              </a:cxnLst>
              <a:rect l="0" t="0" r="r" b="b"/>
              <a:pathLst>
                <a:path w="368" h="122">
                  <a:moveTo>
                    <a:pt x="335" y="0"/>
                  </a:moveTo>
                  <a:lnTo>
                    <a:pt x="335" y="0"/>
                  </a:lnTo>
                  <a:lnTo>
                    <a:pt x="326" y="16"/>
                  </a:lnTo>
                  <a:lnTo>
                    <a:pt x="313" y="29"/>
                  </a:lnTo>
                  <a:lnTo>
                    <a:pt x="293" y="42"/>
                  </a:lnTo>
                  <a:lnTo>
                    <a:pt x="273" y="54"/>
                  </a:lnTo>
                  <a:lnTo>
                    <a:pt x="273" y="54"/>
                  </a:lnTo>
                  <a:lnTo>
                    <a:pt x="255" y="61"/>
                  </a:lnTo>
                  <a:lnTo>
                    <a:pt x="238" y="67"/>
                  </a:lnTo>
                  <a:lnTo>
                    <a:pt x="200" y="76"/>
                  </a:lnTo>
                  <a:lnTo>
                    <a:pt x="158" y="82"/>
                  </a:lnTo>
                  <a:lnTo>
                    <a:pt x="114" y="84"/>
                  </a:lnTo>
                  <a:lnTo>
                    <a:pt x="114" y="84"/>
                  </a:lnTo>
                  <a:lnTo>
                    <a:pt x="84" y="84"/>
                  </a:lnTo>
                  <a:lnTo>
                    <a:pt x="55" y="80"/>
                  </a:lnTo>
                  <a:lnTo>
                    <a:pt x="27" y="76"/>
                  </a:lnTo>
                  <a:lnTo>
                    <a:pt x="0" y="69"/>
                  </a:lnTo>
                  <a:lnTo>
                    <a:pt x="0" y="69"/>
                  </a:lnTo>
                  <a:lnTo>
                    <a:pt x="12" y="80"/>
                  </a:lnTo>
                  <a:lnTo>
                    <a:pt x="27" y="90"/>
                  </a:lnTo>
                  <a:lnTo>
                    <a:pt x="46" y="97"/>
                  </a:lnTo>
                  <a:lnTo>
                    <a:pt x="67" y="107"/>
                  </a:lnTo>
                  <a:lnTo>
                    <a:pt x="92" y="113"/>
                  </a:lnTo>
                  <a:lnTo>
                    <a:pt x="118" y="118"/>
                  </a:lnTo>
                  <a:lnTo>
                    <a:pt x="147" y="120"/>
                  </a:lnTo>
                  <a:lnTo>
                    <a:pt x="177" y="122"/>
                  </a:lnTo>
                  <a:lnTo>
                    <a:pt x="177" y="122"/>
                  </a:lnTo>
                  <a:lnTo>
                    <a:pt x="217" y="120"/>
                  </a:lnTo>
                  <a:lnTo>
                    <a:pt x="255" y="115"/>
                  </a:lnTo>
                  <a:lnTo>
                    <a:pt x="288" y="107"/>
                  </a:lnTo>
                  <a:lnTo>
                    <a:pt x="314" y="96"/>
                  </a:lnTo>
                  <a:lnTo>
                    <a:pt x="337" y="84"/>
                  </a:lnTo>
                  <a:lnTo>
                    <a:pt x="354" y="71"/>
                  </a:lnTo>
                  <a:lnTo>
                    <a:pt x="360" y="63"/>
                  </a:lnTo>
                  <a:lnTo>
                    <a:pt x="364" y="57"/>
                  </a:lnTo>
                  <a:lnTo>
                    <a:pt x="368" y="50"/>
                  </a:lnTo>
                  <a:lnTo>
                    <a:pt x="368" y="42"/>
                  </a:lnTo>
                  <a:lnTo>
                    <a:pt x="368" y="42"/>
                  </a:lnTo>
                  <a:lnTo>
                    <a:pt x="366" y="33"/>
                  </a:lnTo>
                  <a:lnTo>
                    <a:pt x="360" y="21"/>
                  </a:lnTo>
                  <a:lnTo>
                    <a:pt x="351" y="10"/>
                  </a:lnTo>
                  <a:lnTo>
                    <a:pt x="335" y="0"/>
                  </a:lnTo>
                  <a:lnTo>
                    <a:pt x="3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2" name="Freeform 177">
              <a:extLst>
                <a:ext uri="{FF2B5EF4-FFF2-40B4-BE49-F238E27FC236}">
                  <a16:creationId xmlns:a16="http://schemas.microsoft.com/office/drawing/2014/main" id="{C4744CC0-69FA-4726-BAE2-1FF44361B22F}"/>
                </a:ext>
              </a:extLst>
            </p:cNvPr>
            <p:cNvSpPr>
              <a:spLocks/>
            </p:cNvSpPr>
            <p:nvPr/>
          </p:nvSpPr>
          <p:spPr bwMode="auto">
            <a:xfrm>
              <a:off x="0" y="164831"/>
              <a:ext cx="311841" cy="103947"/>
            </a:xfrm>
            <a:custGeom>
              <a:avLst/>
              <a:gdLst/>
              <a:ahLst/>
              <a:cxnLst>
                <a:cxn ang="0">
                  <a:pos x="209" y="139"/>
                </a:cxn>
                <a:cxn ang="0">
                  <a:pos x="209" y="139"/>
                </a:cxn>
                <a:cxn ang="0">
                  <a:pos x="253" y="137"/>
                </a:cxn>
                <a:cxn ang="0">
                  <a:pos x="291" y="131"/>
                </a:cxn>
                <a:cxn ang="0">
                  <a:pos x="328" y="122"/>
                </a:cxn>
                <a:cxn ang="0">
                  <a:pos x="360" y="109"/>
                </a:cxn>
                <a:cxn ang="0">
                  <a:pos x="373" y="103"/>
                </a:cxn>
                <a:cxn ang="0">
                  <a:pos x="385" y="95"/>
                </a:cxn>
                <a:cxn ang="0">
                  <a:pos x="396" y="86"/>
                </a:cxn>
                <a:cxn ang="0">
                  <a:pos x="404" y="78"/>
                </a:cxn>
                <a:cxn ang="0">
                  <a:pos x="411" y="69"/>
                </a:cxn>
                <a:cxn ang="0">
                  <a:pos x="417" y="59"/>
                </a:cxn>
                <a:cxn ang="0">
                  <a:pos x="419" y="50"/>
                </a:cxn>
                <a:cxn ang="0">
                  <a:pos x="421" y="40"/>
                </a:cxn>
                <a:cxn ang="0">
                  <a:pos x="421" y="0"/>
                </a:cxn>
                <a:cxn ang="0">
                  <a:pos x="421" y="0"/>
                </a:cxn>
                <a:cxn ang="0">
                  <a:pos x="421" y="0"/>
                </a:cxn>
                <a:cxn ang="0">
                  <a:pos x="419" y="9"/>
                </a:cxn>
                <a:cxn ang="0">
                  <a:pos x="415" y="19"/>
                </a:cxn>
                <a:cxn ang="0">
                  <a:pos x="408" y="29"/>
                </a:cxn>
                <a:cxn ang="0">
                  <a:pos x="402" y="38"/>
                </a:cxn>
                <a:cxn ang="0">
                  <a:pos x="392" y="46"/>
                </a:cxn>
                <a:cxn ang="0">
                  <a:pos x="381" y="53"/>
                </a:cxn>
                <a:cxn ang="0">
                  <a:pos x="369" y="61"/>
                </a:cxn>
                <a:cxn ang="0">
                  <a:pos x="356" y="67"/>
                </a:cxn>
                <a:cxn ang="0">
                  <a:pos x="326" y="78"/>
                </a:cxn>
                <a:cxn ang="0">
                  <a:pos x="289" y="88"/>
                </a:cxn>
                <a:cxn ang="0">
                  <a:pos x="251" y="93"/>
                </a:cxn>
                <a:cxn ang="0">
                  <a:pos x="209" y="95"/>
                </a:cxn>
                <a:cxn ang="0">
                  <a:pos x="209" y="95"/>
                </a:cxn>
                <a:cxn ang="0">
                  <a:pos x="169" y="93"/>
                </a:cxn>
                <a:cxn ang="0">
                  <a:pos x="131" y="88"/>
                </a:cxn>
                <a:cxn ang="0">
                  <a:pos x="95" y="78"/>
                </a:cxn>
                <a:cxn ang="0">
                  <a:pos x="65" y="67"/>
                </a:cxn>
                <a:cxn ang="0">
                  <a:pos x="51" y="61"/>
                </a:cxn>
                <a:cxn ang="0">
                  <a:pos x="40" y="53"/>
                </a:cxn>
                <a:cxn ang="0">
                  <a:pos x="28" y="46"/>
                </a:cxn>
                <a:cxn ang="0">
                  <a:pos x="19" y="38"/>
                </a:cxn>
                <a:cxn ang="0">
                  <a:pos x="11" y="29"/>
                </a:cxn>
                <a:cxn ang="0">
                  <a:pos x="6" y="19"/>
                </a:cxn>
                <a:cxn ang="0">
                  <a:pos x="2" y="9"/>
                </a:cxn>
                <a:cxn ang="0">
                  <a:pos x="0" y="0"/>
                </a:cxn>
                <a:cxn ang="0">
                  <a:pos x="0" y="0"/>
                </a:cxn>
                <a:cxn ang="0">
                  <a:pos x="0" y="40"/>
                </a:cxn>
                <a:cxn ang="0">
                  <a:pos x="0" y="40"/>
                </a:cxn>
                <a:cxn ang="0">
                  <a:pos x="2" y="50"/>
                </a:cxn>
                <a:cxn ang="0">
                  <a:pos x="4" y="59"/>
                </a:cxn>
                <a:cxn ang="0">
                  <a:pos x="9" y="69"/>
                </a:cxn>
                <a:cxn ang="0">
                  <a:pos x="17" y="78"/>
                </a:cxn>
                <a:cxn ang="0">
                  <a:pos x="25" y="86"/>
                </a:cxn>
                <a:cxn ang="0">
                  <a:pos x="36" y="95"/>
                </a:cxn>
                <a:cxn ang="0">
                  <a:pos x="47" y="103"/>
                </a:cxn>
                <a:cxn ang="0">
                  <a:pos x="61" y="109"/>
                </a:cxn>
                <a:cxn ang="0">
                  <a:pos x="93" y="122"/>
                </a:cxn>
                <a:cxn ang="0">
                  <a:pos x="128" y="131"/>
                </a:cxn>
                <a:cxn ang="0">
                  <a:pos x="168" y="137"/>
                </a:cxn>
                <a:cxn ang="0">
                  <a:pos x="209" y="139"/>
                </a:cxn>
                <a:cxn ang="0">
                  <a:pos x="209" y="139"/>
                </a:cxn>
              </a:cxnLst>
              <a:rect l="0" t="0" r="r" b="b"/>
              <a:pathLst>
                <a:path w="421" h="139">
                  <a:moveTo>
                    <a:pt x="209" y="139"/>
                  </a:moveTo>
                  <a:lnTo>
                    <a:pt x="209" y="139"/>
                  </a:lnTo>
                  <a:lnTo>
                    <a:pt x="253" y="137"/>
                  </a:lnTo>
                  <a:lnTo>
                    <a:pt x="291" y="131"/>
                  </a:lnTo>
                  <a:lnTo>
                    <a:pt x="328" y="122"/>
                  </a:lnTo>
                  <a:lnTo>
                    <a:pt x="360" y="109"/>
                  </a:lnTo>
                  <a:lnTo>
                    <a:pt x="373" y="103"/>
                  </a:lnTo>
                  <a:lnTo>
                    <a:pt x="385" y="95"/>
                  </a:lnTo>
                  <a:lnTo>
                    <a:pt x="396" y="86"/>
                  </a:lnTo>
                  <a:lnTo>
                    <a:pt x="404" y="78"/>
                  </a:lnTo>
                  <a:lnTo>
                    <a:pt x="411" y="69"/>
                  </a:lnTo>
                  <a:lnTo>
                    <a:pt x="417" y="59"/>
                  </a:lnTo>
                  <a:lnTo>
                    <a:pt x="419" y="50"/>
                  </a:lnTo>
                  <a:lnTo>
                    <a:pt x="421" y="40"/>
                  </a:lnTo>
                  <a:lnTo>
                    <a:pt x="421" y="0"/>
                  </a:lnTo>
                  <a:lnTo>
                    <a:pt x="421" y="0"/>
                  </a:lnTo>
                  <a:lnTo>
                    <a:pt x="421" y="0"/>
                  </a:lnTo>
                  <a:lnTo>
                    <a:pt x="419" y="9"/>
                  </a:lnTo>
                  <a:lnTo>
                    <a:pt x="415" y="19"/>
                  </a:lnTo>
                  <a:lnTo>
                    <a:pt x="408" y="29"/>
                  </a:lnTo>
                  <a:lnTo>
                    <a:pt x="402" y="38"/>
                  </a:lnTo>
                  <a:lnTo>
                    <a:pt x="392" y="46"/>
                  </a:lnTo>
                  <a:lnTo>
                    <a:pt x="381" y="53"/>
                  </a:lnTo>
                  <a:lnTo>
                    <a:pt x="369" y="61"/>
                  </a:lnTo>
                  <a:lnTo>
                    <a:pt x="356" y="67"/>
                  </a:lnTo>
                  <a:lnTo>
                    <a:pt x="326" y="78"/>
                  </a:lnTo>
                  <a:lnTo>
                    <a:pt x="289" y="88"/>
                  </a:lnTo>
                  <a:lnTo>
                    <a:pt x="251" y="93"/>
                  </a:lnTo>
                  <a:lnTo>
                    <a:pt x="209" y="95"/>
                  </a:lnTo>
                  <a:lnTo>
                    <a:pt x="209" y="95"/>
                  </a:lnTo>
                  <a:lnTo>
                    <a:pt x="169" y="93"/>
                  </a:lnTo>
                  <a:lnTo>
                    <a:pt x="131" y="88"/>
                  </a:lnTo>
                  <a:lnTo>
                    <a:pt x="95" y="78"/>
                  </a:lnTo>
                  <a:lnTo>
                    <a:pt x="65" y="67"/>
                  </a:lnTo>
                  <a:lnTo>
                    <a:pt x="51" y="61"/>
                  </a:lnTo>
                  <a:lnTo>
                    <a:pt x="40" y="53"/>
                  </a:lnTo>
                  <a:lnTo>
                    <a:pt x="28" y="46"/>
                  </a:lnTo>
                  <a:lnTo>
                    <a:pt x="19" y="38"/>
                  </a:lnTo>
                  <a:lnTo>
                    <a:pt x="11" y="29"/>
                  </a:lnTo>
                  <a:lnTo>
                    <a:pt x="6" y="19"/>
                  </a:lnTo>
                  <a:lnTo>
                    <a:pt x="2" y="9"/>
                  </a:lnTo>
                  <a:lnTo>
                    <a:pt x="0" y="0"/>
                  </a:lnTo>
                  <a:lnTo>
                    <a:pt x="0" y="0"/>
                  </a:lnTo>
                  <a:lnTo>
                    <a:pt x="0" y="40"/>
                  </a:lnTo>
                  <a:lnTo>
                    <a:pt x="0" y="40"/>
                  </a:lnTo>
                  <a:lnTo>
                    <a:pt x="2" y="50"/>
                  </a:lnTo>
                  <a:lnTo>
                    <a:pt x="4" y="59"/>
                  </a:lnTo>
                  <a:lnTo>
                    <a:pt x="9" y="69"/>
                  </a:lnTo>
                  <a:lnTo>
                    <a:pt x="17" y="78"/>
                  </a:lnTo>
                  <a:lnTo>
                    <a:pt x="25" y="86"/>
                  </a:lnTo>
                  <a:lnTo>
                    <a:pt x="36" y="95"/>
                  </a:lnTo>
                  <a:lnTo>
                    <a:pt x="47" y="103"/>
                  </a:lnTo>
                  <a:lnTo>
                    <a:pt x="61" y="109"/>
                  </a:lnTo>
                  <a:lnTo>
                    <a:pt x="93" y="122"/>
                  </a:lnTo>
                  <a:lnTo>
                    <a:pt x="128" y="131"/>
                  </a:lnTo>
                  <a:lnTo>
                    <a:pt x="168" y="137"/>
                  </a:lnTo>
                  <a:lnTo>
                    <a:pt x="209" y="139"/>
                  </a:lnTo>
                  <a:lnTo>
                    <a:pt x="209" y="1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3" name="Freeform 178">
              <a:extLst>
                <a:ext uri="{FF2B5EF4-FFF2-40B4-BE49-F238E27FC236}">
                  <a16:creationId xmlns:a16="http://schemas.microsoft.com/office/drawing/2014/main" id="{083CCADD-3F27-4CCD-9BC4-E10E8B700A9F}"/>
                </a:ext>
              </a:extLst>
            </p:cNvPr>
            <p:cNvSpPr>
              <a:spLocks/>
            </p:cNvSpPr>
            <p:nvPr/>
          </p:nvSpPr>
          <p:spPr bwMode="auto">
            <a:xfrm>
              <a:off x="14850" y="133646"/>
              <a:ext cx="282141" cy="86127"/>
            </a:xfrm>
            <a:custGeom>
              <a:avLst/>
              <a:gdLst/>
              <a:ahLst/>
              <a:cxnLst>
                <a:cxn ang="0">
                  <a:pos x="188" y="116"/>
                </a:cxn>
                <a:cxn ang="0">
                  <a:pos x="188" y="116"/>
                </a:cxn>
                <a:cxn ang="0">
                  <a:pos x="230" y="114"/>
                </a:cxn>
                <a:cxn ang="0">
                  <a:pos x="267" y="109"/>
                </a:cxn>
                <a:cxn ang="0">
                  <a:pos x="299" y="101"/>
                </a:cxn>
                <a:cxn ang="0">
                  <a:pos x="326" y="92"/>
                </a:cxn>
                <a:cxn ang="0">
                  <a:pos x="348" y="78"/>
                </a:cxn>
                <a:cxn ang="0">
                  <a:pos x="366" y="65"/>
                </a:cxn>
                <a:cxn ang="0">
                  <a:pos x="371" y="59"/>
                </a:cxn>
                <a:cxn ang="0">
                  <a:pos x="375" y="51"/>
                </a:cxn>
                <a:cxn ang="0">
                  <a:pos x="379" y="44"/>
                </a:cxn>
                <a:cxn ang="0">
                  <a:pos x="379" y="38"/>
                </a:cxn>
                <a:cxn ang="0">
                  <a:pos x="379" y="38"/>
                </a:cxn>
                <a:cxn ang="0">
                  <a:pos x="379" y="34"/>
                </a:cxn>
                <a:cxn ang="0">
                  <a:pos x="379" y="34"/>
                </a:cxn>
                <a:cxn ang="0">
                  <a:pos x="347" y="48"/>
                </a:cxn>
                <a:cxn ang="0">
                  <a:pos x="308" y="57"/>
                </a:cxn>
                <a:cxn ang="0">
                  <a:pos x="268" y="61"/>
                </a:cxn>
                <a:cxn ang="0">
                  <a:pos x="227" y="63"/>
                </a:cxn>
                <a:cxn ang="0">
                  <a:pos x="227" y="63"/>
                </a:cxn>
                <a:cxn ang="0">
                  <a:pos x="185" y="61"/>
                </a:cxn>
                <a:cxn ang="0">
                  <a:pos x="143" y="55"/>
                </a:cxn>
                <a:cxn ang="0">
                  <a:pos x="105" y="46"/>
                </a:cxn>
                <a:cxn ang="0">
                  <a:pos x="86" y="40"/>
                </a:cxn>
                <a:cxn ang="0">
                  <a:pos x="70" y="32"/>
                </a:cxn>
                <a:cxn ang="0">
                  <a:pos x="70" y="32"/>
                </a:cxn>
                <a:cxn ang="0">
                  <a:pos x="57" y="25"/>
                </a:cxn>
                <a:cxn ang="0">
                  <a:pos x="44" y="17"/>
                </a:cxn>
                <a:cxn ang="0">
                  <a:pos x="32" y="10"/>
                </a:cxn>
                <a:cxn ang="0">
                  <a:pos x="23" y="0"/>
                </a:cxn>
                <a:cxn ang="0">
                  <a:pos x="23" y="0"/>
                </a:cxn>
                <a:cxn ang="0">
                  <a:pos x="13" y="10"/>
                </a:cxn>
                <a:cxn ang="0">
                  <a:pos x="6" y="19"/>
                </a:cxn>
                <a:cxn ang="0">
                  <a:pos x="0" y="29"/>
                </a:cxn>
                <a:cxn ang="0">
                  <a:pos x="0" y="38"/>
                </a:cxn>
                <a:cxn ang="0">
                  <a:pos x="0" y="38"/>
                </a:cxn>
                <a:cxn ang="0">
                  <a:pos x="0" y="44"/>
                </a:cxn>
                <a:cxn ang="0">
                  <a:pos x="2" y="51"/>
                </a:cxn>
                <a:cxn ang="0">
                  <a:pos x="7" y="59"/>
                </a:cxn>
                <a:cxn ang="0">
                  <a:pos x="13" y="65"/>
                </a:cxn>
                <a:cxn ang="0">
                  <a:pos x="30" y="78"/>
                </a:cxn>
                <a:cxn ang="0">
                  <a:pos x="51" y="92"/>
                </a:cxn>
                <a:cxn ang="0">
                  <a:pos x="80" y="101"/>
                </a:cxn>
                <a:cxn ang="0">
                  <a:pos x="112" y="109"/>
                </a:cxn>
                <a:cxn ang="0">
                  <a:pos x="148" y="114"/>
                </a:cxn>
                <a:cxn ang="0">
                  <a:pos x="188" y="116"/>
                </a:cxn>
                <a:cxn ang="0">
                  <a:pos x="188" y="116"/>
                </a:cxn>
              </a:cxnLst>
              <a:rect l="0" t="0" r="r" b="b"/>
              <a:pathLst>
                <a:path w="379" h="116">
                  <a:moveTo>
                    <a:pt x="188" y="116"/>
                  </a:moveTo>
                  <a:lnTo>
                    <a:pt x="188" y="116"/>
                  </a:lnTo>
                  <a:lnTo>
                    <a:pt x="230" y="114"/>
                  </a:lnTo>
                  <a:lnTo>
                    <a:pt x="267" y="109"/>
                  </a:lnTo>
                  <a:lnTo>
                    <a:pt x="299" y="101"/>
                  </a:lnTo>
                  <a:lnTo>
                    <a:pt x="326" y="92"/>
                  </a:lnTo>
                  <a:lnTo>
                    <a:pt x="348" y="78"/>
                  </a:lnTo>
                  <a:lnTo>
                    <a:pt x="366" y="65"/>
                  </a:lnTo>
                  <a:lnTo>
                    <a:pt x="371" y="59"/>
                  </a:lnTo>
                  <a:lnTo>
                    <a:pt x="375" y="51"/>
                  </a:lnTo>
                  <a:lnTo>
                    <a:pt x="379" y="44"/>
                  </a:lnTo>
                  <a:lnTo>
                    <a:pt x="379" y="38"/>
                  </a:lnTo>
                  <a:lnTo>
                    <a:pt x="379" y="38"/>
                  </a:lnTo>
                  <a:lnTo>
                    <a:pt x="379" y="34"/>
                  </a:lnTo>
                  <a:lnTo>
                    <a:pt x="379" y="34"/>
                  </a:lnTo>
                  <a:lnTo>
                    <a:pt x="347" y="48"/>
                  </a:lnTo>
                  <a:lnTo>
                    <a:pt x="308" y="57"/>
                  </a:lnTo>
                  <a:lnTo>
                    <a:pt x="268" y="61"/>
                  </a:lnTo>
                  <a:lnTo>
                    <a:pt x="227" y="63"/>
                  </a:lnTo>
                  <a:lnTo>
                    <a:pt x="227" y="63"/>
                  </a:lnTo>
                  <a:lnTo>
                    <a:pt x="185" y="61"/>
                  </a:lnTo>
                  <a:lnTo>
                    <a:pt x="143" y="55"/>
                  </a:lnTo>
                  <a:lnTo>
                    <a:pt x="105" y="46"/>
                  </a:lnTo>
                  <a:lnTo>
                    <a:pt x="86" y="40"/>
                  </a:lnTo>
                  <a:lnTo>
                    <a:pt x="70" y="32"/>
                  </a:lnTo>
                  <a:lnTo>
                    <a:pt x="70" y="32"/>
                  </a:lnTo>
                  <a:lnTo>
                    <a:pt x="57" y="25"/>
                  </a:lnTo>
                  <a:lnTo>
                    <a:pt x="44" y="17"/>
                  </a:lnTo>
                  <a:lnTo>
                    <a:pt x="32" y="10"/>
                  </a:lnTo>
                  <a:lnTo>
                    <a:pt x="23" y="0"/>
                  </a:lnTo>
                  <a:lnTo>
                    <a:pt x="23" y="0"/>
                  </a:lnTo>
                  <a:lnTo>
                    <a:pt x="13" y="10"/>
                  </a:lnTo>
                  <a:lnTo>
                    <a:pt x="6" y="19"/>
                  </a:lnTo>
                  <a:lnTo>
                    <a:pt x="0" y="29"/>
                  </a:lnTo>
                  <a:lnTo>
                    <a:pt x="0" y="38"/>
                  </a:lnTo>
                  <a:lnTo>
                    <a:pt x="0" y="38"/>
                  </a:lnTo>
                  <a:lnTo>
                    <a:pt x="0" y="44"/>
                  </a:lnTo>
                  <a:lnTo>
                    <a:pt x="2" y="51"/>
                  </a:lnTo>
                  <a:lnTo>
                    <a:pt x="7" y="59"/>
                  </a:lnTo>
                  <a:lnTo>
                    <a:pt x="13" y="65"/>
                  </a:lnTo>
                  <a:lnTo>
                    <a:pt x="30" y="78"/>
                  </a:lnTo>
                  <a:lnTo>
                    <a:pt x="51" y="92"/>
                  </a:lnTo>
                  <a:lnTo>
                    <a:pt x="80" y="101"/>
                  </a:lnTo>
                  <a:lnTo>
                    <a:pt x="112" y="109"/>
                  </a:lnTo>
                  <a:lnTo>
                    <a:pt x="148" y="114"/>
                  </a:lnTo>
                  <a:lnTo>
                    <a:pt x="188" y="116"/>
                  </a:lnTo>
                  <a:lnTo>
                    <a:pt x="18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4" name="Freeform 179">
              <a:extLst>
                <a:ext uri="{FF2B5EF4-FFF2-40B4-BE49-F238E27FC236}">
                  <a16:creationId xmlns:a16="http://schemas.microsoft.com/office/drawing/2014/main" id="{1A4F9FE5-F534-4881-A334-5CD71CE8671D}"/>
                </a:ext>
              </a:extLst>
            </p:cNvPr>
            <p:cNvSpPr>
              <a:spLocks/>
            </p:cNvSpPr>
            <p:nvPr/>
          </p:nvSpPr>
          <p:spPr bwMode="auto">
            <a:xfrm>
              <a:off x="28215" y="62368"/>
              <a:ext cx="311841" cy="103947"/>
            </a:xfrm>
            <a:custGeom>
              <a:avLst/>
              <a:gdLst/>
              <a:ahLst/>
              <a:cxnLst>
                <a:cxn ang="0">
                  <a:pos x="0" y="0"/>
                </a:cxn>
                <a:cxn ang="0">
                  <a:pos x="0" y="0"/>
                </a:cxn>
                <a:cxn ang="0">
                  <a:pos x="0" y="40"/>
                </a:cxn>
                <a:cxn ang="0">
                  <a:pos x="0" y="40"/>
                </a:cxn>
                <a:cxn ang="0">
                  <a:pos x="2" y="49"/>
                </a:cxn>
                <a:cxn ang="0">
                  <a:pos x="4" y="59"/>
                </a:cxn>
                <a:cxn ang="0">
                  <a:pos x="9" y="68"/>
                </a:cxn>
                <a:cxn ang="0">
                  <a:pos x="17" y="78"/>
                </a:cxn>
                <a:cxn ang="0">
                  <a:pos x="25" y="87"/>
                </a:cxn>
                <a:cxn ang="0">
                  <a:pos x="36" y="95"/>
                </a:cxn>
                <a:cxn ang="0">
                  <a:pos x="48" y="103"/>
                </a:cxn>
                <a:cxn ang="0">
                  <a:pos x="61" y="110"/>
                </a:cxn>
                <a:cxn ang="0">
                  <a:pos x="93" y="122"/>
                </a:cxn>
                <a:cxn ang="0">
                  <a:pos x="128" y="131"/>
                </a:cxn>
                <a:cxn ang="0">
                  <a:pos x="168" y="137"/>
                </a:cxn>
                <a:cxn ang="0">
                  <a:pos x="210" y="139"/>
                </a:cxn>
                <a:cxn ang="0">
                  <a:pos x="210" y="139"/>
                </a:cxn>
                <a:cxn ang="0">
                  <a:pos x="253" y="137"/>
                </a:cxn>
                <a:cxn ang="0">
                  <a:pos x="291" y="131"/>
                </a:cxn>
                <a:cxn ang="0">
                  <a:pos x="328" y="122"/>
                </a:cxn>
                <a:cxn ang="0">
                  <a:pos x="358" y="110"/>
                </a:cxn>
                <a:cxn ang="0">
                  <a:pos x="373" y="103"/>
                </a:cxn>
                <a:cxn ang="0">
                  <a:pos x="385" y="95"/>
                </a:cxn>
                <a:cxn ang="0">
                  <a:pos x="394" y="87"/>
                </a:cxn>
                <a:cxn ang="0">
                  <a:pos x="404" y="78"/>
                </a:cxn>
                <a:cxn ang="0">
                  <a:pos x="411" y="68"/>
                </a:cxn>
                <a:cxn ang="0">
                  <a:pos x="417" y="59"/>
                </a:cxn>
                <a:cxn ang="0">
                  <a:pos x="419" y="49"/>
                </a:cxn>
                <a:cxn ang="0">
                  <a:pos x="421" y="40"/>
                </a:cxn>
                <a:cxn ang="0">
                  <a:pos x="421" y="0"/>
                </a:cxn>
                <a:cxn ang="0">
                  <a:pos x="421" y="0"/>
                </a:cxn>
                <a:cxn ang="0">
                  <a:pos x="421" y="0"/>
                </a:cxn>
                <a:cxn ang="0">
                  <a:pos x="419" y="11"/>
                </a:cxn>
                <a:cxn ang="0">
                  <a:pos x="413" y="19"/>
                </a:cxn>
                <a:cxn ang="0">
                  <a:pos x="408" y="28"/>
                </a:cxn>
                <a:cxn ang="0">
                  <a:pos x="400" y="38"/>
                </a:cxn>
                <a:cxn ang="0">
                  <a:pos x="392" y="46"/>
                </a:cxn>
                <a:cxn ang="0">
                  <a:pos x="381" y="53"/>
                </a:cxn>
                <a:cxn ang="0">
                  <a:pos x="370" y="61"/>
                </a:cxn>
                <a:cxn ang="0">
                  <a:pos x="356" y="66"/>
                </a:cxn>
                <a:cxn ang="0">
                  <a:pos x="324" y="78"/>
                </a:cxn>
                <a:cxn ang="0">
                  <a:pos x="290" y="87"/>
                </a:cxn>
                <a:cxn ang="0">
                  <a:pos x="251" y="93"/>
                </a:cxn>
                <a:cxn ang="0">
                  <a:pos x="210" y="95"/>
                </a:cxn>
                <a:cxn ang="0">
                  <a:pos x="210" y="95"/>
                </a:cxn>
                <a:cxn ang="0">
                  <a:pos x="170" y="93"/>
                </a:cxn>
                <a:cxn ang="0">
                  <a:pos x="131" y="87"/>
                </a:cxn>
                <a:cxn ang="0">
                  <a:pos x="95" y="78"/>
                </a:cxn>
                <a:cxn ang="0">
                  <a:pos x="65" y="66"/>
                </a:cxn>
                <a:cxn ang="0">
                  <a:pos x="51" y="61"/>
                </a:cxn>
                <a:cxn ang="0">
                  <a:pos x="40" y="53"/>
                </a:cxn>
                <a:cxn ang="0">
                  <a:pos x="29" y="46"/>
                </a:cxn>
                <a:cxn ang="0">
                  <a:pos x="19" y="38"/>
                </a:cxn>
                <a:cxn ang="0">
                  <a:pos x="11" y="28"/>
                </a:cxn>
                <a:cxn ang="0">
                  <a:pos x="6" y="19"/>
                </a:cxn>
                <a:cxn ang="0">
                  <a:pos x="2" y="11"/>
                </a:cxn>
                <a:cxn ang="0">
                  <a:pos x="0" y="0"/>
                </a:cxn>
                <a:cxn ang="0">
                  <a:pos x="0" y="0"/>
                </a:cxn>
              </a:cxnLst>
              <a:rect l="0" t="0" r="r" b="b"/>
              <a:pathLst>
                <a:path w="421" h="139">
                  <a:moveTo>
                    <a:pt x="0" y="0"/>
                  </a:moveTo>
                  <a:lnTo>
                    <a:pt x="0" y="0"/>
                  </a:lnTo>
                  <a:lnTo>
                    <a:pt x="0" y="40"/>
                  </a:lnTo>
                  <a:lnTo>
                    <a:pt x="0" y="40"/>
                  </a:lnTo>
                  <a:lnTo>
                    <a:pt x="2" y="49"/>
                  </a:lnTo>
                  <a:lnTo>
                    <a:pt x="4" y="59"/>
                  </a:lnTo>
                  <a:lnTo>
                    <a:pt x="9" y="68"/>
                  </a:lnTo>
                  <a:lnTo>
                    <a:pt x="17" y="78"/>
                  </a:lnTo>
                  <a:lnTo>
                    <a:pt x="25" y="87"/>
                  </a:lnTo>
                  <a:lnTo>
                    <a:pt x="36" y="95"/>
                  </a:lnTo>
                  <a:lnTo>
                    <a:pt x="48" y="103"/>
                  </a:lnTo>
                  <a:lnTo>
                    <a:pt x="61" y="110"/>
                  </a:lnTo>
                  <a:lnTo>
                    <a:pt x="93" y="122"/>
                  </a:lnTo>
                  <a:lnTo>
                    <a:pt x="128" y="131"/>
                  </a:lnTo>
                  <a:lnTo>
                    <a:pt x="168" y="137"/>
                  </a:lnTo>
                  <a:lnTo>
                    <a:pt x="210" y="139"/>
                  </a:lnTo>
                  <a:lnTo>
                    <a:pt x="210" y="139"/>
                  </a:lnTo>
                  <a:lnTo>
                    <a:pt x="253" y="137"/>
                  </a:lnTo>
                  <a:lnTo>
                    <a:pt x="291" y="131"/>
                  </a:lnTo>
                  <a:lnTo>
                    <a:pt x="328" y="122"/>
                  </a:lnTo>
                  <a:lnTo>
                    <a:pt x="358" y="110"/>
                  </a:lnTo>
                  <a:lnTo>
                    <a:pt x="373" y="103"/>
                  </a:lnTo>
                  <a:lnTo>
                    <a:pt x="385" y="95"/>
                  </a:lnTo>
                  <a:lnTo>
                    <a:pt x="394" y="87"/>
                  </a:lnTo>
                  <a:lnTo>
                    <a:pt x="404" y="78"/>
                  </a:lnTo>
                  <a:lnTo>
                    <a:pt x="411" y="68"/>
                  </a:lnTo>
                  <a:lnTo>
                    <a:pt x="417" y="59"/>
                  </a:lnTo>
                  <a:lnTo>
                    <a:pt x="419" y="49"/>
                  </a:lnTo>
                  <a:lnTo>
                    <a:pt x="421" y="40"/>
                  </a:lnTo>
                  <a:lnTo>
                    <a:pt x="421" y="0"/>
                  </a:lnTo>
                  <a:lnTo>
                    <a:pt x="421" y="0"/>
                  </a:lnTo>
                  <a:lnTo>
                    <a:pt x="421" y="0"/>
                  </a:lnTo>
                  <a:lnTo>
                    <a:pt x="419" y="11"/>
                  </a:lnTo>
                  <a:lnTo>
                    <a:pt x="413" y="19"/>
                  </a:lnTo>
                  <a:lnTo>
                    <a:pt x="408" y="28"/>
                  </a:lnTo>
                  <a:lnTo>
                    <a:pt x="400" y="38"/>
                  </a:lnTo>
                  <a:lnTo>
                    <a:pt x="392" y="46"/>
                  </a:lnTo>
                  <a:lnTo>
                    <a:pt x="381" y="53"/>
                  </a:lnTo>
                  <a:lnTo>
                    <a:pt x="370" y="61"/>
                  </a:lnTo>
                  <a:lnTo>
                    <a:pt x="356" y="66"/>
                  </a:lnTo>
                  <a:lnTo>
                    <a:pt x="324" y="78"/>
                  </a:lnTo>
                  <a:lnTo>
                    <a:pt x="290" y="87"/>
                  </a:lnTo>
                  <a:lnTo>
                    <a:pt x="251" y="93"/>
                  </a:lnTo>
                  <a:lnTo>
                    <a:pt x="210" y="95"/>
                  </a:lnTo>
                  <a:lnTo>
                    <a:pt x="210" y="95"/>
                  </a:lnTo>
                  <a:lnTo>
                    <a:pt x="170" y="93"/>
                  </a:lnTo>
                  <a:lnTo>
                    <a:pt x="131" y="87"/>
                  </a:lnTo>
                  <a:lnTo>
                    <a:pt x="95" y="78"/>
                  </a:lnTo>
                  <a:lnTo>
                    <a:pt x="65" y="66"/>
                  </a:lnTo>
                  <a:lnTo>
                    <a:pt x="51" y="61"/>
                  </a:lnTo>
                  <a:lnTo>
                    <a:pt x="40" y="53"/>
                  </a:lnTo>
                  <a:lnTo>
                    <a:pt x="29" y="46"/>
                  </a:lnTo>
                  <a:lnTo>
                    <a:pt x="19" y="38"/>
                  </a:lnTo>
                  <a:lnTo>
                    <a:pt x="11" y="28"/>
                  </a:lnTo>
                  <a:lnTo>
                    <a:pt x="6" y="19"/>
                  </a:lnTo>
                  <a:lnTo>
                    <a:pt x="2" y="11"/>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5" name="Freeform 180">
              <a:extLst>
                <a:ext uri="{FF2B5EF4-FFF2-40B4-BE49-F238E27FC236}">
                  <a16:creationId xmlns:a16="http://schemas.microsoft.com/office/drawing/2014/main" id="{00040FC2-6861-4CEF-93F4-A1CCB32096B1}"/>
                </a:ext>
              </a:extLst>
            </p:cNvPr>
            <p:cNvSpPr>
              <a:spLocks/>
            </p:cNvSpPr>
            <p:nvPr/>
          </p:nvSpPr>
          <p:spPr bwMode="auto">
            <a:xfrm>
              <a:off x="147011" y="31185"/>
              <a:ext cx="29699" cy="13365"/>
            </a:xfrm>
            <a:custGeom>
              <a:avLst/>
              <a:gdLst/>
              <a:ahLst/>
              <a:cxnLst>
                <a:cxn ang="0">
                  <a:pos x="40" y="0"/>
                </a:cxn>
                <a:cxn ang="0">
                  <a:pos x="40" y="0"/>
                </a:cxn>
                <a:cxn ang="0">
                  <a:pos x="25" y="0"/>
                </a:cxn>
                <a:cxn ang="0">
                  <a:pos x="13" y="4"/>
                </a:cxn>
                <a:cxn ang="0">
                  <a:pos x="6" y="6"/>
                </a:cxn>
                <a:cxn ang="0">
                  <a:pos x="0" y="8"/>
                </a:cxn>
                <a:cxn ang="0">
                  <a:pos x="0" y="8"/>
                </a:cxn>
                <a:cxn ang="0">
                  <a:pos x="8" y="11"/>
                </a:cxn>
                <a:cxn ang="0">
                  <a:pos x="17" y="13"/>
                </a:cxn>
                <a:cxn ang="0">
                  <a:pos x="30" y="15"/>
                </a:cxn>
                <a:cxn ang="0">
                  <a:pos x="30" y="15"/>
                </a:cxn>
                <a:cxn ang="0">
                  <a:pos x="40" y="17"/>
                </a:cxn>
                <a:cxn ang="0">
                  <a:pos x="40" y="0"/>
                </a:cxn>
              </a:cxnLst>
              <a:rect l="0" t="0" r="r" b="b"/>
              <a:pathLst>
                <a:path w="40" h="17">
                  <a:moveTo>
                    <a:pt x="40" y="0"/>
                  </a:moveTo>
                  <a:lnTo>
                    <a:pt x="40" y="0"/>
                  </a:lnTo>
                  <a:lnTo>
                    <a:pt x="25" y="0"/>
                  </a:lnTo>
                  <a:lnTo>
                    <a:pt x="13" y="4"/>
                  </a:lnTo>
                  <a:lnTo>
                    <a:pt x="6" y="6"/>
                  </a:lnTo>
                  <a:lnTo>
                    <a:pt x="0" y="8"/>
                  </a:lnTo>
                  <a:lnTo>
                    <a:pt x="0" y="8"/>
                  </a:lnTo>
                  <a:lnTo>
                    <a:pt x="8" y="11"/>
                  </a:lnTo>
                  <a:lnTo>
                    <a:pt x="17" y="13"/>
                  </a:lnTo>
                  <a:lnTo>
                    <a:pt x="30" y="15"/>
                  </a:lnTo>
                  <a:lnTo>
                    <a:pt x="30" y="15"/>
                  </a:lnTo>
                  <a:lnTo>
                    <a:pt x="40" y="17"/>
                  </a:ln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6" name="Freeform 181">
              <a:extLst>
                <a:ext uri="{FF2B5EF4-FFF2-40B4-BE49-F238E27FC236}">
                  <a16:creationId xmlns:a16="http://schemas.microsoft.com/office/drawing/2014/main" id="{93E8D72F-945A-4EBA-A8CC-346F79CD8CA4}"/>
                </a:ext>
              </a:extLst>
            </p:cNvPr>
            <p:cNvSpPr>
              <a:spLocks noEditPoints="1"/>
            </p:cNvSpPr>
            <p:nvPr/>
          </p:nvSpPr>
          <p:spPr bwMode="auto">
            <a:xfrm>
              <a:off x="43064" y="0"/>
              <a:ext cx="282141" cy="118797"/>
            </a:xfrm>
            <a:custGeom>
              <a:avLst/>
              <a:gdLst/>
              <a:ahLst/>
              <a:cxnLst>
                <a:cxn ang="0">
                  <a:pos x="0" y="80"/>
                </a:cxn>
                <a:cxn ang="0">
                  <a:pos x="2" y="93"/>
                </a:cxn>
                <a:cxn ang="0">
                  <a:pos x="13" y="109"/>
                </a:cxn>
                <a:cxn ang="0">
                  <a:pos x="51" y="133"/>
                </a:cxn>
                <a:cxn ang="0">
                  <a:pos x="112" y="152"/>
                </a:cxn>
                <a:cxn ang="0">
                  <a:pos x="189" y="158"/>
                </a:cxn>
                <a:cxn ang="0">
                  <a:pos x="230" y="156"/>
                </a:cxn>
                <a:cxn ang="0">
                  <a:pos x="299" y="143"/>
                </a:cxn>
                <a:cxn ang="0">
                  <a:pos x="349" y="122"/>
                </a:cxn>
                <a:cxn ang="0">
                  <a:pos x="371" y="101"/>
                </a:cxn>
                <a:cxn ang="0">
                  <a:pos x="379" y="86"/>
                </a:cxn>
                <a:cxn ang="0">
                  <a:pos x="379" y="80"/>
                </a:cxn>
                <a:cxn ang="0">
                  <a:pos x="375" y="65"/>
                </a:cxn>
                <a:cxn ang="0">
                  <a:pos x="366" y="51"/>
                </a:cxn>
                <a:cxn ang="0">
                  <a:pos x="326" y="27"/>
                </a:cxn>
                <a:cxn ang="0">
                  <a:pos x="267" y="8"/>
                </a:cxn>
                <a:cxn ang="0">
                  <a:pos x="189" y="0"/>
                </a:cxn>
                <a:cxn ang="0">
                  <a:pos x="149" y="2"/>
                </a:cxn>
                <a:cxn ang="0">
                  <a:pos x="80" y="15"/>
                </a:cxn>
                <a:cxn ang="0">
                  <a:pos x="30" y="38"/>
                </a:cxn>
                <a:cxn ang="0">
                  <a:pos x="8" y="59"/>
                </a:cxn>
                <a:cxn ang="0">
                  <a:pos x="0" y="72"/>
                </a:cxn>
                <a:cxn ang="0">
                  <a:pos x="0" y="80"/>
                </a:cxn>
                <a:cxn ang="0">
                  <a:pos x="168" y="78"/>
                </a:cxn>
                <a:cxn ang="0">
                  <a:pos x="137" y="72"/>
                </a:cxn>
                <a:cxn ang="0">
                  <a:pos x="122" y="61"/>
                </a:cxn>
                <a:cxn ang="0">
                  <a:pos x="118" y="55"/>
                </a:cxn>
                <a:cxn ang="0">
                  <a:pos x="118" y="48"/>
                </a:cxn>
                <a:cxn ang="0">
                  <a:pos x="126" y="34"/>
                </a:cxn>
                <a:cxn ang="0">
                  <a:pos x="143" y="27"/>
                </a:cxn>
                <a:cxn ang="0">
                  <a:pos x="179" y="21"/>
                </a:cxn>
                <a:cxn ang="0">
                  <a:pos x="200" y="10"/>
                </a:cxn>
                <a:cxn ang="0">
                  <a:pos x="200" y="21"/>
                </a:cxn>
                <a:cxn ang="0">
                  <a:pos x="227" y="23"/>
                </a:cxn>
                <a:cxn ang="0">
                  <a:pos x="249" y="29"/>
                </a:cxn>
                <a:cxn ang="0">
                  <a:pos x="248" y="50"/>
                </a:cxn>
                <a:cxn ang="0">
                  <a:pos x="238" y="46"/>
                </a:cxn>
                <a:cxn ang="0">
                  <a:pos x="223" y="44"/>
                </a:cxn>
                <a:cxn ang="0">
                  <a:pos x="200" y="61"/>
                </a:cxn>
                <a:cxn ang="0">
                  <a:pos x="213" y="61"/>
                </a:cxn>
                <a:cxn ang="0">
                  <a:pos x="232" y="65"/>
                </a:cxn>
                <a:cxn ang="0">
                  <a:pos x="259" y="72"/>
                </a:cxn>
                <a:cxn ang="0">
                  <a:pos x="267" y="80"/>
                </a:cxn>
                <a:cxn ang="0">
                  <a:pos x="270" y="95"/>
                </a:cxn>
                <a:cxn ang="0">
                  <a:pos x="267" y="103"/>
                </a:cxn>
                <a:cxn ang="0">
                  <a:pos x="253" y="114"/>
                </a:cxn>
                <a:cxn ang="0">
                  <a:pos x="219" y="124"/>
                </a:cxn>
                <a:cxn ang="0">
                  <a:pos x="200" y="135"/>
                </a:cxn>
                <a:cxn ang="0">
                  <a:pos x="179" y="124"/>
                </a:cxn>
                <a:cxn ang="0">
                  <a:pos x="149" y="122"/>
                </a:cxn>
                <a:cxn ang="0">
                  <a:pos x="133" y="118"/>
                </a:cxn>
                <a:cxn ang="0">
                  <a:pos x="112" y="110"/>
                </a:cxn>
                <a:cxn ang="0">
                  <a:pos x="122" y="93"/>
                </a:cxn>
                <a:cxn ang="0">
                  <a:pos x="152" y="101"/>
                </a:cxn>
                <a:cxn ang="0">
                  <a:pos x="179" y="105"/>
                </a:cxn>
                <a:cxn ang="0">
                  <a:pos x="179" y="78"/>
                </a:cxn>
                <a:cxn ang="0">
                  <a:pos x="168" y="78"/>
                </a:cxn>
              </a:cxnLst>
              <a:rect l="0" t="0" r="r" b="b"/>
              <a:pathLst>
                <a:path w="379" h="158">
                  <a:moveTo>
                    <a:pt x="0" y="80"/>
                  </a:moveTo>
                  <a:lnTo>
                    <a:pt x="0" y="80"/>
                  </a:lnTo>
                  <a:lnTo>
                    <a:pt x="0" y="86"/>
                  </a:lnTo>
                  <a:lnTo>
                    <a:pt x="2" y="93"/>
                  </a:lnTo>
                  <a:lnTo>
                    <a:pt x="8" y="101"/>
                  </a:lnTo>
                  <a:lnTo>
                    <a:pt x="13" y="109"/>
                  </a:lnTo>
                  <a:lnTo>
                    <a:pt x="30" y="122"/>
                  </a:lnTo>
                  <a:lnTo>
                    <a:pt x="51" y="133"/>
                  </a:lnTo>
                  <a:lnTo>
                    <a:pt x="80" y="143"/>
                  </a:lnTo>
                  <a:lnTo>
                    <a:pt x="112" y="152"/>
                  </a:lnTo>
                  <a:lnTo>
                    <a:pt x="149" y="156"/>
                  </a:lnTo>
                  <a:lnTo>
                    <a:pt x="189" y="158"/>
                  </a:lnTo>
                  <a:lnTo>
                    <a:pt x="189" y="158"/>
                  </a:lnTo>
                  <a:lnTo>
                    <a:pt x="230" y="156"/>
                  </a:lnTo>
                  <a:lnTo>
                    <a:pt x="267" y="152"/>
                  </a:lnTo>
                  <a:lnTo>
                    <a:pt x="299" y="143"/>
                  </a:lnTo>
                  <a:lnTo>
                    <a:pt x="326" y="133"/>
                  </a:lnTo>
                  <a:lnTo>
                    <a:pt x="349" y="122"/>
                  </a:lnTo>
                  <a:lnTo>
                    <a:pt x="366" y="109"/>
                  </a:lnTo>
                  <a:lnTo>
                    <a:pt x="371" y="101"/>
                  </a:lnTo>
                  <a:lnTo>
                    <a:pt x="375" y="93"/>
                  </a:lnTo>
                  <a:lnTo>
                    <a:pt x="379" y="86"/>
                  </a:lnTo>
                  <a:lnTo>
                    <a:pt x="379" y="80"/>
                  </a:lnTo>
                  <a:lnTo>
                    <a:pt x="379" y="80"/>
                  </a:lnTo>
                  <a:lnTo>
                    <a:pt x="379" y="72"/>
                  </a:lnTo>
                  <a:lnTo>
                    <a:pt x="375" y="65"/>
                  </a:lnTo>
                  <a:lnTo>
                    <a:pt x="371" y="59"/>
                  </a:lnTo>
                  <a:lnTo>
                    <a:pt x="366" y="51"/>
                  </a:lnTo>
                  <a:lnTo>
                    <a:pt x="349" y="38"/>
                  </a:lnTo>
                  <a:lnTo>
                    <a:pt x="326" y="27"/>
                  </a:lnTo>
                  <a:lnTo>
                    <a:pt x="299" y="15"/>
                  </a:lnTo>
                  <a:lnTo>
                    <a:pt x="267" y="8"/>
                  </a:lnTo>
                  <a:lnTo>
                    <a:pt x="230" y="2"/>
                  </a:lnTo>
                  <a:lnTo>
                    <a:pt x="189" y="0"/>
                  </a:lnTo>
                  <a:lnTo>
                    <a:pt x="189" y="0"/>
                  </a:lnTo>
                  <a:lnTo>
                    <a:pt x="149" y="2"/>
                  </a:lnTo>
                  <a:lnTo>
                    <a:pt x="112" y="8"/>
                  </a:lnTo>
                  <a:lnTo>
                    <a:pt x="80" y="15"/>
                  </a:lnTo>
                  <a:lnTo>
                    <a:pt x="51" y="27"/>
                  </a:lnTo>
                  <a:lnTo>
                    <a:pt x="30" y="38"/>
                  </a:lnTo>
                  <a:lnTo>
                    <a:pt x="13" y="51"/>
                  </a:lnTo>
                  <a:lnTo>
                    <a:pt x="8" y="59"/>
                  </a:lnTo>
                  <a:lnTo>
                    <a:pt x="2" y="65"/>
                  </a:lnTo>
                  <a:lnTo>
                    <a:pt x="0" y="72"/>
                  </a:lnTo>
                  <a:lnTo>
                    <a:pt x="0" y="80"/>
                  </a:lnTo>
                  <a:lnTo>
                    <a:pt x="0" y="80"/>
                  </a:lnTo>
                  <a:close/>
                  <a:moveTo>
                    <a:pt x="168" y="78"/>
                  </a:moveTo>
                  <a:lnTo>
                    <a:pt x="168" y="78"/>
                  </a:lnTo>
                  <a:lnTo>
                    <a:pt x="150" y="76"/>
                  </a:lnTo>
                  <a:lnTo>
                    <a:pt x="137" y="72"/>
                  </a:lnTo>
                  <a:lnTo>
                    <a:pt x="128" y="67"/>
                  </a:lnTo>
                  <a:lnTo>
                    <a:pt x="122" y="61"/>
                  </a:lnTo>
                  <a:lnTo>
                    <a:pt x="122" y="61"/>
                  </a:lnTo>
                  <a:lnTo>
                    <a:pt x="118" y="55"/>
                  </a:lnTo>
                  <a:lnTo>
                    <a:pt x="118" y="48"/>
                  </a:lnTo>
                  <a:lnTo>
                    <a:pt x="118" y="48"/>
                  </a:lnTo>
                  <a:lnTo>
                    <a:pt x="122" y="40"/>
                  </a:lnTo>
                  <a:lnTo>
                    <a:pt x="126" y="34"/>
                  </a:lnTo>
                  <a:lnTo>
                    <a:pt x="133" y="30"/>
                  </a:lnTo>
                  <a:lnTo>
                    <a:pt x="143" y="27"/>
                  </a:lnTo>
                  <a:lnTo>
                    <a:pt x="162" y="23"/>
                  </a:lnTo>
                  <a:lnTo>
                    <a:pt x="179" y="21"/>
                  </a:lnTo>
                  <a:lnTo>
                    <a:pt x="179" y="10"/>
                  </a:lnTo>
                  <a:lnTo>
                    <a:pt x="200" y="10"/>
                  </a:lnTo>
                  <a:lnTo>
                    <a:pt x="200" y="21"/>
                  </a:lnTo>
                  <a:lnTo>
                    <a:pt x="200" y="21"/>
                  </a:lnTo>
                  <a:lnTo>
                    <a:pt x="227" y="23"/>
                  </a:lnTo>
                  <a:lnTo>
                    <a:pt x="227" y="23"/>
                  </a:lnTo>
                  <a:lnTo>
                    <a:pt x="240" y="27"/>
                  </a:lnTo>
                  <a:lnTo>
                    <a:pt x="249" y="29"/>
                  </a:lnTo>
                  <a:lnTo>
                    <a:pt x="257" y="32"/>
                  </a:lnTo>
                  <a:lnTo>
                    <a:pt x="248" y="50"/>
                  </a:lnTo>
                  <a:lnTo>
                    <a:pt x="248" y="50"/>
                  </a:lnTo>
                  <a:lnTo>
                    <a:pt x="238" y="46"/>
                  </a:lnTo>
                  <a:lnTo>
                    <a:pt x="223" y="44"/>
                  </a:lnTo>
                  <a:lnTo>
                    <a:pt x="223" y="44"/>
                  </a:lnTo>
                  <a:lnTo>
                    <a:pt x="200" y="42"/>
                  </a:lnTo>
                  <a:lnTo>
                    <a:pt x="200" y="61"/>
                  </a:lnTo>
                  <a:lnTo>
                    <a:pt x="200" y="61"/>
                  </a:lnTo>
                  <a:lnTo>
                    <a:pt x="213" y="61"/>
                  </a:lnTo>
                  <a:lnTo>
                    <a:pt x="213" y="61"/>
                  </a:lnTo>
                  <a:lnTo>
                    <a:pt x="232" y="65"/>
                  </a:lnTo>
                  <a:lnTo>
                    <a:pt x="248" y="69"/>
                  </a:lnTo>
                  <a:lnTo>
                    <a:pt x="259" y="72"/>
                  </a:lnTo>
                  <a:lnTo>
                    <a:pt x="267" y="80"/>
                  </a:lnTo>
                  <a:lnTo>
                    <a:pt x="267" y="80"/>
                  </a:lnTo>
                  <a:lnTo>
                    <a:pt x="270" y="88"/>
                  </a:lnTo>
                  <a:lnTo>
                    <a:pt x="270" y="95"/>
                  </a:lnTo>
                  <a:lnTo>
                    <a:pt x="270" y="95"/>
                  </a:lnTo>
                  <a:lnTo>
                    <a:pt x="267" y="103"/>
                  </a:lnTo>
                  <a:lnTo>
                    <a:pt x="261" y="110"/>
                  </a:lnTo>
                  <a:lnTo>
                    <a:pt x="253" y="114"/>
                  </a:lnTo>
                  <a:lnTo>
                    <a:pt x="242" y="118"/>
                  </a:lnTo>
                  <a:lnTo>
                    <a:pt x="219" y="124"/>
                  </a:lnTo>
                  <a:lnTo>
                    <a:pt x="200" y="124"/>
                  </a:lnTo>
                  <a:lnTo>
                    <a:pt x="200" y="135"/>
                  </a:lnTo>
                  <a:lnTo>
                    <a:pt x="179" y="135"/>
                  </a:lnTo>
                  <a:lnTo>
                    <a:pt x="179" y="124"/>
                  </a:lnTo>
                  <a:lnTo>
                    <a:pt x="179" y="124"/>
                  </a:lnTo>
                  <a:lnTo>
                    <a:pt x="149" y="122"/>
                  </a:lnTo>
                  <a:lnTo>
                    <a:pt x="149" y="122"/>
                  </a:lnTo>
                  <a:lnTo>
                    <a:pt x="133" y="118"/>
                  </a:lnTo>
                  <a:lnTo>
                    <a:pt x="122" y="116"/>
                  </a:lnTo>
                  <a:lnTo>
                    <a:pt x="112" y="110"/>
                  </a:lnTo>
                  <a:lnTo>
                    <a:pt x="122" y="93"/>
                  </a:lnTo>
                  <a:lnTo>
                    <a:pt x="122" y="93"/>
                  </a:lnTo>
                  <a:lnTo>
                    <a:pt x="135" y="99"/>
                  </a:lnTo>
                  <a:lnTo>
                    <a:pt x="152" y="101"/>
                  </a:lnTo>
                  <a:lnTo>
                    <a:pt x="152" y="101"/>
                  </a:lnTo>
                  <a:lnTo>
                    <a:pt x="179" y="105"/>
                  </a:lnTo>
                  <a:lnTo>
                    <a:pt x="179" y="78"/>
                  </a:lnTo>
                  <a:lnTo>
                    <a:pt x="179" y="78"/>
                  </a:lnTo>
                  <a:lnTo>
                    <a:pt x="168" y="78"/>
                  </a:lnTo>
                  <a:lnTo>
                    <a:pt x="168"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sp>
          <p:nvSpPr>
            <p:cNvPr id="87" name="Freeform 182">
              <a:extLst>
                <a:ext uri="{FF2B5EF4-FFF2-40B4-BE49-F238E27FC236}">
                  <a16:creationId xmlns:a16="http://schemas.microsoft.com/office/drawing/2014/main" id="{4F108F1F-BCAC-43B2-A4D5-9840C370DF27}"/>
                </a:ext>
              </a:extLst>
            </p:cNvPr>
            <p:cNvSpPr>
              <a:spLocks/>
            </p:cNvSpPr>
            <p:nvPr/>
          </p:nvSpPr>
          <p:spPr bwMode="auto">
            <a:xfrm>
              <a:off x="191560" y="60884"/>
              <a:ext cx="38609" cy="17819"/>
            </a:xfrm>
            <a:custGeom>
              <a:avLst/>
              <a:gdLst/>
              <a:ahLst/>
              <a:cxnLst>
                <a:cxn ang="0">
                  <a:pos x="51" y="11"/>
                </a:cxn>
                <a:cxn ang="0">
                  <a:pos x="51" y="11"/>
                </a:cxn>
                <a:cxn ang="0">
                  <a:pos x="49" y="11"/>
                </a:cxn>
                <a:cxn ang="0">
                  <a:pos x="46" y="8"/>
                </a:cxn>
                <a:cxn ang="0">
                  <a:pos x="32" y="4"/>
                </a:cxn>
                <a:cxn ang="0">
                  <a:pos x="11" y="2"/>
                </a:cxn>
                <a:cxn ang="0">
                  <a:pos x="11" y="2"/>
                </a:cxn>
                <a:cxn ang="0">
                  <a:pos x="0" y="0"/>
                </a:cxn>
                <a:cxn ang="0">
                  <a:pos x="0" y="25"/>
                </a:cxn>
                <a:cxn ang="0">
                  <a:pos x="0" y="25"/>
                </a:cxn>
                <a:cxn ang="0">
                  <a:pos x="21" y="23"/>
                </a:cxn>
                <a:cxn ang="0">
                  <a:pos x="36" y="19"/>
                </a:cxn>
                <a:cxn ang="0">
                  <a:pos x="46" y="15"/>
                </a:cxn>
                <a:cxn ang="0">
                  <a:pos x="51" y="11"/>
                </a:cxn>
                <a:cxn ang="0">
                  <a:pos x="51" y="11"/>
                </a:cxn>
              </a:cxnLst>
              <a:rect l="0" t="0" r="r" b="b"/>
              <a:pathLst>
                <a:path w="51" h="25">
                  <a:moveTo>
                    <a:pt x="51" y="11"/>
                  </a:moveTo>
                  <a:lnTo>
                    <a:pt x="51" y="11"/>
                  </a:lnTo>
                  <a:lnTo>
                    <a:pt x="49" y="11"/>
                  </a:lnTo>
                  <a:lnTo>
                    <a:pt x="46" y="8"/>
                  </a:lnTo>
                  <a:lnTo>
                    <a:pt x="32" y="4"/>
                  </a:lnTo>
                  <a:lnTo>
                    <a:pt x="11" y="2"/>
                  </a:lnTo>
                  <a:lnTo>
                    <a:pt x="11" y="2"/>
                  </a:lnTo>
                  <a:lnTo>
                    <a:pt x="0" y="0"/>
                  </a:lnTo>
                  <a:lnTo>
                    <a:pt x="0" y="25"/>
                  </a:lnTo>
                  <a:lnTo>
                    <a:pt x="0" y="25"/>
                  </a:lnTo>
                  <a:lnTo>
                    <a:pt x="21" y="23"/>
                  </a:lnTo>
                  <a:lnTo>
                    <a:pt x="36" y="19"/>
                  </a:lnTo>
                  <a:lnTo>
                    <a:pt x="46" y="15"/>
                  </a:lnTo>
                  <a:lnTo>
                    <a:pt x="51" y="11"/>
                  </a:lnTo>
                  <a:lnTo>
                    <a:pt x="51"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sz="3007" dirty="0"/>
            </a:p>
          </p:txBody>
        </p:sp>
      </p:grpSp>
      <p:grpSp>
        <p:nvGrpSpPr>
          <p:cNvPr id="88" name="Group 316">
            <a:extLst>
              <a:ext uri="{FF2B5EF4-FFF2-40B4-BE49-F238E27FC236}">
                <a16:creationId xmlns:a16="http://schemas.microsoft.com/office/drawing/2014/main" id="{096B652E-8798-422A-B7BF-E842EA764C59}"/>
              </a:ext>
            </a:extLst>
          </p:cNvPr>
          <p:cNvGrpSpPr/>
          <p:nvPr/>
        </p:nvGrpSpPr>
        <p:grpSpPr>
          <a:xfrm>
            <a:off x="2957465" y="3084657"/>
            <a:ext cx="170365" cy="184979"/>
            <a:chOff x="8719793" y="3134013"/>
            <a:chExt cx="329939" cy="322095"/>
          </a:xfrm>
          <a:solidFill>
            <a:srgbClr val="C00000"/>
          </a:solidFill>
        </p:grpSpPr>
        <p:sp>
          <p:nvSpPr>
            <p:cNvPr id="89" name="Freeform 7">
              <a:extLst>
                <a:ext uri="{FF2B5EF4-FFF2-40B4-BE49-F238E27FC236}">
                  <a16:creationId xmlns:a16="http://schemas.microsoft.com/office/drawing/2014/main" id="{056005F6-4DF6-4498-B41E-84F7D79A9BAE}"/>
                </a:ext>
              </a:extLst>
            </p:cNvPr>
            <p:cNvSpPr>
              <a:spLocks/>
            </p:cNvSpPr>
            <p:nvPr/>
          </p:nvSpPr>
          <p:spPr bwMode="auto">
            <a:xfrm>
              <a:off x="8819820" y="3134013"/>
              <a:ext cx="129885" cy="55028"/>
            </a:xfrm>
            <a:custGeom>
              <a:avLst/>
              <a:gdLst>
                <a:gd name="T0" fmla="*/ 15 w 97"/>
                <a:gd name="T1" fmla="*/ 15 h 42"/>
                <a:gd name="T2" fmla="*/ 82 w 97"/>
                <a:gd name="T3" fmla="*/ 15 h 42"/>
                <a:gd name="T4" fmla="*/ 82 w 97"/>
                <a:gd name="T5" fmla="*/ 42 h 42"/>
                <a:gd name="T6" fmla="*/ 97 w 97"/>
                <a:gd name="T7" fmla="*/ 42 h 42"/>
                <a:gd name="T8" fmla="*/ 97 w 97"/>
                <a:gd name="T9" fmla="*/ 8 h 42"/>
                <a:gd name="T10" fmla="*/ 93 w 97"/>
                <a:gd name="T11" fmla="*/ 1 h 42"/>
                <a:gd name="T12" fmla="*/ 93 w 97"/>
                <a:gd name="T13" fmla="*/ 1 h 42"/>
                <a:gd name="T14" fmla="*/ 93 w 97"/>
                <a:gd name="T15" fmla="*/ 1 h 42"/>
                <a:gd name="T16" fmla="*/ 92 w 97"/>
                <a:gd name="T17" fmla="*/ 1 h 42"/>
                <a:gd name="T18" fmla="*/ 92 w 97"/>
                <a:gd name="T19" fmla="*/ 1 h 42"/>
                <a:gd name="T20" fmla="*/ 91 w 97"/>
                <a:gd name="T21" fmla="*/ 1 h 42"/>
                <a:gd name="T22" fmla="*/ 91 w 97"/>
                <a:gd name="T23" fmla="*/ 1 h 42"/>
                <a:gd name="T24" fmla="*/ 91 w 97"/>
                <a:gd name="T25" fmla="*/ 1 h 42"/>
                <a:gd name="T26" fmla="*/ 89 w 97"/>
                <a:gd name="T27" fmla="*/ 0 h 42"/>
                <a:gd name="T28" fmla="*/ 89 w 97"/>
                <a:gd name="T29" fmla="*/ 0 h 42"/>
                <a:gd name="T30" fmla="*/ 8 w 97"/>
                <a:gd name="T31" fmla="*/ 0 h 42"/>
                <a:gd name="T32" fmla="*/ 8 w 97"/>
                <a:gd name="T33" fmla="*/ 0 h 42"/>
                <a:gd name="T34" fmla="*/ 7 w 97"/>
                <a:gd name="T35" fmla="*/ 0 h 42"/>
                <a:gd name="T36" fmla="*/ 0 w 97"/>
                <a:gd name="T37" fmla="*/ 8 h 42"/>
                <a:gd name="T38" fmla="*/ 0 w 97"/>
                <a:gd name="T39" fmla="*/ 42 h 42"/>
                <a:gd name="T40" fmla="*/ 15 w 97"/>
                <a:gd name="T41" fmla="*/ 42 h 42"/>
                <a:gd name="T42" fmla="*/ 15 w 97"/>
                <a:gd name="T43"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2">
                  <a:moveTo>
                    <a:pt x="15" y="15"/>
                  </a:moveTo>
                  <a:cubicBezTo>
                    <a:pt x="82" y="15"/>
                    <a:pt x="82" y="15"/>
                    <a:pt x="82" y="15"/>
                  </a:cubicBezTo>
                  <a:cubicBezTo>
                    <a:pt x="82" y="42"/>
                    <a:pt x="82" y="42"/>
                    <a:pt x="82" y="42"/>
                  </a:cubicBezTo>
                  <a:cubicBezTo>
                    <a:pt x="97" y="42"/>
                    <a:pt x="97" y="42"/>
                    <a:pt x="97" y="42"/>
                  </a:cubicBezTo>
                  <a:cubicBezTo>
                    <a:pt x="97" y="8"/>
                    <a:pt x="97" y="8"/>
                    <a:pt x="97" y="8"/>
                  </a:cubicBezTo>
                  <a:cubicBezTo>
                    <a:pt x="97" y="5"/>
                    <a:pt x="95" y="3"/>
                    <a:pt x="93" y="1"/>
                  </a:cubicBezTo>
                  <a:cubicBezTo>
                    <a:pt x="93" y="1"/>
                    <a:pt x="93" y="1"/>
                    <a:pt x="93" y="1"/>
                  </a:cubicBezTo>
                  <a:cubicBezTo>
                    <a:pt x="93" y="1"/>
                    <a:pt x="93" y="1"/>
                    <a:pt x="93" y="1"/>
                  </a:cubicBezTo>
                  <a:cubicBezTo>
                    <a:pt x="93" y="1"/>
                    <a:pt x="92" y="1"/>
                    <a:pt x="92" y="1"/>
                  </a:cubicBezTo>
                  <a:cubicBezTo>
                    <a:pt x="92" y="1"/>
                    <a:pt x="92" y="1"/>
                    <a:pt x="92" y="1"/>
                  </a:cubicBezTo>
                  <a:cubicBezTo>
                    <a:pt x="92" y="1"/>
                    <a:pt x="92" y="1"/>
                    <a:pt x="91" y="1"/>
                  </a:cubicBezTo>
                  <a:cubicBezTo>
                    <a:pt x="91" y="1"/>
                    <a:pt x="91" y="1"/>
                    <a:pt x="91" y="1"/>
                  </a:cubicBezTo>
                  <a:cubicBezTo>
                    <a:pt x="91" y="1"/>
                    <a:pt x="91" y="1"/>
                    <a:pt x="91" y="1"/>
                  </a:cubicBezTo>
                  <a:cubicBezTo>
                    <a:pt x="90" y="0"/>
                    <a:pt x="90" y="0"/>
                    <a:pt x="89" y="0"/>
                  </a:cubicBezTo>
                  <a:cubicBezTo>
                    <a:pt x="89" y="0"/>
                    <a:pt x="89" y="0"/>
                    <a:pt x="89" y="0"/>
                  </a:cubicBezTo>
                  <a:cubicBezTo>
                    <a:pt x="8" y="0"/>
                    <a:pt x="8" y="0"/>
                    <a:pt x="8" y="0"/>
                  </a:cubicBezTo>
                  <a:cubicBezTo>
                    <a:pt x="8" y="0"/>
                    <a:pt x="8" y="0"/>
                    <a:pt x="8" y="0"/>
                  </a:cubicBezTo>
                  <a:cubicBezTo>
                    <a:pt x="7" y="0"/>
                    <a:pt x="7" y="0"/>
                    <a:pt x="7" y="0"/>
                  </a:cubicBezTo>
                  <a:cubicBezTo>
                    <a:pt x="3" y="0"/>
                    <a:pt x="0" y="4"/>
                    <a:pt x="0" y="8"/>
                  </a:cubicBezTo>
                  <a:cubicBezTo>
                    <a:pt x="0" y="42"/>
                    <a:pt x="0" y="42"/>
                    <a:pt x="0" y="42"/>
                  </a:cubicBezTo>
                  <a:cubicBezTo>
                    <a:pt x="15" y="42"/>
                    <a:pt x="15" y="42"/>
                    <a:pt x="15" y="42"/>
                  </a:cubicBezTo>
                  <a:lnTo>
                    <a:pt x="15" y="15"/>
                  </a:lnTo>
                  <a:close/>
                </a:path>
              </a:pathLst>
            </a:custGeom>
            <a:grpFill/>
            <a:ln>
              <a:noFill/>
            </a:ln>
          </p:spPr>
          <p:txBody>
            <a:bodyPr vert="horz" wrap="square" lIns="91440" tIns="45720" rIns="91440" bIns="45720" numCol="1" anchor="t" anchorCtr="0" compatLnSpc="1">
              <a:prstTxWarp prst="textNoShape">
                <a:avLst/>
              </a:prstTxWarp>
            </a:bodyPr>
            <a:lstStyle/>
            <a:p>
              <a:endParaRPr lang="it-IT" sz="3007" dirty="0"/>
            </a:p>
          </p:txBody>
        </p:sp>
        <p:sp>
          <p:nvSpPr>
            <p:cNvPr id="90" name="Freeform 8">
              <a:extLst>
                <a:ext uri="{FF2B5EF4-FFF2-40B4-BE49-F238E27FC236}">
                  <a16:creationId xmlns:a16="http://schemas.microsoft.com/office/drawing/2014/main" id="{63B1833C-8A73-432B-8AC6-F8E771957286}"/>
                </a:ext>
              </a:extLst>
            </p:cNvPr>
            <p:cNvSpPr>
              <a:spLocks/>
            </p:cNvSpPr>
            <p:nvPr/>
          </p:nvSpPr>
          <p:spPr bwMode="auto">
            <a:xfrm>
              <a:off x="8803397" y="3252139"/>
              <a:ext cx="161984" cy="158479"/>
            </a:xfrm>
            <a:custGeom>
              <a:avLst/>
              <a:gdLst>
                <a:gd name="T0" fmla="*/ 217 w 217"/>
                <a:gd name="T1" fmla="*/ 71 h 216"/>
                <a:gd name="T2" fmla="*/ 145 w 217"/>
                <a:gd name="T3" fmla="*/ 71 h 216"/>
                <a:gd name="T4" fmla="*/ 145 w 217"/>
                <a:gd name="T5" fmla="*/ 0 h 216"/>
                <a:gd name="T6" fmla="*/ 74 w 217"/>
                <a:gd name="T7" fmla="*/ 0 h 216"/>
                <a:gd name="T8" fmla="*/ 74 w 217"/>
                <a:gd name="T9" fmla="*/ 71 h 216"/>
                <a:gd name="T10" fmla="*/ 0 w 217"/>
                <a:gd name="T11" fmla="*/ 71 h 216"/>
                <a:gd name="T12" fmla="*/ 0 w 217"/>
                <a:gd name="T13" fmla="*/ 143 h 216"/>
                <a:gd name="T14" fmla="*/ 74 w 217"/>
                <a:gd name="T15" fmla="*/ 143 h 216"/>
                <a:gd name="T16" fmla="*/ 74 w 217"/>
                <a:gd name="T17" fmla="*/ 216 h 216"/>
                <a:gd name="T18" fmla="*/ 145 w 217"/>
                <a:gd name="T19" fmla="*/ 216 h 216"/>
                <a:gd name="T20" fmla="*/ 145 w 217"/>
                <a:gd name="T21" fmla="*/ 143 h 216"/>
                <a:gd name="T22" fmla="*/ 217 w 217"/>
                <a:gd name="T23" fmla="*/ 143 h 216"/>
                <a:gd name="T24" fmla="*/ 217 w 217"/>
                <a:gd name="T25" fmla="*/ 7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 h="216">
                  <a:moveTo>
                    <a:pt x="217" y="71"/>
                  </a:moveTo>
                  <a:lnTo>
                    <a:pt x="145" y="71"/>
                  </a:lnTo>
                  <a:lnTo>
                    <a:pt x="145" y="0"/>
                  </a:lnTo>
                  <a:lnTo>
                    <a:pt x="74" y="0"/>
                  </a:lnTo>
                  <a:lnTo>
                    <a:pt x="74" y="71"/>
                  </a:lnTo>
                  <a:lnTo>
                    <a:pt x="0" y="71"/>
                  </a:lnTo>
                  <a:lnTo>
                    <a:pt x="0" y="143"/>
                  </a:lnTo>
                  <a:lnTo>
                    <a:pt x="74" y="143"/>
                  </a:lnTo>
                  <a:lnTo>
                    <a:pt x="74" y="216"/>
                  </a:lnTo>
                  <a:lnTo>
                    <a:pt x="145" y="216"/>
                  </a:lnTo>
                  <a:lnTo>
                    <a:pt x="145" y="143"/>
                  </a:lnTo>
                  <a:lnTo>
                    <a:pt x="217" y="143"/>
                  </a:lnTo>
                  <a:lnTo>
                    <a:pt x="217" y="71"/>
                  </a:lnTo>
                  <a:close/>
                </a:path>
              </a:pathLst>
            </a:custGeom>
            <a:grpFill/>
            <a:ln>
              <a:noFill/>
            </a:ln>
          </p:spPr>
          <p:txBody>
            <a:bodyPr vert="horz" wrap="square" lIns="91440" tIns="45720" rIns="91440" bIns="45720" numCol="1" anchor="t" anchorCtr="0" compatLnSpc="1">
              <a:prstTxWarp prst="textNoShape">
                <a:avLst/>
              </a:prstTxWarp>
            </a:bodyPr>
            <a:lstStyle/>
            <a:p>
              <a:endParaRPr lang="it-IT" sz="3007" dirty="0"/>
            </a:p>
          </p:txBody>
        </p:sp>
        <p:sp>
          <p:nvSpPr>
            <p:cNvPr id="91" name="Freeform 9">
              <a:extLst>
                <a:ext uri="{FF2B5EF4-FFF2-40B4-BE49-F238E27FC236}">
                  <a16:creationId xmlns:a16="http://schemas.microsoft.com/office/drawing/2014/main" id="{9351860F-D064-4E83-8583-70C179E5584F}"/>
                </a:ext>
              </a:extLst>
            </p:cNvPr>
            <p:cNvSpPr>
              <a:spLocks noEditPoints="1"/>
            </p:cNvSpPr>
            <p:nvPr/>
          </p:nvSpPr>
          <p:spPr bwMode="auto">
            <a:xfrm>
              <a:off x="8719793" y="3204448"/>
              <a:ext cx="329939" cy="251660"/>
            </a:xfrm>
            <a:custGeom>
              <a:avLst/>
              <a:gdLst>
                <a:gd name="T0" fmla="*/ 247 w 247"/>
                <a:gd name="T1" fmla="*/ 14 h 192"/>
                <a:gd name="T2" fmla="*/ 246 w 247"/>
                <a:gd name="T3" fmla="*/ 10 h 192"/>
                <a:gd name="T4" fmla="*/ 233 w 247"/>
                <a:gd name="T5" fmla="*/ 0 h 192"/>
                <a:gd name="T6" fmla="*/ 124 w 247"/>
                <a:gd name="T7" fmla="*/ 0 h 192"/>
                <a:gd name="T8" fmla="*/ 14 w 247"/>
                <a:gd name="T9" fmla="*/ 0 h 192"/>
                <a:gd name="T10" fmla="*/ 1 w 247"/>
                <a:gd name="T11" fmla="*/ 10 h 192"/>
                <a:gd name="T12" fmla="*/ 0 w 247"/>
                <a:gd name="T13" fmla="*/ 15 h 192"/>
                <a:gd name="T14" fmla="*/ 0 w 247"/>
                <a:gd name="T15" fmla="*/ 178 h 192"/>
                <a:gd name="T16" fmla="*/ 1 w 247"/>
                <a:gd name="T17" fmla="*/ 183 h 192"/>
                <a:gd name="T18" fmla="*/ 14 w 247"/>
                <a:gd name="T19" fmla="*/ 192 h 192"/>
                <a:gd name="T20" fmla="*/ 124 w 247"/>
                <a:gd name="T21" fmla="*/ 192 h 192"/>
                <a:gd name="T22" fmla="*/ 233 w 247"/>
                <a:gd name="T23" fmla="*/ 192 h 192"/>
                <a:gd name="T24" fmla="*/ 246 w 247"/>
                <a:gd name="T25" fmla="*/ 183 h 192"/>
                <a:gd name="T26" fmla="*/ 247 w 247"/>
                <a:gd name="T27" fmla="*/ 179 h 192"/>
                <a:gd name="T28" fmla="*/ 247 w 247"/>
                <a:gd name="T29" fmla="*/ 179 h 192"/>
                <a:gd name="T30" fmla="*/ 247 w 247"/>
                <a:gd name="T31" fmla="*/ 179 h 192"/>
                <a:gd name="T32" fmla="*/ 247 w 247"/>
                <a:gd name="T33" fmla="*/ 179 h 192"/>
                <a:gd name="T34" fmla="*/ 247 w 247"/>
                <a:gd name="T35" fmla="*/ 14 h 192"/>
                <a:gd name="T36" fmla="*/ 247 w 247"/>
                <a:gd name="T37" fmla="*/ 14 h 192"/>
                <a:gd name="T38" fmla="*/ 124 w 247"/>
                <a:gd name="T39" fmla="*/ 173 h 192"/>
                <a:gd name="T40" fmla="*/ 46 w 247"/>
                <a:gd name="T41" fmla="*/ 95 h 192"/>
                <a:gd name="T42" fmla="*/ 124 w 247"/>
                <a:gd name="T43" fmla="*/ 17 h 192"/>
                <a:gd name="T44" fmla="*/ 201 w 247"/>
                <a:gd name="T45" fmla="*/ 95 h 192"/>
                <a:gd name="T46" fmla="*/ 124 w 247"/>
                <a:gd name="T47"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192">
                  <a:moveTo>
                    <a:pt x="247" y="14"/>
                  </a:moveTo>
                  <a:cubicBezTo>
                    <a:pt x="247" y="13"/>
                    <a:pt x="247" y="11"/>
                    <a:pt x="246" y="10"/>
                  </a:cubicBezTo>
                  <a:cubicBezTo>
                    <a:pt x="244" y="4"/>
                    <a:pt x="239" y="0"/>
                    <a:pt x="233" y="0"/>
                  </a:cubicBezTo>
                  <a:cubicBezTo>
                    <a:pt x="124" y="0"/>
                    <a:pt x="124" y="0"/>
                    <a:pt x="124" y="0"/>
                  </a:cubicBezTo>
                  <a:cubicBezTo>
                    <a:pt x="14" y="0"/>
                    <a:pt x="14" y="0"/>
                    <a:pt x="14" y="0"/>
                  </a:cubicBezTo>
                  <a:cubicBezTo>
                    <a:pt x="8" y="0"/>
                    <a:pt x="3" y="4"/>
                    <a:pt x="1" y="10"/>
                  </a:cubicBezTo>
                  <a:cubicBezTo>
                    <a:pt x="1" y="11"/>
                    <a:pt x="0" y="13"/>
                    <a:pt x="0" y="15"/>
                  </a:cubicBezTo>
                  <a:cubicBezTo>
                    <a:pt x="0" y="178"/>
                    <a:pt x="0" y="178"/>
                    <a:pt x="0" y="178"/>
                  </a:cubicBezTo>
                  <a:cubicBezTo>
                    <a:pt x="0" y="180"/>
                    <a:pt x="1" y="181"/>
                    <a:pt x="1" y="183"/>
                  </a:cubicBezTo>
                  <a:cubicBezTo>
                    <a:pt x="3" y="189"/>
                    <a:pt x="8" y="192"/>
                    <a:pt x="14" y="192"/>
                  </a:cubicBezTo>
                  <a:cubicBezTo>
                    <a:pt x="124" y="192"/>
                    <a:pt x="124" y="192"/>
                    <a:pt x="124" y="192"/>
                  </a:cubicBezTo>
                  <a:cubicBezTo>
                    <a:pt x="233" y="192"/>
                    <a:pt x="233" y="192"/>
                    <a:pt x="233" y="192"/>
                  </a:cubicBezTo>
                  <a:cubicBezTo>
                    <a:pt x="239" y="192"/>
                    <a:pt x="244" y="189"/>
                    <a:pt x="246" y="183"/>
                  </a:cubicBezTo>
                  <a:cubicBezTo>
                    <a:pt x="246" y="182"/>
                    <a:pt x="247" y="181"/>
                    <a:pt x="247" y="179"/>
                  </a:cubicBezTo>
                  <a:cubicBezTo>
                    <a:pt x="247" y="179"/>
                    <a:pt x="247" y="179"/>
                    <a:pt x="247" y="179"/>
                  </a:cubicBezTo>
                  <a:cubicBezTo>
                    <a:pt x="247" y="179"/>
                    <a:pt x="247" y="179"/>
                    <a:pt x="247" y="179"/>
                  </a:cubicBezTo>
                  <a:cubicBezTo>
                    <a:pt x="247" y="179"/>
                    <a:pt x="247" y="179"/>
                    <a:pt x="247" y="179"/>
                  </a:cubicBezTo>
                  <a:cubicBezTo>
                    <a:pt x="247" y="14"/>
                    <a:pt x="247" y="14"/>
                    <a:pt x="247" y="14"/>
                  </a:cubicBezTo>
                  <a:cubicBezTo>
                    <a:pt x="247" y="14"/>
                    <a:pt x="247" y="14"/>
                    <a:pt x="247" y="14"/>
                  </a:cubicBezTo>
                  <a:close/>
                  <a:moveTo>
                    <a:pt x="124" y="173"/>
                  </a:moveTo>
                  <a:cubicBezTo>
                    <a:pt x="81" y="173"/>
                    <a:pt x="46" y="138"/>
                    <a:pt x="46" y="95"/>
                  </a:cubicBezTo>
                  <a:cubicBezTo>
                    <a:pt x="46" y="52"/>
                    <a:pt x="81" y="17"/>
                    <a:pt x="124" y="17"/>
                  </a:cubicBezTo>
                  <a:cubicBezTo>
                    <a:pt x="167" y="17"/>
                    <a:pt x="201" y="52"/>
                    <a:pt x="201" y="95"/>
                  </a:cubicBezTo>
                  <a:cubicBezTo>
                    <a:pt x="201" y="138"/>
                    <a:pt x="167" y="173"/>
                    <a:pt x="124"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it-IT" sz="3007" dirty="0"/>
            </a:p>
          </p:txBody>
        </p:sp>
      </p:grpSp>
      <p:grpSp>
        <p:nvGrpSpPr>
          <p:cNvPr id="92" name="Group 262">
            <a:extLst>
              <a:ext uri="{FF2B5EF4-FFF2-40B4-BE49-F238E27FC236}">
                <a16:creationId xmlns:a16="http://schemas.microsoft.com/office/drawing/2014/main" id="{E5464EEA-CA89-4E13-B8AD-A4DFDFB9F83B}"/>
              </a:ext>
            </a:extLst>
          </p:cNvPr>
          <p:cNvGrpSpPr/>
          <p:nvPr/>
        </p:nvGrpSpPr>
        <p:grpSpPr>
          <a:xfrm>
            <a:off x="2931113" y="4912640"/>
            <a:ext cx="223069" cy="136401"/>
            <a:chOff x="14173200" y="3667125"/>
            <a:chExt cx="1193800" cy="901700"/>
          </a:xfrm>
          <a:solidFill>
            <a:srgbClr val="C00000"/>
          </a:solidFill>
        </p:grpSpPr>
        <p:sp>
          <p:nvSpPr>
            <p:cNvPr id="93" name="Freeform 69">
              <a:extLst>
                <a:ext uri="{FF2B5EF4-FFF2-40B4-BE49-F238E27FC236}">
                  <a16:creationId xmlns:a16="http://schemas.microsoft.com/office/drawing/2014/main" id="{2D3BDC9B-2168-4BBE-8EF8-EB2FB164041A}"/>
                </a:ext>
              </a:extLst>
            </p:cNvPr>
            <p:cNvSpPr>
              <a:spLocks noEditPoints="1"/>
            </p:cNvSpPr>
            <p:nvPr/>
          </p:nvSpPr>
          <p:spPr bwMode="auto">
            <a:xfrm>
              <a:off x="14420850" y="3667125"/>
              <a:ext cx="473075" cy="241300"/>
            </a:xfrm>
            <a:custGeom>
              <a:avLst/>
              <a:gdLst>
                <a:gd name="T0" fmla="*/ 178 w 298"/>
                <a:gd name="T1" fmla="*/ 150 h 152"/>
                <a:gd name="T2" fmla="*/ 252 w 298"/>
                <a:gd name="T3" fmla="*/ 136 h 152"/>
                <a:gd name="T4" fmla="*/ 294 w 298"/>
                <a:gd name="T5" fmla="*/ 108 h 152"/>
                <a:gd name="T6" fmla="*/ 298 w 298"/>
                <a:gd name="T7" fmla="*/ 98 h 152"/>
                <a:gd name="T8" fmla="*/ 298 w 298"/>
                <a:gd name="T9" fmla="*/ 56 h 152"/>
                <a:gd name="T10" fmla="*/ 294 w 298"/>
                <a:gd name="T11" fmla="*/ 46 h 152"/>
                <a:gd name="T12" fmla="*/ 254 w 298"/>
                <a:gd name="T13" fmla="*/ 16 h 152"/>
                <a:gd name="T14" fmla="*/ 178 w 298"/>
                <a:gd name="T15" fmla="*/ 0 h 152"/>
                <a:gd name="T16" fmla="*/ 118 w 298"/>
                <a:gd name="T17" fmla="*/ 0 h 152"/>
                <a:gd name="T18" fmla="*/ 44 w 298"/>
                <a:gd name="T19" fmla="*/ 16 h 152"/>
                <a:gd name="T20" fmla="*/ 2 w 298"/>
                <a:gd name="T21" fmla="*/ 46 h 152"/>
                <a:gd name="T22" fmla="*/ 0 w 298"/>
                <a:gd name="T23" fmla="*/ 94 h 152"/>
                <a:gd name="T24" fmla="*/ 0 w 298"/>
                <a:gd name="T25" fmla="*/ 100 h 152"/>
                <a:gd name="T26" fmla="*/ 26 w 298"/>
                <a:gd name="T27" fmla="*/ 126 h 152"/>
                <a:gd name="T28" fmla="*/ 90 w 298"/>
                <a:gd name="T29" fmla="*/ 146 h 152"/>
                <a:gd name="T30" fmla="*/ 148 w 298"/>
                <a:gd name="T31" fmla="*/ 152 h 152"/>
                <a:gd name="T32" fmla="*/ 56 w 298"/>
                <a:gd name="T33" fmla="*/ 130 h 152"/>
                <a:gd name="T34" fmla="*/ 76 w 298"/>
                <a:gd name="T35" fmla="*/ 106 h 152"/>
                <a:gd name="T36" fmla="*/ 116 w 298"/>
                <a:gd name="T37" fmla="*/ 142 h 152"/>
                <a:gd name="T38" fmla="*/ 96 w 298"/>
                <a:gd name="T39" fmla="*/ 110 h 152"/>
                <a:gd name="T40" fmla="*/ 158 w 298"/>
                <a:gd name="T41" fmla="*/ 142 h 152"/>
                <a:gd name="T42" fmla="*/ 148 w 298"/>
                <a:gd name="T43" fmla="*/ 142 h 152"/>
                <a:gd name="T44" fmla="*/ 136 w 298"/>
                <a:gd name="T45" fmla="*/ 114 h 152"/>
                <a:gd name="T46" fmla="*/ 158 w 298"/>
                <a:gd name="T47" fmla="*/ 114 h 152"/>
                <a:gd name="T48" fmla="*/ 280 w 298"/>
                <a:gd name="T49" fmla="*/ 112 h 152"/>
                <a:gd name="T50" fmla="*/ 264 w 298"/>
                <a:gd name="T51" fmla="*/ 92 h 152"/>
                <a:gd name="T52" fmla="*/ 280 w 298"/>
                <a:gd name="T53" fmla="*/ 112 h 152"/>
                <a:gd name="T54" fmla="*/ 174 w 298"/>
                <a:gd name="T55" fmla="*/ 12 h 152"/>
                <a:gd name="T56" fmla="*/ 240 w 298"/>
                <a:gd name="T57" fmla="*/ 24 h 152"/>
                <a:gd name="T58" fmla="*/ 274 w 298"/>
                <a:gd name="T59" fmla="*/ 46 h 152"/>
                <a:gd name="T60" fmla="*/ 278 w 298"/>
                <a:gd name="T61" fmla="*/ 56 h 152"/>
                <a:gd name="T62" fmla="*/ 268 w 298"/>
                <a:gd name="T63" fmla="*/ 74 h 152"/>
                <a:gd name="T64" fmla="*/ 220 w 298"/>
                <a:gd name="T65" fmla="*/ 92 h 152"/>
                <a:gd name="T66" fmla="*/ 148 w 298"/>
                <a:gd name="T67" fmla="*/ 100 h 152"/>
                <a:gd name="T68" fmla="*/ 98 w 298"/>
                <a:gd name="T69" fmla="*/ 96 h 152"/>
                <a:gd name="T70" fmla="*/ 42 w 298"/>
                <a:gd name="T71" fmla="*/ 80 h 152"/>
                <a:gd name="T72" fmla="*/ 20 w 298"/>
                <a:gd name="T73" fmla="*/ 60 h 152"/>
                <a:gd name="T74" fmla="*/ 20 w 298"/>
                <a:gd name="T75" fmla="*/ 50 h 152"/>
                <a:gd name="T76" fmla="*/ 42 w 298"/>
                <a:gd name="T77" fmla="*/ 30 h 152"/>
                <a:gd name="T78" fmla="*/ 98 w 298"/>
                <a:gd name="T79" fmla="*/ 14 h 152"/>
                <a:gd name="T80" fmla="*/ 148 w 298"/>
                <a:gd name="T81" fmla="*/ 10 h 152"/>
                <a:gd name="T82" fmla="*/ 24 w 298"/>
                <a:gd name="T83" fmla="*/ 86 h 152"/>
                <a:gd name="T84" fmla="*/ 34 w 298"/>
                <a:gd name="T85" fmla="*/ 122 h 152"/>
                <a:gd name="T86" fmla="*/ 14 w 298"/>
                <a:gd name="T87"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152">
                  <a:moveTo>
                    <a:pt x="148" y="152"/>
                  </a:moveTo>
                  <a:lnTo>
                    <a:pt x="148" y="152"/>
                  </a:lnTo>
                  <a:lnTo>
                    <a:pt x="178" y="150"/>
                  </a:lnTo>
                  <a:lnTo>
                    <a:pt x="206" y="146"/>
                  </a:lnTo>
                  <a:lnTo>
                    <a:pt x="230" y="142"/>
                  </a:lnTo>
                  <a:lnTo>
                    <a:pt x="252" y="136"/>
                  </a:lnTo>
                  <a:lnTo>
                    <a:pt x="270" y="128"/>
                  </a:lnTo>
                  <a:lnTo>
                    <a:pt x="284" y="118"/>
                  </a:lnTo>
                  <a:lnTo>
                    <a:pt x="294" y="108"/>
                  </a:lnTo>
                  <a:lnTo>
                    <a:pt x="296" y="102"/>
                  </a:lnTo>
                  <a:lnTo>
                    <a:pt x="298" y="98"/>
                  </a:lnTo>
                  <a:lnTo>
                    <a:pt x="298" y="98"/>
                  </a:lnTo>
                  <a:lnTo>
                    <a:pt x="298" y="94"/>
                  </a:lnTo>
                  <a:lnTo>
                    <a:pt x="298" y="94"/>
                  </a:lnTo>
                  <a:lnTo>
                    <a:pt x="298" y="56"/>
                  </a:lnTo>
                  <a:lnTo>
                    <a:pt x="298" y="56"/>
                  </a:lnTo>
                  <a:lnTo>
                    <a:pt x="298" y="50"/>
                  </a:lnTo>
                  <a:lnTo>
                    <a:pt x="294" y="46"/>
                  </a:lnTo>
                  <a:lnTo>
                    <a:pt x="286" y="34"/>
                  </a:lnTo>
                  <a:lnTo>
                    <a:pt x="272" y="24"/>
                  </a:lnTo>
                  <a:lnTo>
                    <a:pt x="254" y="16"/>
                  </a:lnTo>
                  <a:lnTo>
                    <a:pt x="232" y="10"/>
                  </a:lnTo>
                  <a:lnTo>
                    <a:pt x="206" y="4"/>
                  </a:lnTo>
                  <a:lnTo>
                    <a:pt x="178" y="0"/>
                  </a:lnTo>
                  <a:lnTo>
                    <a:pt x="148" y="0"/>
                  </a:lnTo>
                  <a:lnTo>
                    <a:pt x="148" y="0"/>
                  </a:lnTo>
                  <a:lnTo>
                    <a:pt x="118" y="0"/>
                  </a:lnTo>
                  <a:lnTo>
                    <a:pt x="90" y="4"/>
                  </a:lnTo>
                  <a:lnTo>
                    <a:pt x="66" y="10"/>
                  </a:lnTo>
                  <a:lnTo>
                    <a:pt x="44" y="16"/>
                  </a:lnTo>
                  <a:lnTo>
                    <a:pt x="26" y="24"/>
                  </a:lnTo>
                  <a:lnTo>
                    <a:pt x="12" y="34"/>
                  </a:lnTo>
                  <a:lnTo>
                    <a:pt x="2" y="46"/>
                  </a:lnTo>
                  <a:lnTo>
                    <a:pt x="0" y="50"/>
                  </a:lnTo>
                  <a:lnTo>
                    <a:pt x="0" y="56"/>
                  </a:lnTo>
                  <a:lnTo>
                    <a:pt x="0" y="94"/>
                  </a:lnTo>
                  <a:lnTo>
                    <a:pt x="0" y="94"/>
                  </a:lnTo>
                  <a:lnTo>
                    <a:pt x="0" y="94"/>
                  </a:lnTo>
                  <a:lnTo>
                    <a:pt x="0" y="100"/>
                  </a:lnTo>
                  <a:lnTo>
                    <a:pt x="2" y="106"/>
                  </a:lnTo>
                  <a:lnTo>
                    <a:pt x="12" y="116"/>
                  </a:lnTo>
                  <a:lnTo>
                    <a:pt x="26" y="126"/>
                  </a:lnTo>
                  <a:lnTo>
                    <a:pt x="44" y="134"/>
                  </a:lnTo>
                  <a:lnTo>
                    <a:pt x="66" y="142"/>
                  </a:lnTo>
                  <a:lnTo>
                    <a:pt x="90" y="146"/>
                  </a:lnTo>
                  <a:lnTo>
                    <a:pt x="118" y="150"/>
                  </a:lnTo>
                  <a:lnTo>
                    <a:pt x="148" y="152"/>
                  </a:lnTo>
                  <a:lnTo>
                    <a:pt x="148" y="152"/>
                  </a:lnTo>
                  <a:close/>
                  <a:moveTo>
                    <a:pt x="76" y="136"/>
                  </a:moveTo>
                  <a:lnTo>
                    <a:pt x="76" y="136"/>
                  </a:lnTo>
                  <a:lnTo>
                    <a:pt x="56" y="130"/>
                  </a:lnTo>
                  <a:lnTo>
                    <a:pt x="56" y="100"/>
                  </a:lnTo>
                  <a:lnTo>
                    <a:pt x="56" y="100"/>
                  </a:lnTo>
                  <a:lnTo>
                    <a:pt x="76" y="106"/>
                  </a:lnTo>
                  <a:lnTo>
                    <a:pt x="76" y="136"/>
                  </a:lnTo>
                  <a:close/>
                  <a:moveTo>
                    <a:pt x="116" y="142"/>
                  </a:moveTo>
                  <a:lnTo>
                    <a:pt x="116" y="142"/>
                  </a:lnTo>
                  <a:lnTo>
                    <a:pt x="96" y="140"/>
                  </a:lnTo>
                  <a:lnTo>
                    <a:pt x="96" y="110"/>
                  </a:lnTo>
                  <a:lnTo>
                    <a:pt x="96" y="110"/>
                  </a:lnTo>
                  <a:lnTo>
                    <a:pt x="116" y="112"/>
                  </a:lnTo>
                  <a:lnTo>
                    <a:pt x="116" y="142"/>
                  </a:lnTo>
                  <a:close/>
                  <a:moveTo>
                    <a:pt x="158" y="142"/>
                  </a:moveTo>
                  <a:lnTo>
                    <a:pt x="158" y="142"/>
                  </a:lnTo>
                  <a:lnTo>
                    <a:pt x="148" y="142"/>
                  </a:lnTo>
                  <a:lnTo>
                    <a:pt x="148" y="142"/>
                  </a:lnTo>
                  <a:lnTo>
                    <a:pt x="136" y="142"/>
                  </a:lnTo>
                  <a:lnTo>
                    <a:pt x="136" y="114"/>
                  </a:lnTo>
                  <a:lnTo>
                    <a:pt x="136" y="114"/>
                  </a:lnTo>
                  <a:lnTo>
                    <a:pt x="148" y="114"/>
                  </a:lnTo>
                  <a:lnTo>
                    <a:pt x="148" y="114"/>
                  </a:lnTo>
                  <a:lnTo>
                    <a:pt x="158" y="114"/>
                  </a:lnTo>
                  <a:lnTo>
                    <a:pt x="158" y="142"/>
                  </a:lnTo>
                  <a:close/>
                  <a:moveTo>
                    <a:pt x="280" y="112"/>
                  </a:moveTo>
                  <a:lnTo>
                    <a:pt x="280" y="112"/>
                  </a:lnTo>
                  <a:lnTo>
                    <a:pt x="272" y="118"/>
                  </a:lnTo>
                  <a:lnTo>
                    <a:pt x="264" y="122"/>
                  </a:lnTo>
                  <a:lnTo>
                    <a:pt x="264" y="92"/>
                  </a:lnTo>
                  <a:lnTo>
                    <a:pt x="264" y="92"/>
                  </a:lnTo>
                  <a:lnTo>
                    <a:pt x="280" y="82"/>
                  </a:lnTo>
                  <a:lnTo>
                    <a:pt x="280" y="112"/>
                  </a:lnTo>
                  <a:close/>
                  <a:moveTo>
                    <a:pt x="148" y="10"/>
                  </a:moveTo>
                  <a:lnTo>
                    <a:pt x="148" y="10"/>
                  </a:lnTo>
                  <a:lnTo>
                    <a:pt x="174" y="12"/>
                  </a:lnTo>
                  <a:lnTo>
                    <a:pt x="198" y="14"/>
                  </a:lnTo>
                  <a:lnTo>
                    <a:pt x="220" y="18"/>
                  </a:lnTo>
                  <a:lnTo>
                    <a:pt x="240" y="24"/>
                  </a:lnTo>
                  <a:lnTo>
                    <a:pt x="256" y="30"/>
                  </a:lnTo>
                  <a:lnTo>
                    <a:pt x="268" y="38"/>
                  </a:lnTo>
                  <a:lnTo>
                    <a:pt x="274" y="46"/>
                  </a:lnTo>
                  <a:lnTo>
                    <a:pt x="276" y="50"/>
                  </a:lnTo>
                  <a:lnTo>
                    <a:pt x="278" y="56"/>
                  </a:lnTo>
                  <a:lnTo>
                    <a:pt x="278" y="56"/>
                  </a:lnTo>
                  <a:lnTo>
                    <a:pt x="276" y="60"/>
                  </a:lnTo>
                  <a:lnTo>
                    <a:pt x="274" y="64"/>
                  </a:lnTo>
                  <a:lnTo>
                    <a:pt x="268" y="74"/>
                  </a:lnTo>
                  <a:lnTo>
                    <a:pt x="256" y="80"/>
                  </a:lnTo>
                  <a:lnTo>
                    <a:pt x="240" y="88"/>
                  </a:lnTo>
                  <a:lnTo>
                    <a:pt x="220" y="92"/>
                  </a:lnTo>
                  <a:lnTo>
                    <a:pt x="198" y="96"/>
                  </a:lnTo>
                  <a:lnTo>
                    <a:pt x="174" y="100"/>
                  </a:lnTo>
                  <a:lnTo>
                    <a:pt x="148" y="100"/>
                  </a:lnTo>
                  <a:lnTo>
                    <a:pt x="148" y="100"/>
                  </a:lnTo>
                  <a:lnTo>
                    <a:pt x="122" y="100"/>
                  </a:lnTo>
                  <a:lnTo>
                    <a:pt x="98" y="96"/>
                  </a:lnTo>
                  <a:lnTo>
                    <a:pt x="76" y="92"/>
                  </a:lnTo>
                  <a:lnTo>
                    <a:pt x="58" y="88"/>
                  </a:lnTo>
                  <a:lnTo>
                    <a:pt x="42" y="80"/>
                  </a:lnTo>
                  <a:lnTo>
                    <a:pt x="30" y="74"/>
                  </a:lnTo>
                  <a:lnTo>
                    <a:pt x="22" y="64"/>
                  </a:lnTo>
                  <a:lnTo>
                    <a:pt x="20" y="60"/>
                  </a:lnTo>
                  <a:lnTo>
                    <a:pt x="20" y="56"/>
                  </a:lnTo>
                  <a:lnTo>
                    <a:pt x="20" y="56"/>
                  </a:lnTo>
                  <a:lnTo>
                    <a:pt x="20" y="50"/>
                  </a:lnTo>
                  <a:lnTo>
                    <a:pt x="22" y="46"/>
                  </a:lnTo>
                  <a:lnTo>
                    <a:pt x="30" y="38"/>
                  </a:lnTo>
                  <a:lnTo>
                    <a:pt x="42" y="30"/>
                  </a:lnTo>
                  <a:lnTo>
                    <a:pt x="58" y="24"/>
                  </a:lnTo>
                  <a:lnTo>
                    <a:pt x="76" y="18"/>
                  </a:lnTo>
                  <a:lnTo>
                    <a:pt x="98" y="14"/>
                  </a:lnTo>
                  <a:lnTo>
                    <a:pt x="122" y="12"/>
                  </a:lnTo>
                  <a:lnTo>
                    <a:pt x="148" y="10"/>
                  </a:lnTo>
                  <a:lnTo>
                    <a:pt x="148" y="10"/>
                  </a:lnTo>
                  <a:close/>
                  <a:moveTo>
                    <a:pt x="14" y="80"/>
                  </a:moveTo>
                  <a:lnTo>
                    <a:pt x="14" y="80"/>
                  </a:lnTo>
                  <a:lnTo>
                    <a:pt x="24" y="86"/>
                  </a:lnTo>
                  <a:lnTo>
                    <a:pt x="34" y="92"/>
                  </a:lnTo>
                  <a:lnTo>
                    <a:pt x="34" y="122"/>
                  </a:lnTo>
                  <a:lnTo>
                    <a:pt x="34" y="122"/>
                  </a:lnTo>
                  <a:lnTo>
                    <a:pt x="22" y="116"/>
                  </a:lnTo>
                  <a:lnTo>
                    <a:pt x="14" y="110"/>
                  </a:lnTo>
                  <a:lnTo>
                    <a:pt x="1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94" name="Freeform 70">
              <a:extLst>
                <a:ext uri="{FF2B5EF4-FFF2-40B4-BE49-F238E27FC236}">
                  <a16:creationId xmlns:a16="http://schemas.microsoft.com/office/drawing/2014/main" id="{E86BAAE9-F4AD-450E-8393-1D46CC90E47E}"/>
                </a:ext>
              </a:extLst>
            </p:cNvPr>
            <p:cNvSpPr>
              <a:spLocks noEditPoints="1"/>
            </p:cNvSpPr>
            <p:nvPr/>
          </p:nvSpPr>
          <p:spPr bwMode="auto">
            <a:xfrm>
              <a:off x="14573250" y="3689350"/>
              <a:ext cx="168275" cy="130175"/>
            </a:xfrm>
            <a:custGeom>
              <a:avLst/>
              <a:gdLst>
                <a:gd name="T0" fmla="*/ 0 w 106"/>
                <a:gd name="T1" fmla="*/ 66 h 82"/>
                <a:gd name="T2" fmla="*/ 18 w 106"/>
                <a:gd name="T3" fmla="*/ 72 h 82"/>
                <a:gd name="T4" fmla="*/ 44 w 106"/>
                <a:gd name="T5" fmla="*/ 80 h 82"/>
                <a:gd name="T6" fmla="*/ 44 w 106"/>
                <a:gd name="T7" fmla="*/ 82 h 82"/>
                <a:gd name="T8" fmla="*/ 60 w 106"/>
                <a:gd name="T9" fmla="*/ 82 h 82"/>
                <a:gd name="T10" fmla="*/ 62 w 106"/>
                <a:gd name="T11" fmla="*/ 82 h 82"/>
                <a:gd name="T12" fmla="*/ 64 w 106"/>
                <a:gd name="T13" fmla="*/ 76 h 82"/>
                <a:gd name="T14" fmla="*/ 80 w 106"/>
                <a:gd name="T15" fmla="*/ 74 h 82"/>
                <a:gd name="T16" fmla="*/ 92 w 106"/>
                <a:gd name="T17" fmla="*/ 70 h 82"/>
                <a:gd name="T18" fmla="*/ 104 w 106"/>
                <a:gd name="T19" fmla="*/ 62 h 82"/>
                <a:gd name="T20" fmla="*/ 104 w 106"/>
                <a:gd name="T21" fmla="*/ 52 h 82"/>
                <a:gd name="T22" fmla="*/ 98 w 106"/>
                <a:gd name="T23" fmla="*/ 48 h 82"/>
                <a:gd name="T24" fmla="*/ 64 w 106"/>
                <a:gd name="T25" fmla="*/ 38 h 82"/>
                <a:gd name="T26" fmla="*/ 64 w 106"/>
                <a:gd name="T27" fmla="*/ 16 h 82"/>
                <a:gd name="T28" fmla="*/ 70 w 106"/>
                <a:gd name="T29" fmla="*/ 16 h 82"/>
                <a:gd name="T30" fmla="*/ 84 w 106"/>
                <a:gd name="T31" fmla="*/ 20 h 82"/>
                <a:gd name="T32" fmla="*/ 86 w 106"/>
                <a:gd name="T33" fmla="*/ 22 h 82"/>
                <a:gd name="T34" fmla="*/ 88 w 106"/>
                <a:gd name="T35" fmla="*/ 22 h 82"/>
                <a:gd name="T36" fmla="*/ 88 w 106"/>
                <a:gd name="T37" fmla="*/ 22 h 82"/>
                <a:gd name="T38" fmla="*/ 88 w 106"/>
                <a:gd name="T39" fmla="*/ 22 h 82"/>
                <a:gd name="T40" fmla="*/ 100 w 106"/>
                <a:gd name="T41" fmla="*/ 22 h 82"/>
                <a:gd name="T42" fmla="*/ 106 w 106"/>
                <a:gd name="T43" fmla="*/ 18 h 82"/>
                <a:gd name="T44" fmla="*/ 106 w 106"/>
                <a:gd name="T45" fmla="*/ 16 h 82"/>
                <a:gd name="T46" fmla="*/ 74 w 106"/>
                <a:gd name="T47" fmla="*/ 8 h 82"/>
                <a:gd name="T48" fmla="*/ 64 w 106"/>
                <a:gd name="T49" fmla="*/ 8 h 82"/>
                <a:gd name="T50" fmla="*/ 64 w 106"/>
                <a:gd name="T51" fmla="*/ 2 h 82"/>
                <a:gd name="T52" fmla="*/ 60 w 106"/>
                <a:gd name="T53" fmla="*/ 0 h 82"/>
                <a:gd name="T54" fmla="*/ 48 w 106"/>
                <a:gd name="T55" fmla="*/ 0 h 82"/>
                <a:gd name="T56" fmla="*/ 44 w 106"/>
                <a:gd name="T57" fmla="*/ 2 h 82"/>
                <a:gd name="T58" fmla="*/ 44 w 106"/>
                <a:gd name="T59" fmla="*/ 8 h 82"/>
                <a:gd name="T60" fmla="*/ 14 w 106"/>
                <a:gd name="T61" fmla="*/ 14 h 82"/>
                <a:gd name="T62" fmla="*/ 6 w 106"/>
                <a:gd name="T63" fmla="*/ 18 h 82"/>
                <a:gd name="T64" fmla="*/ 2 w 106"/>
                <a:gd name="T65" fmla="*/ 28 h 82"/>
                <a:gd name="T66" fmla="*/ 4 w 106"/>
                <a:gd name="T67" fmla="*/ 32 h 82"/>
                <a:gd name="T68" fmla="*/ 20 w 106"/>
                <a:gd name="T69" fmla="*/ 40 h 82"/>
                <a:gd name="T70" fmla="*/ 44 w 106"/>
                <a:gd name="T71" fmla="*/ 44 h 82"/>
                <a:gd name="T72" fmla="*/ 44 w 106"/>
                <a:gd name="T73" fmla="*/ 68 h 82"/>
                <a:gd name="T74" fmla="*/ 36 w 106"/>
                <a:gd name="T75" fmla="*/ 66 h 82"/>
                <a:gd name="T76" fmla="*/ 20 w 106"/>
                <a:gd name="T77" fmla="*/ 62 h 82"/>
                <a:gd name="T78" fmla="*/ 18 w 106"/>
                <a:gd name="T79" fmla="*/ 62 h 82"/>
                <a:gd name="T80" fmla="*/ 18 w 106"/>
                <a:gd name="T81" fmla="*/ 62 h 82"/>
                <a:gd name="T82" fmla="*/ 18 w 106"/>
                <a:gd name="T83" fmla="*/ 62 h 82"/>
                <a:gd name="T84" fmla="*/ 18 w 106"/>
                <a:gd name="T85" fmla="*/ 60 h 82"/>
                <a:gd name="T86" fmla="*/ 4 w 106"/>
                <a:gd name="T87" fmla="*/ 60 h 82"/>
                <a:gd name="T88" fmla="*/ 0 w 106"/>
                <a:gd name="T89" fmla="*/ 64 h 82"/>
                <a:gd name="T90" fmla="*/ 0 w 106"/>
                <a:gd name="T91" fmla="*/ 66 h 82"/>
                <a:gd name="T92" fmla="*/ 64 w 106"/>
                <a:gd name="T93" fmla="*/ 48 h 82"/>
                <a:gd name="T94" fmla="*/ 74 w 106"/>
                <a:gd name="T95" fmla="*/ 50 h 82"/>
                <a:gd name="T96" fmla="*/ 84 w 106"/>
                <a:gd name="T97" fmla="*/ 56 h 82"/>
                <a:gd name="T98" fmla="*/ 86 w 106"/>
                <a:gd name="T99" fmla="*/ 58 h 82"/>
                <a:gd name="T100" fmla="*/ 84 w 106"/>
                <a:gd name="T101" fmla="*/ 64 h 82"/>
                <a:gd name="T102" fmla="*/ 80 w 106"/>
                <a:gd name="T103" fmla="*/ 66 h 82"/>
                <a:gd name="T104" fmla="*/ 64 w 106"/>
                <a:gd name="T105" fmla="*/ 68 h 82"/>
                <a:gd name="T106" fmla="*/ 40 w 106"/>
                <a:gd name="T107" fmla="*/ 34 h 82"/>
                <a:gd name="T108" fmla="*/ 30 w 106"/>
                <a:gd name="T109" fmla="*/ 32 h 82"/>
                <a:gd name="T110" fmla="*/ 24 w 106"/>
                <a:gd name="T111" fmla="*/ 28 h 82"/>
                <a:gd name="T112" fmla="*/ 22 w 106"/>
                <a:gd name="T113" fmla="*/ 24 h 82"/>
                <a:gd name="T114" fmla="*/ 26 w 106"/>
                <a:gd name="T115" fmla="*/ 18 h 82"/>
                <a:gd name="T116" fmla="*/ 34 w 106"/>
                <a:gd name="T117" fmla="*/ 16 h 82"/>
                <a:gd name="T118" fmla="*/ 44 w 106"/>
                <a:gd name="T119" fmla="*/ 34 h 82"/>
                <a:gd name="T120" fmla="*/ 40 w 106"/>
                <a:gd name="T121"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82">
                  <a:moveTo>
                    <a:pt x="0" y="66"/>
                  </a:moveTo>
                  <a:lnTo>
                    <a:pt x="0" y="66"/>
                  </a:lnTo>
                  <a:lnTo>
                    <a:pt x="8" y="70"/>
                  </a:lnTo>
                  <a:lnTo>
                    <a:pt x="18" y="72"/>
                  </a:lnTo>
                  <a:lnTo>
                    <a:pt x="44" y="76"/>
                  </a:lnTo>
                  <a:lnTo>
                    <a:pt x="44" y="80"/>
                  </a:lnTo>
                  <a:lnTo>
                    <a:pt x="44" y="80"/>
                  </a:lnTo>
                  <a:lnTo>
                    <a:pt x="44" y="82"/>
                  </a:lnTo>
                  <a:lnTo>
                    <a:pt x="48" y="82"/>
                  </a:lnTo>
                  <a:lnTo>
                    <a:pt x="60" y="82"/>
                  </a:lnTo>
                  <a:lnTo>
                    <a:pt x="60" y="82"/>
                  </a:lnTo>
                  <a:lnTo>
                    <a:pt x="62" y="82"/>
                  </a:lnTo>
                  <a:lnTo>
                    <a:pt x="64" y="80"/>
                  </a:lnTo>
                  <a:lnTo>
                    <a:pt x="64" y="76"/>
                  </a:lnTo>
                  <a:lnTo>
                    <a:pt x="64" y="76"/>
                  </a:lnTo>
                  <a:lnTo>
                    <a:pt x="80" y="74"/>
                  </a:lnTo>
                  <a:lnTo>
                    <a:pt x="92" y="70"/>
                  </a:lnTo>
                  <a:lnTo>
                    <a:pt x="92" y="70"/>
                  </a:lnTo>
                  <a:lnTo>
                    <a:pt x="100" y="66"/>
                  </a:lnTo>
                  <a:lnTo>
                    <a:pt x="104" y="62"/>
                  </a:lnTo>
                  <a:lnTo>
                    <a:pt x="106" y="56"/>
                  </a:lnTo>
                  <a:lnTo>
                    <a:pt x="104" y="52"/>
                  </a:lnTo>
                  <a:lnTo>
                    <a:pt x="104" y="52"/>
                  </a:lnTo>
                  <a:lnTo>
                    <a:pt x="98" y="48"/>
                  </a:lnTo>
                  <a:lnTo>
                    <a:pt x="88" y="44"/>
                  </a:lnTo>
                  <a:lnTo>
                    <a:pt x="64" y="38"/>
                  </a:lnTo>
                  <a:lnTo>
                    <a:pt x="64" y="16"/>
                  </a:lnTo>
                  <a:lnTo>
                    <a:pt x="64" y="16"/>
                  </a:lnTo>
                  <a:lnTo>
                    <a:pt x="70" y="16"/>
                  </a:lnTo>
                  <a:lnTo>
                    <a:pt x="70" y="16"/>
                  </a:lnTo>
                  <a:lnTo>
                    <a:pt x="84" y="20"/>
                  </a:lnTo>
                  <a:lnTo>
                    <a:pt x="84" y="20"/>
                  </a:lnTo>
                  <a:lnTo>
                    <a:pt x="86" y="22"/>
                  </a:lnTo>
                  <a:lnTo>
                    <a:pt x="86" y="22"/>
                  </a:lnTo>
                  <a:lnTo>
                    <a:pt x="88" y="22"/>
                  </a:lnTo>
                  <a:lnTo>
                    <a:pt x="88" y="22"/>
                  </a:lnTo>
                  <a:lnTo>
                    <a:pt x="88" y="22"/>
                  </a:lnTo>
                  <a:lnTo>
                    <a:pt x="88" y="22"/>
                  </a:lnTo>
                  <a:lnTo>
                    <a:pt x="88" y="22"/>
                  </a:lnTo>
                  <a:lnTo>
                    <a:pt x="88" y="22"/>
                  </a:lnTo>
                  <a:lnTo>
                    <a:pt x="94" y="24"/>
                  </a:lnTo>
                  <a:lnTo>
                    <a:pt x="100" y="22"/>
                  </a:lnTo>
                  <a:lnTo>
                    <a:pt x="106" y="20"/>
                  </a:lnTo>
                  <a:lnTo>
                    <a:pt x="106" y="18"/>
                  </a:lnTo>
                  <a:lnTo>
                    <a:pt x="106" y="16"/>
                  </a:lnTo>
                  <a:lnTo>
                    <a:pt x="106" y="16"/>
                  </a:lnTo>
                  <a:lnTo>
                    <a:pt x="92" y="12"/>
                  </a:lnTo>
                  <a:lnTo>
                    <a:pt x="74" y="8"/>
                  </a:lnTo>
                  <a:lnTo>
                    <a:pt x="74" y="8"/>
                  </a:lnTo>
                  <a:lnTo>
                    <a:pt x="64" y="8"/>
                  </a:lnTo>
                  <a:lnTo>
                    <a:pt x="64" y="2"/>
                  </a:lnTo>
                  <a:lnTo>
                    <a:pt x="64" y="2"/>
                  </a:lnTo>
                  <a:lnTo>
                    <a:pt x="62" y="2"/>
                  </a:lnTo>
                  <a:lnTo>
                    <a:pt x="60" y="0"/>
                  </a:lnTo>
                  <a:lnTo>
                    <a:pt x="48" y="0"/>
                  </a:lnTo>
                  <a:lnTo>
                    <a:pt x="48" y="0"/>
                  </a:lnTo>
                  <a:lnTo>
                    <a:pt x="44" y="2"/>
                  </a:lnTo>
                  <a:lnTo>
                    <a:pt x="44" y="2"/>
                  </a:lnTo>
                  <a:lnTo>
                    <a:pt x="44" y="8"/>
                  </a:lnTo>
                  <a:lnTo>
                    <a:pt x="44" y="8"/>
                  </a:lnTo>
                  <a:lnTo>
                    <a:pt x="28" y="10"/>
                  </a:lnTo>
                  <a:lnTo>
                    <a:pt x="14" y="14"/>
                  </a:lnTo>
                  <a:lnTo>
                    <a:pt x="14" y="14"/>
                  </a:lnTo>
                  <a:lnTo>
                    <a:pt x="6" y="18"/>
                  </a:lnTo>
                  <a:lnTo>
                    <a:pt x="2" y="22"/>
                  </a:lnTo>
                  <a:lnTo>
                    <a:pt x="2" y="28"/>
                  </a:lnTo>
                  <a:lnTo>
                    <a:pt x="4" y="32"/>
                  </a:lnTo>
                  <a:lnTo>
                    <a:pt x="4" y="32"/>
                  </a:lnTo>
                  <a:lnTo>
                    <a:pt x="10" y="36"/>
                  </a:lnTo>
                  <a:lnTo>
                    <a:pt x="20" y="40"/>
                  </a:lnTo>
                  <a:lnTo>
                    <a:pt x="20" y="40"/>
                  </a:lnTo>
                  <a:lnTo>
                    <a:pt x="44" y="44"/>
                  </a:lnTo>
                  <a:lnTo>
                    <a:pt x="44" y="68"/>
                  </a:lnTo>
                  <a:lnTo>
                    <a:pt x="44" y="68"/>
                  </a:lnTo>
                  <a:lnTo>
                    <a:pt x="36" y="66"/>
                  </a:lnTo>
                  <a:lnTo>
                    <a:pt x="36" y="66"/>
                  </a:lnTo>
                  <a:lnTo>
                    <a:pt x="20" y="62"/>
                  </a:lnTo>
                  <a:lnTo>
                    <a:pt x="20" y="62"/>
                  </a:lnTo>
                  <a:lnTo>
                    <a:pt x="18" y="62"/>
                  </a:lnTo>
                  <a:lnTo>
                    <a:pt x="18" y="62"/>
                  </a:lnTo>
                  <a:lnTo>
                    <a:pt x="18" y="62"/>
                  </a:lnTo>
                  <a:lnTo>
                    <a:pt x="18" y="62"/>
                  </a:lnTo>
                  <a:lnTo>
                    <a:pt x="18" y="62"/>
                  </a:lnTo>
                  <a:lnTo>
                    <a:pt x="18" y="62"/>
                  </a:lnTo>
                  <a:lnTo>
                    <a:pt x="18" y="60"/>
                  </a:lnTo>
                  <a:lnTo>
                    <a:pt x="18" y="60"/>
                  </a:lnTo>
                  <a:lnTo>
                    <a:pt x="12" y="60"/>
                  </a:lnTo>
                  <a:lnTo>
                    <a:pt x="4" y="60"/>
                  </a:lnTo>
                  <a:lnTo>
                    <a:pt x="0" y="64"/>
                  </a:lnTo>
                  <a:lnTo>
                    <a:pt x="0" y="64"/>
                  </a:lnTo>
                  <a:lnTo>
                    <a:pt x="0" y="66"/>
                  </a:lnTo>
                  <a:lnTo>
                    <a:pt x="0" y="66"/>
                  </a:lnTo>
                  <a:close/>
                  <a:moveTo>
                    <a:pt x="64" y="48"/>
                  </a:moveTo>
                  <a:lnTo>
                    <a:pt x="64" y="48"/>
                  </a:lnTo>
                  <a:lnTo>
                    <a:pt x="74" y="50"/>
                  </a:lnTo>
                  <a:lnTo>
                    <a:pt x="74" y="50"/>
                  </a:lnTo>
                  <a:lnTo>
                    <a:pt x="80" y="52"/>
                  </a:lnTo>
                  <a:lnTo>
                    <a:pt x="84" y="56"/>
                  </a:lnTo>
                  <a:lnTo>
                    <a:pt x="84" y="56"/>
                  </a:lnTo>
                  <a:lnTo>
                    <a:pt x="86" y="58"/>
                  </a:lnTo>
                  <a:lnTo>
                    <a:pt x="86" y="60"/>
                  </a:lnTo>
                  <a:lnTo>
                    <a:pt x="84" y="64"/>
                  </a:lnTo>
                  <a:lnTo>
                    <a:pt x="80" y="66"/>
                  </a:lnTo>
                  <a:lnTo>
                    <a:pt x="80" y="66"/>
                  </a:lnTo>
                  <a:lnTo>
                    <a:pt x="72" y="68"/>
                  </a:lnTo>
                  <a:lnTo>
                    <a:pt x="64" y="68"/>
                  </a:lnTo>
                  <a:lnTo>
                    <a:pt x="64" y="48"/>
                  </a:lnTo>
                  <a:close/>
                  <a:moveTo>
                    <a:pt x="40" y="34"/>
                  </a:moveTo>
                  <a:lnTo>
                    <a:pt x="40" y="34"/>
                  </a:lnTo>
                  <a:lnTo>
                    <a:pt x="30" y="32"/>
                  </a:lnTo>
                  <a:lnTo>
                    <a:pt x="24" y="28"/>
                  </a:lnTo>
                  <a:lnTo>
                    <a:pt x="24" y="28"/>
                  </a:lnTo>
                  <a:lnTo>
                    <a:pt x="22" y="26"/>
                  </a:lnTo>
                  <a:lnTo>
                    <a:pt x="22" y="24"/>
                  </a:lnTo>
                  <a:lnTo>
                    <a:pt x="22" y="20"/>
                  </a:lnTo>
                  <a:lnTo>
                    <a:pt x="26" y="18"/>
                  </a:lnTo>
                  <a:lnTo>
                    <a:pt x="26" y="18"/>
                  </a:lnTo>
                  <a:lnTo>
                    <a:pt x="34" y="16"/>
                  </a:lnTo>
                  <a:lnTo>
                    <a:pt x="44" y="16"/>
                  </a:lnTo>
                  <a:lnTo>
                    <a:pt x="44" y="34"/>
                  </a:lnTo>
                  <a:lnTo>
                    <a:pt x="44" y="34"/>
                  </a:lnTo>
                  <a:lnTo>
                    <a:pt x="40" y="34"/>
                  </a:lnTo>
                  <a:lnTo>
                    <a:pt x="4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95" name="Freeform 71">
              <a:extLst>
                <a:ext uri="{FF2B5EF4-FFF2-40B4-BE49-F238E27FC236}">
                  <a16:creationId xmlns:a16="http://schemas.microsoft.com/office/drawing/2014/main" id="{4094F2E1-53CF-4925-A4FB-E17B73C99101}"/>
                </a:ext>
              </a:extLst>
            </p:cNvPr>
            <p:cNvSpPr>
              <a:spLocks noEditPoints="1"/>
            </p:cNvSpPr>
            <p:nvPr/>
          </p:nvSpPr>
          <p:spPr bwMode="auto">
            <a:xfrm>
              <a:off x="14411325" y="3844925"/>
              <a:ext cx="473075" cy="155575"/>
            </a:xfrm>
            <a:custGeom>
              <a:avLst/>
              <a:gdLst>
                <a:gd name="T0" fmla="*/ 0 w 298"/>
                <a:gd name="T1" fmla="*/ 42 h 98"/>
                <a:gd name="T2" fmla="*/ 0 w 298"/>
                <a:gd name="T3" fmla="*/ 48 h 98"/>
                <a:gd name="T4" fmla="*/ 10 w 298"/>
                <a:gd name="T5" fmla="*/ 62 h 98"/>
                <a:gd name="T6" fmla="*/ 38 w 298"/>
                <a:gd name="T7" fmla="*/ 80 h 98"/>
                <a:gd name="T8" fmla="*/ 52 w 298"/>
                <a:gd name="T9" fmla="*/ 66 h 98"/>
                <a:gd name="T10" fmla="*/ 54 w 298"/>
                <a:gd name="T11" fmla="*/ 48 h 98"/>
                <a:gd name="T12" fmla="*/ 74 w 298"/>
                <a:gd name="T13" fmla="*/ 54 h 98"/>
                <a:gd name="T14" fmla="*/ 84 w 298"/>
                <a:gd name="T15" fmla="*/ 52 h 98"/>
                <a:gd name="T16" fmla="*/ 96 w 298"/>
                <a:gd name="T17" fmla="*/ 54 h 98"/>
                <a:gd name="T18" fmla="*/ 108 w 298"/>
                <a:gd name="T19" fmla="*/ 60 h 98"/>
                <a:gd name="T20" fmla="*/ 116 w 298"/>
                <a:gd name="T21" fmla="*/ 66 h 98"/>
                <a:gd name="T22" fmla="*/ 136 w 298"/>
                <a:gd name="T23" fmla="*/ 62 h 98"/>
                <a:gd name="T24" fmla="*/ 148 w 298"/>
                <a:gd name="T25" fmla="*/ 62 h 98"/>
                <a:gd name="T26" fmla="*/ 156 w 298"/>
                <a:gd name="T27" fmla="*/ 62 h 98"/>
                <a:gd name="T28" fmla="*/ 156 w 298"/>
                <a:gd name="T29" fmla="*/ 90 h 98"/>
                <a:gd name="T30" fmla="*/ 148 w 298"/>
                <a:gd name="T31" fmla="*/ 90 h 98"/>
                <a:gd name="T32" fmla="*/ 154 w 298"/>
                <a:gd name="T33" fmla="*/ 98 h 98"/>
                <a:gd name="T34" fmla="*/ 184 w 298"/>
                <a:gd name="T35" fmla="*/ 98 h 98"/>
                <a:gd name="T36" fmla="*/ 234 w 298"/>
                <a:gd name="T37" fmla="*/ 88 h 98"/>
                <a:gd name="T38" fmla="*/ 272 w 298"/>
                <a:gd name="T39" fmla="*/ 74 h 98"/>
                <a:gd name="T40" fmla="*/ 294 w 298"/>
                <a:gd name="T41" fmla="*/ 56 h 98"/>
                <a:gd name="T42" fmla="*/ 296 w 298"/>
                <a:gd name="T43" fmla="*/ 44 h 98"/>
                <a:gd name="T44" fmla="*/ 298 w 298"/>
                <a:gd name="T45" fmla="*/ 42 h 98"/>
                <a:gd name="T46" fmla="*/ 298 w 298"/>
                <a:gd name="T47" fmla="*/ 16 h 98"/>
                <a:gd name="T48" fmla="*/ 286 w 298"/>
                <a:gd name="T49" fmla="*/ 24 h 98"/>
                <a:gd name="T50" fmla="*/ 254 w 298"/>
                <a:gd name="T51" fmla="*/ 36 h 98"/>
                <a:gd name="T52" fmla="*/ 218 w 298"/>
                <a:gd name="T53" fmla="*/ 46 h 98"/>
                <a:gd name="T54" fmla="*/ 154 w 298"/>
                <a:gd name="T55" fmla="*/ 50 h 98"/>
                <a:gd name="T56" fmla="*/ 130 w 298"/>
                <a:gd name="T57" fmla="*/ 50 h 98"/>
                <a:gd name="T58" fmla="*/ 82 w 298"/>
                <a:gd name="T59" fmla="*/ 44 h 98"/>
                <a:gd name="T60" fmla="*/ 40 w 298"/>
                <a:gd name="T61" fmla="*/ 30 h 98"/>
                <a:gd name="T62" fmla="*/ 8 w 298"/>
                <a:gd name="T63" fmla="*/ 12 h 98"/>
                <a:gd name="T64" fmla="*/ 0 w 298"/>
                <a:gd name="T65" fmla="*/ 0 h 98"/>
                <a:gd name="T66" fmla="*/ 0 w 298"/>
                <a:gd name="T67" fmla="*/ 4 h 98"/>
                <a:gd name="T68" fmla="*/ 0 w 298"/>
                <a:gd name="T69" fmla="*/ 42 h 98"/>
                <a:gd name="T70" fmla="*/ 264 w 298"/>
                <a:gd name="T71" fmla="*/ 44 h 98"/>
                <a:gd name="T72" fmla="*/ 280 w 298"/>
                <a:gd name="T73" fmla="*/ 38 h 98"/>
                <a:gd name="T74" fmla="*/ 280 w 298"/>
                <a:gd name="T75" fmla="*/ 60 h 98"/>
                <a:gd name="T76" fmla="*/ 264 w 298"/>
                <a:gd name="T77" fmla="*/ 70 h 98"/>
                <a:gd name="T78" fmla="*/ 14 w 298"/>
                <a:gd name="T79" fmla="*/ 28 h 98"/>
                <a:gd name="T80" fmla="*/ 22 w 298"/>
                <a:gd name="T81" fmla="*/ 34 h 98"/>
                <a:gd name="T82" fmla="*/ 34 w 298"/>
                <a:gd name="T83" fmla="*/ 70 h 98"/>
                <a:gd name="T84" fmla="*/ 22 w 298"/>
                <a:gd name="T85" fmla="*/ 64 h 98"/>
                <a:gd name="T86" fmla="*/ 14 w 298"/>
                <a:gd name="T87"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98">
                  <a:moveTo>
                    <a:pt x="0" y="42"/>
                  </a:moveTo>
                  <a:lnTo>
                    <a:pt x="0" y="42"/>
                  </a:lnTo>
                  <a:lnTo>
                    <a:pt x="0" y="42"/>
                  </a:lnTo>
                  <a:lnTo>
                    <a:pt x="0" y="48"/>
                  </a:lnTo>
                  <a:lnTo>
                    <a:pt x="2" y="54"/>
                  </a:lnTo>
                  <a:lnTo>
                    <a:pt x="10" y="62"/>
                  </a:lnTo>
                  <a:lnTo>
                    <a:pt x="22" y="72"/>
                  </a:lnTo>
                  <a:lnTo>
                    <a:pt x="38" y="80"/>
                  </a:lnTo>
                  <a:lnTo>
                    <a:pt x="52" y="66"/>
                  </a:lnTo>
                  <a:lnTo>
                    <a:pt x="52" y="66"/>
                  </a:lnTo>
                  <a:lnTo>
                    <a:pt x="54" y="64"/>
                  </a:lnTo>
                  <a:lnTo>
                    <a:pt x="54" y="48"/>
                  </a:lnTo>
                  <a:lnTo>
                    <a:pt x="54" y="48"/>
                  </a:lnTo>
                  <a:lnTo>
                    <a:pt x="74" y="54"/>
                  </a:lnTo>
                  <a:lnTo>
                    <a:pt x="74" y="54"/>
                  </a:lnTo>
                  <a:lnTo>
                    <a:pt x="84" y="52"/>
                  </a:lnTo>
                  <a:lnTo>
                    <a:pt x="84" y="52"/>
                  </a:lnTo>
                  <a:lnTo>
                    <a:pt x="96" y="54"/>
                  </a:lnTo>
                  <a:lnTo>
                    <a:pt x="108" y="60"/>
                  </a:lnTo>
                  <a:lnTo>
                    <a:pt x="108" y="60"/>
                  </a:lnTo>
                  <a:lnTo>
                    <a:pt x="116" y="60"/>
                  </a:lnTo>
                  <a:lnTo>
                    <a:pt x="116" y="66"/>
                  </a:lnTo>
                  <a:lnTo>
                    <a:pt x="136" y="82"/>
                  </a:lnTo>
                  <a:lnTo>
                    <a:pt x="136" y="62"/>
                  </a:lnTo>
                  <a:lnTo>
                    <a:pt x="136" y="62"/>
                  </a:lnTo>
                  <a:lnTo>
                    <a:pt x="148" y="62"/>
                  </a:lnTo>
                  <a:lnTo>
                    <a:pt x="148" y="62"/>
                  </a:lnTo>
                  <a:lnTo>
                    <a:pt x="156" y="62"/>
                  </a:lnTo>
                  <a:lnTo>
                    <a:pt x="156" y="90"/>
                  </a:lnTo>
                  <a:lnTo>
                    <a:pt x="156" y="90"/>
                  </a:lnTo>
                  <a:lnTo>
                    <a:pt x="148" y="90"/>
                  </a:lnTo>
                  <a:lnTo>
                    <a:pt x="148" y="90"/>
                  </a:lnTo>
                  <a:lnTo>
                    <a:pt x="146" y="90"/>
                  </a:lnTo>
                  <a:lnTo>
                    <a:pt x="154" y="98"/>
                  </a:lnTo>
                  <a:lnTo>
                    <a:pt x="154" y="98"/>
                  </a:lnTo>
                  <a:lnTo>
                    <a:pt x="184" y="98"/>
                  </a:lnTo>
                  <a:lnTo>
                    <a:pt x="210" y="94"/>
                  </a:lnTo>
                  <a:lnTo>
                    <a:pt x="234" y="88"/>
                  </a:lnTo>
                  <a:lnTo>
                    <a:pt x="254" y="82"/>
                  </a:lnTo>
                  <a:lnTo>
                    <a:pt x="272" y="74"/>
                  </a:lnTo>
                  <a:lnTo>
                    <a:pt x="284" y="66"/>
                  </a:lnTo>
                  <a:lnTo>
                    <a:pt x="294" y="56"/>
                  </a:lnTo>
                  <a:lnTo>
                    <a:pt x="296" y="50"/>
                  </a:lnTo>
                  <a:lnTo>
                    <a:pt x="296" y="44"/>
                  </a:lnTo>
                  <a:lnTo>
                    <a:pt x="296" y="44"/>
                  </a:lnTo>
                  <a:lnTo>
                    <a:pt x="298" y="42"/>
                  </a:lnTo>
                  <a:lnTo>
                    <a:pt x="298" y="42"/>
                  </a:lnTo>
                  <a:lnTo>
                    <a:pt x="298" y="16"/>
                  </a:lnTo>
                  <a:lnTo>
                    <a:pt x="298" y="16"/>
                  </a:lnTo>
                  <a:lnTo>
                    <a:pt x="286" y="24"/>
                  </a:lnTo>
                  <a:lnTo>
                    <a:pt x="270" y="30"/>
                  </a:lnTo>
                  <a:lnTo>
                    <a:pt x="254" y="36"/>
                  </a:lnTo>
                  <a:lnTo>
                    <a:pt x="236" y="42"/>
                  </a:lnTo>
                  <a:lnTo>
                    <a:pt x="218" y="46"/>
                  </a:lnTo>
                  <a:lnTo>
                    <a:pt x="196" y="48"/>
                  </a:lnTo>
                  <a:lnTo>
                    <a:pt x="154" y="50"/>
                  </a:lnTo>
                  <a:lnTo>
                    <a:pt x="154" y="50"/>
                  </a:lnTo>
                  <a:lnTo>
                    <a:pt x="130" y="50"/>
                  </a:lnTo>
                  <a:lnTo>
                    <a:pt x="106" y="48"/>
                  </a:lnTo>
                  <a:lnTo>
                    <a:pt x="82" y="44"/>
                  </a:lnTo>
                  <a:lnTo>
                    <a:pt x="60" y="38"/>
                  </a:lnTo>
                  <a:lnTo>
                    <a:pt x="40" y="30"/>
                  </a:lnTo>
                  <a:lnTo>
                    <a:pt x="22" y="22"/>
                  </a:lnTo>
                  <a:lnTo>
                    <a:pt x="8" y="12"/>
                  </a:lnTo>
                  <a:lnTo>
                    <a:pt x="0" y="0"/>
                  </a:lnTo>
                  <a:lnTo>
                    <a:pt x="0" y="0"/>
                  </a:lnTo>
                  <a:lnTo>
                    <a:pt x="0" y="4"/>
                  </a:lnTo>
                  <a:lnTo>
                    <a:pt x="0" y="4"/>
                  </a:lnTo>
                  <a:lnTo>
                    <a:pt x="0" y="6"/>
                  </a:lnTo>
                  <a:lnTo>
                    <a:pt x="0" y="42"/>
                  </a:lnTo>
                  <a:close/>
                  <a:moveTo>
                    <a:pt x="264" y="44"/>
                  </a:moveTo>
                  <a:lnTo>
                    <a:pt x="264" y="44"/>
                  </a:lnTo>
                  <a:lnTo>
                    <a:pt x="272" y="42"/>
                  </a:lnTo>
                  <a:lnTo>
                    <a:pt x="280" y="38"/>
                  </a:lnTo>
                  <a:lnTo>
                    <a:pt x="280" y="60"/>
                  </a:lnTo>
                  <a:lnTo>
                    <a:pt x="280" y="60"/>
                  </a:lnTo>
                  <a:lnTo>
                    <a:pt x="272" y="66"/>
                  </a:lnTo>
                  <a:lnTo>
                    <a:pt x="264" y="70"/>
                  </a:lnTo>
                  <a:lnTo>
                    <a:pt x="264" y="44"/>
                  </a:lnTo>
                  <a:close/>
                  <a:moveTo>
                    <a:pt x="14" y="28"/>
                  </a:moveTo>
                  <a:lnTo>
                    <a:pt x="14" y="28"/>
                  </a:lnTo>
                  <a:lnTo>
                    <a:pt x="22" y="34"/>
                  </a:lnTo>
                  <a:lnTo>
                    <a:pt x="34" y="40"/>
                  </a:lnTo>
                  <a:lnTo>
                    <a:pt x="34" y="70"/>
                  </a:lnTo>
                  <a:lnTo>
                    <a:pt x="34" y="70"/>
                  </a:lnTo>
                  <a:lnTo>
                    <a:pt x="22" y="64"/>
                  </a:lnTo>
                  <a:lnTo>
                    <a:pt x="14" y="5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96" name="Freeform 72">
              <a:extLst>
                <a:ext uri="{FF2B5EF4-FFF2-40B4-BE49-F238E27FC236}">
                  <a16:creationId xmlns:a16="http://schemas.microsoft.com/office/drawing/2014/main" id="{646BF18D-2611-462A-AFFE-7E72B1916790}"/>
                </a:ext>
              </a:extLst>
            </p:cNvPr>
            <p:cNvSpPr>
              <a:spLocks/>
            </p:cNvSpPr>
            <p:nvPr/>
          </p:nvSpPr>
          <p:spPr bwMode="auto">
            <a:xfrm>
              <a:off x="14173200" y="3956050"/>
              <a:ext cx="593725" cy="425450"/>
            </a:xfrm>
            <a:custGeom>
              <a:avLst/>
              <a:gdLst>
                <a:gd name="T0" fmla="*/ 366 w 374"/>
                <a:gd name="T1" fmla="*/ 180 h 268"/>
                <a:gd name="T2" fmla="*/ 366 w 374"/>
                <a:gd name="T3" fmla="*/ 174 h 268"/>
                <a:gd name="T4" fmla="*/ 366 w 374"/>
                <a:gd name="T5" fmla="*/ 174 h 268"/>
                <a:gd name="T6" fmla="*/ 366 w 374"/>
                <a:gd name="T7" fmla="*/ 172 h 268"/>
                <a:gd name="T8" fmla="*/ 366 w 374"/>
                <a:gd name="T9" fmla="*/ 172 h 268"/>
                <a:gd name="T10" fmla="*/ 366 w 374"/>
                <a:gd name="T11" fmla="*/ 166 h 268"/>
                <a:gd name="T12" fmla="*/ 366 w 374"/>
                <a:gd name="T13" fmla="*/ 166 h 268"/>
                <a:gd name="T14" fmla="*/ 370 w 374"/>
                <a:gd name="T15" fmla="*/ 162 h 268"/>
                <a:gd name="T16" fmla="*/ 374 w 374"/>
                <a:gd name="T17" fmla="*/ 158 h 268"/>
                <a:gd name="T18" fmla="*/ 374 w 374"/>
                <a:gd name="T19" fmla="*/ 158 h 268"/>
                <a:gd name="T20" fmla="*/ 372 w 374"/>
                <a:gd name="T21" fmla="*/ 154 h 268"/>
                <a:gd name="T22" fmla="*/ 372 w 374"/>
                <a:gd name="T23" fmla="*/ 154 h 268"/>
                <a:gd name="T24" fmla="*/ 372 w 374"/>
                <a:gd name="T25" fmla="*/ 152 h 268"/>
                <a:gd name="T26" fmla="*/ 372 w 374"/>
                <a:gd name="T27" fmla="*/ 114 h 268"/>
                <a:gd name="T28" fmla="*/ 372 w 374"/>
                <a:gd name="T29" fmla="*/ 114 h 268"/>
                <a:gd name="T30" fmla="*/ 372 w 374"/>
                <a:gd name="T31" fmla="*/ 114 h 268"/>
                <a:gd name="T32" fmla="*/ 372 w 374"/>
                <a:gd name="T33" fmla="*/ 114 h 268"/>
                <a:gd name="T34" fmla="*/ 374 w 374"/>
                <a:gd name="T35" fmla="*/ 110 h 268"/>
                <a:gd name="T36" fmla="*/ 252 w 374"/>
                <a:gd name="T37" fmla="*/ 6 h 268"/>
                <a:gd name="T38" fmla="*/ 252 w 374"/>
                <a:gd name="T39" fmla="*/ 6 h 268"/>
                <a:gd name="T40" fmla="*/ 242 w 374"/>
                <a:gd name="T41" fmla="*/ 2 h 268"/>
                <a:gd name="T42" fmla="*/ 232 w 374"/>
                <a:gd name="T43" fmla="*/ 0 h 268"/>
                <a:gd name="T44" fmla="*/ 222 w 374"/>
                <a:gd name="T45" fmla="*/ 2 h 268"/>
                <a:gd name="T46" fmla="*/ 214 w 374"/>
                <a:gd name="T47" fmla="*/ 8 h 268"/>
                <a:gd name="T48" fmla="*/ 8 w 374"/>
                <a:gd name="T49" fmla="*/ 218 h 268"/>
                <a:gd name="T50" fmla="*/ 8 w 374"/>
                <a:gd name="T51" fmla="*/ 218 h 268"/>
                <a:gd name="T52" fmla="*/ 2 w 374"/>
                <a:gd name="T53" fmla="*/ 228 h 268"/>
                <a:gd name="T54" fmla="*/ 0 w 374"/>
                <a:gd name="T55" fmla="*/ 240 h 268"/>
                <a:gd name="T56" fmla="*/ 2 w 374"/>
                <a:gd name="T57" fmla="*/ 250 h 268"/>
                <a:gd name="T58" fmla="*/ 8 w 374"/>
                <a:gd name="T59" fmla="*/ 260 h 268"/>
                <a:gd name="T60" fmla="*/ 8 w 374"/>
                <a:gd name="T61" fmla="*/ 260 h 268"/>
                <a:gd name="T62" fmla="*/ 12 w 374"/>
                <a:gd name="T63" fmla="*/ 264 h 268"/>
                <a:gd name="T64" fmla="*/ 18 w 374"/>
                <a:gd name="T65" fmla="*/ 266 h 268"/>
                <a:gd name="T66" fmla="*/ 28 w 374"/>
                <a:gd name="T67" fmla="*/ 268 h 268"/>
                <a:gd name="T68" fmla="*/ 40 w 374"/>
                <a:gd name="T69" fmla="*/ 266 h 268"/>
                <a:gd name="T70" fmla="*/ 44 w 374"/>
                <a:gd name="T71" fmla="*/ 264 h 268"/>
                <a:gd name="T72" fmla="*/ 48 w 374"/>
                <a:gd name="T73" fmla="*/ 260 h 268"/>
                <a:gd name="T74" fmla="*/ 236 w 374"/>
                <a:gd name="T75" fmla="*/ 70 h 268"/>
                <a:gd name="T76" fmla="*/ 366 w 374"/>
                <a:gd name="T77" fmla="*/ 18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4" h="268">
                  <a:moveTo>
                    <a:pt x="366" y="180"/>
                  </a:moveTo>
                  <a:lnTo>
                    <a:pt x="366" y="174"/>
                  </a:lnTo>
                  <a:lnTo>
                    <a:pt x="366" y="174"/>
                  </a:lnTo>
                  <a:lnTo>
                    <a:pt x="366" y="172"/>
                  </a:lnTo>
                  <a:lnTo>
                    <a:pt x="366" y="172"/>
                  </a:lnTo>
                  <a:lnTo>
                    <a:pt x="366" y="166"/>
                  </a:lnTo>
                  <a:lnTo>
                    <a:pt x="366" y="166"/>
                  </a:lnTo>
                  <a:lnTo>
                    <a:pt x="370" y="162"/>
                  </a:lnTo>
                  <a:lnTo>
                    <a:pt x="374" y="158"/>
                  </a:lnTo>
                  <a:lnTo>
                    <a:pt x="374" y="158"/>
                  </a:lnTo>
                  <a:lnTo>
                    <a:pt x="372" y="154"/>
                  </a:lnTo>
                  <a:lnTo>
                    <a:pt x="372" y="154"/>
                  </a:lnTo>
                  <a:lnTo>
                    <a:pt x="372" y="152"/>
                  </a:lnTo>
                  <a:lnTo>
                    <a:pt x="372" y="114"/>
                  </a:lnTo>
                  <a:lnTo>
                    <a:pt x="372" y="114"/>
                  </a:lnTo>
                  <a:lnTo>
                    <a:pt x="372" y="114"/>
                  </a:lnTo>
                  <a:lnTo>
                    <a:pt x="372" y="114"/>
                  </a:lnTo>
                  <a:lnTo>
                    <a:pt x="374" y="110"/>
                  </a:lnTo>
                  <a:lnTo>
                    <a:pt x="252" y="6"/>
                  </a:lnTo>
                  <a:lnTo>
                    <a:pt x="252" y="6"/>
                  </a:lnTo>
                  <a:lnTo>
                    <a:pt x="242" y="2"/>
                  </a:lnTo>
                  <a:lnTo>
                    <a:pt x="232" y="0"/>
                  </a:lnTo>
                  <a:lnTo>
                    <a:pt x="222" y="2"/>
                  </a:lnTo>
                  <a:lnTo>
                    <a:pt x="214" y="8"/>
                  </a:lnTo>
                  <a:lnTo>
                    <a:pt x="8" y="218"/>
                  </a:lnTo>
                  <a:lnTo>
                    <a:pt x="8" y="218"/>
                  </a:lnTo>
                  <a:lnTo>
                    <a:pt x="2" y="228"/>
                  </a:lnTo>
                  <a:lnTo>
                    <a:pt x="0" y="240"/>
                  </a:lnTo>
                  <a:lnTo>
                    <a:pt x="2" y="250"/>
                  </a:lnTo>
                  <a:lnTo>
                    <a:pt x="8" y="260"/>
                  </a:lnTo>
                  <a:lnTo>
                    <a:pt x="8" y="260"/>
                  </a:lnTo>
                  <a:lnTo>
                    <a:pt x="12" y="264"/>
                  </a:lnTo>
                  <a:lnTo>
                    <a:pt x="18" y="266"/>
                  </a:lnTo>
                  <a:lnTo>
                    <a:pt x="28" y="268"/>
                  </a:lnTo>
                  <a:lnTo>
                    <a:pt x="40" y="266"/>
                  </a:lnTo>
                  <a:lnTo>
                    <a:pt x="44" y="264"/>
                  </a:lnTo>
                  <a:lnTo>
                    <a:pt x="48" y="260"/>
                  </a:lnTo>
                  <a:lnTo>
                    <a:pt x="236" y="70"/>
                  </a:lnTo>
                  <a:lnTo>
                    <a:pt x="36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97" name="Freeform 73">
              <a:extLst>
                <a:ext uri="{FF2B5EF4-FFF2-40B4-BE49-F238E27FC236}">
                  <a16:creationId xmlns:a16="http://schemas.microsoft.com/office/drawing/2014/main" id="{07E43AD3-FF86-40C9-8A71-7C06194E6FDC}"/>
                </a:ext>
              </a:extLst>
            </p:cNvPr>
            <p:cNvSpPr>
              <a:spLocks/>
            </p:cNvSpPr>
            <p:nvPr/>
          </p:nvSpPr>
          <p:spPr bwMode="auto">
            <a:xfrm>
              <a:off x="14979650" y="3673475"/>
              <a:ext cx="387350" cy="355600"/>
            </a:xfrm>
            <a:custGeom>
              <a:avLst/>
              <a:gdLst>
                <a:gd name="T0" fmla="*/ 236 w 244"/>
                <a:gd name="T1" fmla="*/ 6 h 224"/>
                <a:gd name="T2" fmla="*/ 236 w 244"/>
                <a:gd name="T3" fmla="*/ 6 h 224"/>
                <a:gd name="T4" fmla="*/ 232 w 244"/>
                <a:gd name="T5" fmla="*/ 2 h 224"/>
                <a:gd name="T6" fmla="*/ 226 w 244"/>
                <a:gd name="T7" fmla="*/ 0 h 224"/>
                <a:gd name="T8" fmla="*/ 222 w 244"/>
                <a:gd name="T9" fmla="*/ 0 h 224"/>
                <a:gd name="T10" fmla="*/ 216 w 244"/>
                <a:gd name="T11" fmla="*/ 0 h 224"/>
                <a:gd name="T12" fmla="*/ 58 w 244"/>
                <a:gd name="T13" fmla="*/ 30 h 224"/>
                <a:gd name="T14" fmla="*/ 58 w 244"/>
                <a:gd name="T15" fmla="*/ 30 h 224"/>
                <a:gd name="T16" fmla="*/ 50 w 244"/>
                <a:gd name="T17" fmla="*/ 34 h 224"/>
                <a:gd name="T18" fmla="*/ 44 w 244"/>
                <a:gd name="T19" fmla="*/ 40 h 224"/>
                <a:gd name="T20" fmla="*/ 40 w 244"/>
                <a:gd name="T21" fmla="*/ 48 h 224"/>
                <a:gd name="T22" fmla="*/ 40 w 244"/>
                <a:gd name="T23" fmla="*/ 58 h 224"/>
                <a:gd name="T24" fmla="*/ 40 w 244"/>
                <a:gd name="T25" fmla="*/ 58 h 224"/>
                <a:gd name="T26" fmla="*/ 44 w 244"/>
                <a:gd name="T27" fmla="*/ 66 h 224"/>
                <a:gd name="T28" fmla="*/ 50 w 244"/>
                <a:gd name="T29" fmla="*/ 72 h 224"/>
                <a:gd name="T30" fmla="*/ 58 w 244"/>
                <a:gd name="T31" fmla="*/ 76 h 224"/>
                <a:gd name="T32" fmla="*/ 68 w 244"/>
                <a:gd name="T33" fmla="*/ 76 h 224"/>
                <a:gd name="T34" fmla="*/ 136 w 244"/>
                <a:gd name="T35" fmla="*/ 64 h 224"/>
                <a:gd name="T36" fmla="*/ 140 w 244"/>
                <a:gd name="T37" fmla="*/ 66 h 224"/>
                <a:gd name="T38" fmla="*/ 0 w 244"/>
                <a:gd name="T39" fmla="*/ 222 h 224"/>
                <a:gd name="T40" fmla="*/ 0 w 244"/>
                <a:gd name="T41" fmla="*/ 222 h 224"/>
                <a:gd name="T42" fmla="*/ 26 w 244"/>
                <a:gd name="T43" fmla="*/ 222 h 224"/>
                <a:gd name="T44" fmla="*/ 26 w 244"/>
                <a:gd name="T45" fmla="*/ 222 h 224"/>
                <a:gd name="T46" fmla="*/ 52 w 244"/>
                <a:gd name="T47" fmla="*/ 222 h 224"/>
                <a:gd name="T48" fmla="*/ 76 w 244"/>
                <a:gd name="T49" fmla="*/ 224 h 224"/>
                <a:gd name="T50" fmla="*/ 184 w 244"/>
                <a:gd name="T51" fmla="*/ 104 h 224"/>
                <a:gd name="T52" fmla="*/ 186 w 244"/>
                <a:gd name="T53" fmla="*/ 104 h 224"/>
                <a:gd name="T54" fmla="*/ 176 w 244"/>
                <a:gd name="T55" fmla="*/ 184 h 224"/>
                <a:gd name="T56" fmla="*/ 176 w 244"/>
                <a:gd name="T57" fmla="*/ 184 h 224"/>
                <a:gd name="T58" fmla="*/ 176 w 244"/>
                <a:gd name="T59" fmla="*/ 192 h 224"/>
                <a:gd name="T60" fmla="*/ 180 w 244"/>
                <a:gd name="T61" fmla="*/ 202 h 224"/>
                <a:gd name="T62" fmla="*/ 188 w 244"/>
                <a:gd name="T63" fmla="*/ 208 h 224"/>
                <a:gd name="T64" fmla="*/ 196 w 244"/>
                <a:gd name="T65" fmla="*/ 210 h 224"/>
                <a:gd name="T66" fmla="*/ 196 w 244"/>
                <a:gd name="T67" fmla="*/ 210 h 224"/>
                <a:gd name="T68" fmla="*/ 206 w 244"/>
                <a:gd name="T69" fmla="*/ 210 h 224"/>
                <a:gd name="T70" fmla="*/ 214 w 244"/>
                <a:gd name="T71" fmla="*/ 206 h 224"/>
                <a:gd name="T72" fmla="*/ 220 w 244"/>
                <a:gd name="T73" fmla="*/ 198 h 224"/>
                <a:gd name="T74" fmla="*/ 222 w 244"/>
                <a:gd name="T75" fmla="*/ 190 h 224"/>
                <a:gd name="T76" fmla="*/ 244 w 244"/>
                <a:gd name="T77" fmla="*/ 26 h 224"/>
                <a:gd name="T78" fmla="*/ 244 w 244"/>
                <a:gd name="T79" fmla="*/ 26 h 224"/>
                <a:gd name="T80" fmla="*/ 244 w 244"/>
                <a:gd name="T81" fmla="*/ 22 h 224"/>
                <a:gd name="T82" fmla="*/ 242 w 244"/>
                <a:gd name="T83" fmla="*/ 16 h 224"/>
                <a:gd name="T84" fmla="*/ 240 w 244"/>
                <a:gd name="T85" fmla="*/ 10 h 224"/>
                <a:gd name="T86" fmla="*/ 236 w 244"/>
                <a:gd name="T87" fmla="*/ 6 h 224"/>
                <a:gd name="T88" fmla="*/ 236 w 244"/>
                <a:gd name="T89" fmla="*/ 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224">
                  <a:moveTo>
                    <a:pt x="236" y="6"/>
                  </a:moveTo>
                  <a:lnTo>
                    <a:pt x="236" y="6"/>
                  </a:lnTo>
                  <a:lnTo>
                    <a:pt x="232" y="2"/>
                  </a:lnTo>
                  <a:lnTo>
                    <a:pt x="226" y="0"/>
                  </a:lnTo>
                  <a:lnTo>
                    <a:pt x="222" y="0"/>
                  </a:lnTo>
                  <a:lnTo>
                    <a:pt x="216" y="0"/>
                  </a:lnTo>
                  <a:lnTo>
                    <a:pt x="58" y="30"/>
                  </a:lnTo>
                  <a:lnTo>
                    <a:pt x="58" y="30"/>
                  </a:lnTo>
                  <a:lnTo>
                    <a:pt x="50" y="34"/>
                  </a:lnTo>
                  <a:lnTo>
                    <a:pt x="44" y="40"/>
                  </a:lnTo>
                  <a:lnTo>
                    <a:pt x="40" y="48"/>
                  </a:lnTo>
                  <a:lnTo>
                    <a:pt x="40" y="58"/>
                  </a:lnTo>
                  <a:lnTo>
                    <a:pt x="40" y="58"/>
                  </a:lnTo>
                  <a:lnTo>
                    <a:pt x="44" y="66"/>
                  </a:lnTo>
                  <a:lnTo>
                    <a:pt x="50" y="72"/>
                  </a:lnTo>
                  <a:lnTo>
                    <a:pt x="58" y="76"/>
                  </a:lnTo>
                  <a:lnTo>
                    <a:pt x="68" y="76"/>
                  </a:lnTo>
                  <a:lnTo>
                    <a:pt x="136" y="64"/>
                  </a:lnTo>
                  <a:lnTo>
                    <a:pt x="140" y="66"/>
                  </a:lnTo>
                  <a:lnTo>
                    <a:pt x="0" y="222"/>
                  </a:lnTo>
                  <a:lnTo>
                    <a:pt x="0" y="222"/>
                  </a:lnTo>
                  <a:lnTo>
                    <a:pt x="26" y="222"/>
                  </a:lnTo>
                  <a:lnTo>
                    <a:pt x="26" y="222"/>
                  </a:lnTo>
                  <a:lnTo>
                    <a:pt x="52" y="222"/>
                  </a:lnTo>
                  <a:lnTo>
                    <a:pt x="76" y="224"/>
                  </a:lnTo>
                  <a:lnTo>
                    <a:pt x="184" y="104"/>
                  </a:lnTo>
                  <a:lnTo>
                    <a:pt x="186" y="104"/>
                  </a:lnTo>
                  <a:lnTo>
                    <a:pt x="176" y="184"/>
                  </a:lnTo>
                  <a:lnTo>
                    <a:pt x="176" y="184"/>
                  </a:lnTo>
                  <a:lnTo>
                    <a:pt x="176" y="192"/>
                  </a:lnTo>
                  <a:lnTo>
                    <a:pt x="180" y="202"/>
                  </a:lnTo>
                  <a:lnTo>
                    <a:pt x="188" y="208"/>
                  </a:lnTo>
                  <a:lnTo>
                    <a:pt x="196" y="210"/>
                  </a:lnTo>
                  <a:lnTo>
                    <a:pt x="196" y="210"/>
                  </a:lnTo>
                  <a:lnTo>
                    <a:pt x="206" y="210"/>
                  </a:lnTo>
                  <a:lnTo>
                    <a:pt x="214" y="206"/>
                  </a:lnTo>
                  <a:lnTo>
                    <a:pt x="220" y="198"/>
                  </a:lnTo>
                  <a:lnTo>
                    <a:pt x="222" y="190"/>
                  </a:lnTo>
                  <a:lnTo>
                    <a:pt x="244" y="26"/>
                  </a:lnTo>
                  <a:lnTo>
                    <a:pt x="244" y="26"/>
                  </a:lnTo>
                  <a:lnTo>
                    <a:pt x="244" y="22"/>
                  </a:lnTo>
                  <a:lnTo>
                    <a:pt x="242" y="16"/>
                  </a:lnTo>
                  <a:lnTo>
                    <a:pt x="240" y="10"/>
                  </a:lnTo>
                  <a:lnTo>
                    <a:pt x="236" y="6"/>
                  </a:lnTo>
                  <a:lnTo>
                    <a:pt x="23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98" name="Freeform 74">
              <a:extLst>
                <a:ext uri="{FF2B5EF4-FFF2-40B4-BE49-F238E27FC236}">
                  <a16:creationId xmlns:a16="http://schemas.microsoft.com/office/drawing/2014/main" id="{2E206F06-764B-431E-ADED-D088B28D94DC}"/>
                </a:ext>
              </a:extLst>
            </p:cNvPr>
            <p:cNvSpPr>
              <a:spLocks/>
            </p:cNvSpPr>
            <p:nvPr/>
          </p:nvSpPr>
          <p:spPr bwMode="auto">
            <a:xfrm>
              <a:off x="14420850" y="3962400"/>
              <a:ext cx="38100" cy="57150"/>
            </a:xfrm>
            <a:custGeom>
              <a:avLst/>
              <a:gdLst>
                <a:gd name="T0" fmla="*/ 24 w 24"/>
                <a:gd name="T1" fmla="*/ 14 h 36"/>
                <a:gd name="T2" fmla="*/ 24 w 24"/>
                <a:gd name="T3" fmla="*/ 14 h 36"/>
                <a:gd name="T4" fmla="*/ 10 w 24"/>
                <a:gd name="T5" fmla="*/ 8 h 36"/>
                <a:gd name="T6" fmla="*/ 0 w 24"/>
                <a:gd name="T7" fmla="*/ 0 h 36"/>
                <a:gd name="T8" fmla="*/ 0 w 24"/>
                <a:gd name="T9" fmla="*/ 28 h 36"/>
                <a:gd name="T10" fmla="*/ 0 w 24"/>
                <a:gd name="T11" fmla="*/ 28 h 36"/>
                <a:gd name="T12" fmla="*/ 0 w 24"/>
                <a:gd name="T13" fmla="*/ 28 h 36"/>
                <a:gd name="T14" fmla="*/ 2 w 24"/>
                <a:gd name="T15" fmla="*/ 36 h 36"/>
                <a:gd name="T16" fmla="*/ 14 w 24"/>
                <a:gd name="T17" fmla="*/ 24 h 36"/>
                <a:gd name="T18" fmla="*/ 14 w 24"/>
                <a:gd name="T19" fmla="*/ 18 h 36"/>
                <a:gd name="T20" fmla="*/ 14 w 24"/>
                <a:gd name="T21" fmla="*/ 18 h 36"/>
                <a:gd name="T22" fmla="*/ 18 w 24"/>
                <a:gd name="T23" fmla="*/ 20 h 36"/>
                <a:gd name="T24" fmla="*/ 24 w 24"/>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6">
                  <a:moveTo>
                    <a:pt x="24" y="14"/>
                  </a:moveTo>
                  <a:lnTo>
                    <a:pt x="24" y="14"/>
                  </a:lnTo>
                  <a:lnTo>
                    <a:pt x="10" y="8"/>
                  </a:lnTo>
                  <a:lnTo>
                    <a:pt x="0" y="0"/>
                  </a:lnTo>
                  <a:lnTo>
                    <a:pt x="0" y="28"/>
                  </a:lnTo>
                  <a:lnTo>
                    <a:pt x="0" y="28"/>
                  </a:lnTo>
                  <a:lnTo>
                    <a:pt x="0" y="28"/>
                  </a:lnTo>
                  <a:lnTo>
                    <a:pt x="2" y="36"/>
                  </a:lnTo>
                  <a:lnTo>
                    <a:pt x="14" y="24"/>
                  </a:lnTo>
                  <a:lnTo>
                    <a:pt x="14" y="18"/>
                  </a:lnTo>
                  <a:lnTo>
                    <a:pt x="14" y="18"/>
                  </a:lnTo>
                  <a:lnTo>
                    <a:pt x="18" y="20"/>
                  </a:lnTo>
                  <a:lnTo>
                    <a:pt x="2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99" name="Freeform 75">
              <a:extLst>
                <a:ext uri="{FF2B5EF4-FFF2-40B4-BE49-F238E27FC236}">
                  <a16:creationId xmlns:a16="http://schemas.microsoft.com/office/drawing/2014/main" id="{02D009B0-BB8A-41CF-ADA2-D8A56F671E34}"/>
                </a:ext>
              </a:extLst>
            </p:cNvPr>
            <p:cNvSpPr>
              <a:spLocks noEditPoints="1"/>
            </p:cNvSpPr>
            <p:nvPr/>
          </p:nvSpPr>
          <p:spPr bwMode="auto">
            <a:xfrm>
              <a:off x="14678025" y="3940175"/>
              <a:ext cx="215900" cy="146050"/>
            </a:xfrm>
            <a:custGeom>
              <a:avLst/>
              <a:gdLst>
                <a:gd name="T0" fmla="*/ 136 w 136"/>
                <a:gd name="T1" fmla="*/ 44 h 92"/>
                <a:gd name="T2" fmla="*/ 136 w 136"/>
                <a:gd name="T3" fmla="*/ 44 h 92"/>
                <a:gd name="T4" fmla="*/ 136 w 136"/>
                <a:gd name="T5" fmla="*/ 42 h 92"/>
                <a:gd name="T6" fmla="*/ 136 w 136"/>
                <a:gd name="T7" fmla="*/ 42 h 92"/>
                <a:gd name="T8" fmla="*/ 136 w 136"/>
                <a:gd name="T9" fmla="*/ 4 h 92"/>
                <a:gd name="T10" fmla="*/ 136 w 136"/>
                <a:gd name="T11" fmla="*/ 4 h 92"/>
                <a:gd name="T12" fmla="*/ 136 w 136"/>
                <a:gd name="T13" fmla="*/ 0 h 92"/>
                <a:gd name="T14" fmla="*/ 136 w 136"/>
                <a:gd name="T15" fmla="*/ 0 h 92"/>
                <a:gd name="T16" fmla="*/ 128 w 136"/>
                <a:gd name="T17" fmla="*/ 10 h 92"/>
                <a:gd name="T18" fmla="*/ 116 w 136"/>
                <a:gd name="T19" fmla="*/ 20 h 92"/>
                <a:gd name="T20" fmla="*/ 102 w 136"/>
                <a:gd name="T21" fmla="*/ 28 h 92"/>
                <a:gd name="T22" fmla="*/ 84 w 136"/>
                <a:gd name="T23" fmla="*/ 34 h 92"/>
                <a:gd name="T24" fmla="*/ 64 w 136"/>
                <a:gd name="T25" fmla="*/ 40 h 92"/>
                <a:gd name="T26" fmla="*/ 44 w 136"/>
                <a:gd name="T27" fmla="*/ 44 h 92"/>
                <a:gd name="T28" fmla="*/ 22 w 136"/>
                <a:gd name="T29" fmla="*/ 48 h 92"/>
                <a:gd name="T30" fmla="*/ 0 w 136"/>
                <a:gd name="T31" fmla="*/ 50 h 92"/>
                <a:gd name="T32" fmla="*/ 50 w 136"/>
                <a:gd name="T33" fmla="*/ 92 h 92"/>
                <a:gd name="T34" fmla="*/ 50 w 136"/>
                <a:gd name="T35" fmla="*/ 92 h 92"/>
                <a:gd name="T36" fmla="*/ 84 w 136"/>
                <a:gd name="T37" fmla="*/ 84 h 92"/>
                <a:gd name="T38" fmla="*/ 98 w 136"/>
                <a:gd name="T39" fmla="*/ 80 h 92"/>
                <a:gd name="T40" fmla="*/ 110 w 136"/>
                <a:gd name="T41" fmla="*/ 74 h 92"/>
                <a:gd name="T42" fmla="*/ 120 w 136"/>
                <a:gd name="T43" fmla="*/ 66 h 92"/>
                <a:gd name="T44" fmla="*/ 128 w 136"/>
                <a:gd name="T45" fmla="*/ 60 h 92"/>
                <a:gd name="T46" fmla="*/ 134 w 136"/>
                <a:gd name="T47" fmla="*/ 52 h 92"/>
                <a:gd name="T48" fmla="*/ 136 w 136"/>
                <a:gd name="T49" fmla="*/ 44 h 92"/>
                <a:gd name="T50" fmla="*/ 136 w 136"/>
                <a:gd name="T51" fmla="*/ 44 h 92"/>
                <a:gd name="T52" fmla="*/ 118 w 136"/>
                <a:gd name="T53" fmla="*/ 60 h 92"/>
                <a:gd name="T54" fmla="*/ 118 w 136"/>
                <a:gd name="T55" fmla="*/ 60 h 92"/>
                <a:gd name="T56" fmla="*/ 110 w 136"/>
                <a:gd name="T57" fmla="*/ 64 h 92"/>
                <a:gd name="T58" fmla="*/ 102 w 136"/>
                <a:gd name="T59" fmla="*/ 70 h 92"/>
                <a:gd name="T60" fmla="*/ 102 w 136"/>
                <a:gd name="T61" fmla="*/ 40 h 92"/>
                <a:gd name="T62" fmla="*/ 102 w 136"/>
                <a:gd name="T63" fmla="*/ 40 h 92"/>
                <a:gd name="T64" fmla="*/ 110 w 136"/>
                <a:gd name="T65" fmla="*/ 36 h 92"/>
                <a:gd name="T66" fmla="*/ 118 w 136"/>
                <a:gd name="T67" fmla="*/ 30 h 92"/>
                <a:gd name="T68" fmla="*/ 118 w 136"/>
                <a:gd name="T69"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92">
                  <a:moveTo>
                    <a:pt x="136" y="44"/>
                  </a:moveTo>
                  <a:lnTo>
                    <a:pt x="136" y="44"/>
                  </a:lnTo>
                  <a:lnTo>
                    <a:pt x="136" y="42"/>
                  </a:lnTo>
                  <a:lnTo>
                    <a:pt x="136" y="42"/>
                  </a:lnTo>
                  <a:lnTo>
                    <a:pt x="136" y="4"/>
                  </a:lnTo>
                  <a:lnTo>
                    <a:pt x="136" y="4"/>
                  </a:lnTo>
                  <a:lnTo>
                    <a:pt x="136" y="0"/>
                  </a:lnTo>
                  <a:lnTo>
                    <a:pt x="136" y="0"/>
                  </a:lnTo>
                  <a:lnTo>
                    <a:pt x="128" y="10"/>
                  </a:lnTo>
                  <a:lnTo>
                    <a:pt x="116" y="20"/>
                  </a:lnTo>
                  <a:lnTo>
                    <a:pt x="102" y="28"/>
                  </a:lnTo>
                  <a:lnTo>
                    <a:pt x="84" y="34"/>
                  </a:lnTo>
                  <a:lnTo>
                    <a:pt x="64" y="40"/>
                  </a:lnTo>
                  <a:lnTo>
                    <a:pt x="44" y="44"/>
                  </a:lnTo>
                  <a:lnTo>
                    <a:pt x="22" y="48"/>
                  </a:lnTo>
                  <a:lnTo>
                    <a:pt x="0" y="50"/>
                  </a:lnTo>
                  <a:lnTo>
                    <a:pt x="50" y="92"/>
                  </a:lnTo>
                  <a:lnTo>
                    <a:pt x="50" y="92"/>
                  </a:lnTo>
                  <a:lnTo>
                    <a:pt x="84" y="84"/>
                  </a:lnTo>
                  <a:lnTo>
                    <a:pt x="98" y="80"/>
                  </a:lnTo>
                  <a:lnTo>
                    <a:pt x="110" y="74"/>
                  </a:lnTo>
                  <a:lnTo>
                    <a:pt x="120" y="66"/>
                  </a:lnTo>
                  <a:lnTo>
                    <a:pt x="128" y="60"/>
                  </a:lnTo>
                  <a:lnTo>
                    <a:pt x="134" y="52"/>
                  </a:lnTo>
                  <a:lnTo>
                    <a:pt x="136" y="44"/>
                  </a:lnTo>
                  <a:lnTo>
                    <a:pt x="136" y="44"/>
                  </a:lnTo>
                  <a:close/>
                  <a:moveTo>
                    <a:pt x="118" y="60"/>
                  </a:moveTo>
                  <a:lnTo>
                    <a:pt x="118" y="60"/>
                  </a:lnTo>
                  <a:lnTo>
                    <a:pt x="110" y="64"/>
                  </a:lnTo>
                  <a:lnTo>
                    <a:pt x="102" y="70"/>
                  </a:lnTo>
                  <a:lnTo>
                    <a:pt x="102" y="40"/>
                  </a:lnTo>
                  <a:lnTo>
                    <a:pt x="102" y="40"/>
                  </a:lnTo>
                  <a:lnTo>
                    <a:pt x="110" y="36"/>
                  </a:lnTo>
                  <a:lnTo>
                    <a:pt x="118" y="30"/>
                  </a:lnTo>
                  <a:lnTo>
                    <a:pt x="11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0" name="Freeform 76">
              <a:extLst>
                <a:ext uri="{FF2B5EF4-FFF2-40B4-BE49-F238E27FC236}">
                  <a16:creationId xmlns:a16="http://schemas.microsoft.com/office/drawing/2014/main" id="{0FF706DF-92EB-4EEB-925A-4FFE1BB6DBD5}"/>
                </a:ext>
              </a:extLst>
            </p:cNvPr>
            <p:cNvSpPr>
              <a:spLocks/>
            </p:cNvSpPr>
            <p:nvPr/>
          </p:nvSpPr>
          <p:spPr bwMode="auto">
            <a:xfrm>
              <a:off x="14487525" y="4105275"/>
              <a:ext cx="165100" cy="85725"/>
            </a:xfrm>
            <a:custGeom>
              <a:avLst/>
              <a:gdLst>
                <a:gd name="T0" fmla="*/ 0 w 104"/>
                <a:gd name="T1" fmla="*/ 38 h 54"/>
                <a:gd name="T2" fmla="*/ 0 w 104"/>
                <a:gd name="T3" fmla="*/ 38 h 54"/>
                <a:gd name="T4" fmla="*/ 22 w 104"/>
                <a:gd name="T5" fmla="*/ 46 h 54"/>
                <a:gd name="T6" fmla="*/ 46 w 104"/>
                <a:gd name="T7" fmla="*/ 50 h 54"/>
                <a:gd name="T8" fmla="*/ 72 w 104"/>
                <a:gd name="T9" fmla="*/ 52 h 54"/>
                <a:gd name="T10" fmla="*/ 100 w 104"/>
                <a:gd name="T11" fmla="*/ 54 h 54"/>
                <a:gd name="T12" fmla="*/ 100 w 104"/>
                <a:gd name="T13" fmla="*/ 54 h 54"/>
                <a:gd name="T14" fmla="*/ 104 w 104"/>
                <a:gd name="T15" fmla="*/ 54 h 54"/>
                <a:gd name="T16" fmla="*/ 94 w 104"/>
                <a:gd name="T17" fmla="*/ 46 h 54"/>
                <a:gd name="T18" fmla="*/ 94 w 104"/>
                <a:gd name="T19" fmla="*/ 46 h 54"/>
                <a:gd name="T20" fmla="*/ 88 w 104"/>
                <a:gd name="T21" fmla="*/ 46 h 54"/>
                <a:gd name="T22" fmla="*/ 88 w 104"/>
                <a:gd name="T23" fmla="*/ 40 h 54"/>
                <a:gd name="T24" fmla="*/ 68 w 104"/>
                <a:gd name="T25" fmla="*/ 24 h 54"/>
                <a:gd name="T26" fmla="*/ 68 w 104"/>
                <a:gd name="T27" fmla="*/ 44 h 54"/>
                <a:gd name="T28" fmla="*/ 68 w 104"/>
                <a:gd name="T29" fmla="*/ 44 h 54"/>
                <a:gd name="T30" fmla="*/ 48 w 104"/>
                <a:gd name="T31" fmla="*/ 42 h 54"/>
                <a:gd name="T32" fmla="*/ 48 w 104"/>
                <a:gd name="T33" fmla="*/ 12 h 54"/>
                <a:gd name="T34" fmla="*/ 48 w 104"/>
                <a:gd name="T35" fmla="*/ 12 h 54"/>
                <a:gd name="T36" fmla="*/ 56 w 104"/>
                <a:gd name="T37" fmla="*/ 14 h 54"/>
                <a:gd name="T38" fmla="*/ 40 w 104"/>
                <a:gd name="T39" fmla="*/ 0 h 54"/>
                <a:gd name="T40" fmla="*/ 40 w 104"/>
                <a:gd name="T41" fmla="*/ 0 h 54"/>
                <a:gd name="T42" fmla="*/ 40 w 104"/>
                <a:gd name="T43" fmla="*/ 0 h 54"/>
                <a:gd name="T44" fmla="*/ 26 w 104"/>
                <a:gd name="T45" fmla="*/ 12 h 54"/>
                <a:gd name="T46" fmla="*/ 26 w 104"/>
                <a:gd name="T47" fmla="*/ 38 h 54"/>
                <a:gd name="T48" fmla="*/ 26 w 104"/>
                <a:gd name="T49" fmla="*/ 38 h 54"/>
                <a:gd name="T50" fmla="*/ 6 w 104"/>
                <a:gd name="T51" fmla="*/ 34 h 54"/>
                <a:gd name="T52" fmla="*/ 6 w 104"/>
                <a:gd name="T53" fmla="*/ 32 h 54"/>
                <a:gd name="T54" fmla="*/ 0 w 104"/>
                <a:gd name="T5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54">
                  <a:moveTo>
                    <a:pt x="0" y="38"/>
                  </a:moveTo>
                  <a:lnTo>
                    <a:pt x="0" y="38"/>
                  </a:lnTo>
                  <a:lnTo>
                    <a:pt x="22" y="46"/>
                  </a:lnTo>
                  <a:lnTo>
                    <a:pt x="46" y="50"/>
                  </a:lnTo>
                  <a:lnTo>
                    <a:pt x="72" y="52"/>
                  </a:lnTo>
                  <a:lnTo>
                    <a:pt x="100" y="54"/>
                  </a:lnTo>
                  <a:lnTo>
                    <a:pt x="100" y="54"/>
                  </a:lnTo>
                  <a:lnTo>
                    <a:pt x="104" y="54"/>
                  </a:lnTo>
                  <a:lnTo>
                    <a:pt x="94" y="46"/>
                  </a:lnTo>
                  <a:lnTo>
                    <a:pt x="94" y="46"/>
                  </a:lnTo>
                  <a:lnTo>
                    <a:pt x="88" y="46"/>
                  </a:lnTo>
                  <a:lnTo>
                    <a:pt x="88" y="40"/>
                  </a:lnTo>
                  <a:lnTo>
                    <a:pt x="68" y="24"/>
                  </a:lnTo>
                  <a:lnTo>
                    <a:pt x="68" y="44"/>
                  </a:lnTo>
                  <a:lnTo>
                    <a:pt x="68" y="44"/>
                  </a:lnTo>
                  <a:lnTo>
                    <a:pt x="48" y="42"/>
                  </a:lnTo>
                  <a:lnTo>
                    <a:pt x="48" y="12"/>
                  </a:lnTo>
                  <a:lnTo>
                    <a:pt x="48" y="12"/>
                  </a:lnTo>
                  <a:lnTo>
                    <a:pt x="56" y="14"/>
                  </a:lnTo>
                  <a:lnTo>
                    <a:pt x="40" y="0"/>
                  </a:lnTo>
                  <a:lnTo>
                    <a:pt x="40" y="0"/>
                  </a:lnTo>
                  <a:lnTo>
                    <a:pt x="40" y="0"/>
                  </a:lnTo>
                  <a:lnTo>
                    <a:pt x="26" y="12"/>
                  </a:lnTo>
                  <a:lnTo>
                    <a:pt x="26" y="38"/>
                  </a:lnTo>
                  <a:lnTo>
                    <a:pt x="26" y="38"/>
                  </a:lnTo>
                  <a:lnTo>
                    <a:pt x="6" y="34"/>
                  </a:lnTo>
                  <a:lnTo>
                    <a:pt x="6" y="32"/>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1" name="Freeform 77">
              <a:extLst>
                <a:ext uri="{FF2B5EF4-FFF2-40B4-BE49-F238E27FC236}">
                  <a16:creationId xmlns:a16="http://schemas.microsoft.com/office/drawing/2014/main" id="{A4CD1273-2E1D-4C51-8118-D0884753415C}"/>
                </a:ext>
              </a:extLst>
            </p:cNvPr>
            <p:cNvSpPr>
              <a:spLocks noEditPoints="1"/>
            </p:cNvSpPr>
            <p:nvPr/>
          </p:nvSpPr>
          <p:spPr bwMode="auto">
            <a:xfrm>
              <a:off x="14433550" y="4181475"/>
              <a:ext cx="320675" cy="104775"/>
            </a:xfrm>
            <a:custGeom>
              <a:avLst/>
              <a:gdLst>
                <a:gd name="T0" fmla="*/ 0 w 202"/>
                <a:gd name="T1" fmla="*/ 26 h 66"/>
                <a:gd name="T2" fmla="*/ 0 w 202"/>
                <a:gd name="T3" fmla="*/ 26 h 66"/>
                <a:gd name="T4" fmla="*/ 8 w 202"/>
                <a:gd name="T5" fmla="*/ 34 h 66"/>
                <a:gd name="T6" fmla="*/ 20 w 202"/>
                <a:gd name="T7" fmla="*/ 42 h 66"/>
                <a:gd name="T8" fmla="*/ 34 w 202"/>
                <a:gd name="T9" fmla="*/ 48 h 66"/>
                <a:gd name="T10" fmla="*/ 52 w 202"/>
                <a:gd name="T11" fmla="*/ 54 h 66"/>
                <a:gd name="T12" fmla="*/ 72 w 202"/>
                <a:gd name="T13" fmla="*/ 58 h 66"/>
                <a:gd name="T14" fmla="*/ 94 w 202"/>
                <a:gd name="T15" fmla="*/ 62 h 66"/>
                <a:gd name="T16" fmla="*/ 116 w 202"/>
                <a:gd name="T17" fmla="*/ 64 h 66"/>
                <a:gd name="T18" fmla="*/ 140 w 202"/>
                <a:gd name="T19" fmla="*/ 66 h 66"/>
                <a:gd name="T20" fmla="*/ 140 w 202"/>
                <a:gd name="T21" fmla="*/ 66 h 66"/>
                <a:gd name="T22" fmla="*/ 172 w 202"/>
                <a:gd name="T23" fmla="*/ 64 h 66"/>
                <a:gd name="T24" fmla="*/ 202 w 202"/>
                <a:gd name="T25" fmla="*/ 60 h 66"/>
                <a:gd name="T26" fmla="*/ 150 w 202"/>
                <a:gd name="T27" fmla="*/ 16 h 66"/>
                <a:gd name="T28" fmla="*/ 150 w 202"/>
                <a:gd name="T29" fmla="*/ 16 h 66"/>
                <a:gd name="T30" fmla="*/ 134 w 202"/>
                <a:gd name="T31" fmla="*/ 16 h 66"/>
                <a:gd name="T32" fmla="*/ 134 w 202"/>
                <a:gd name="T33" fmla="*/ 16 h 66"/>
                <a:gd name="T34" fmla="*/ 106 w 202"/>
                <a:gd name="T35" fmla="*/ 16 h 66"/>
                <a:gd name="T36" fmla="*/ 76 w 202"/>
                <a:gd name="T37" fmla="*/ 12 h 66"/>
                <a:gd name="T38" fmla="*/ 50 w 202"/>
                <a:gd name="T39" fmla="*/ 8 h 66"/>
                <a:gd name="T40" fmla="*/ 26 w 202"/>
                <a:gd name="T41" fmla="*/ 0 h 66"/>
                <a:gd name="T42" fmla="*/ 18 w 202"/>
                <a:gd name="T43" fmla="*/ 6 h 66"/>
                <a:gd name="T44" fmla="*/ 18 w 202"/>
                <a:gd name="T45" fmla="*/ 6 h 66"/>
                <a:gd name="T46" fmla="*/ 26 w 202"/>
                <a:gd name="T47" fmla="*/ 10 h 66"/>
                <a:gd name="T48" fmla="*/ 26 w 202"/>
                <a:gd name="T49" fmla="*/ 38 h 66"/>
                <a:gd name="T50" fmla="*/ 26 w 202"/>
                <a:gd name="T51" fmla="*/ 38 h 66"/>
                <a:gd name="T52" fmla="*/ 14 w 202"/>
                <a:gd name="T53" fmla="*/ 30 h 66"/>
                <a:gd name="T54" fmla="*/ 6 w 202"/>
                <a:gd name="T55" fmla="*/ 24 h 66"/>
                <a:gd name="T56" fmla="*/ 6 w 202"/>
                <a:gd name="T57" fmla="*/ 20 h 66"/>
                <a:gd name="T58" fmla="*/ 0 w 202"/>
                <a:gd name="T59" fmla="*/ 26 h 66"/>
                <a:gd name="T60" fmla="*/ 128 w 202"/>
                <a:gd name="T61" fmla="*/ 28 h 66"/>
                <a:gd name="T62" fmla="*/ 128 w 202"/>
                <a:gd name="T63" fmla="*/ 28 h 66"/>
                <a:gd name="T64" fmla="*/ 140 w 202"/>
                <a:gd name="T65" fmla="*/ 28 h 66"/>
                <a:gd name="T66" fmla="*/ 140 w 202"/>
                <a:gd name="T67" fmla="*/ 28 h 66"/>
                <a:gd name="T68" fmla="*/ 150 w 202"/>
                <a:gd name="T69" fmla="*/ 28 h 66"/>
                <a:gd name="T70" fmla="*/ 150 w 202"/>
                <a:gd name="T71" fmla="*/ 56 h 66"/>
                <a:gd name="T72" fmla="*/ 150 w 202"/>
                <a:gd name="T73" fmla="*/ 56 h 66"/>
                <a:gd name="T74" fmla="*/ 140 w 202"/>
                <a:gd name="T75" fmla="*/ 58 h 66"/>
                <a:gd name="T76" fmla="*/ 140 w 202"/>
                <a:gd name="T77" fmla="*/ 58 h 66"/>
                <a:gd name="T78" fmla="*/ 128 w 202"/>
                <a:gd name="T79" fmla="*/ 56 h 66"/>
                <a:gd name="T80" fmla="*/ 128 w 202"/>
                <a:gd name="T81" fmla="*/ 28 h 66"/>
                <a:gd name="T82" fmla="*/ 88 w 202"/>
                <a:gd name="T83" fmla="*/ 24 h 66"/>
                <a:gd name="T84" fmla="*/ 88 w 202"/>
                <a:gd name="T85" fmla="*/ 24 h 66"/>
                <a:gd name="T86" fmla="*/ 108 w 202"/>
                <a:gd name="T87" fmla="*/ 26 h 66"/>
                <a:gd name="T88" fmla="*/ 108 w 202"/>
                <a:gd name="T89" fmla="*/ 56 h 66"/>
                <a:gd name="T90" fmla="*/ 108 w 202"/>
                <a:gd name="T91" fmla="*/ 56 h 66"/>
                <a:gd name="T92" fmla="*/ 88 w 202"/>
                <a:gd name="T93" fmla="*/ 54 h 66"/>
                <a:gd name="T94" fmla="*/ 88 w 202"/>
                <a:gd name="T95" fmla="*/ 24 h 66"/>
                <a:gd name="T96" fmla="*/ 48 w 202"/>
                <a:gd name="T97" fmla="*/ 16 h 66"/>
                <a:gd name="T98" fmla="*/ 48 w 202"/>
                <a:gd name="T99" fmla="*/ 16 h 66"/>
                <a:gd name="T100" fmla="*/ 68 w 202"/>
                <a:gd name="T101" fmla="*/ 20 h 66"/>
                <a:gd name="T102" fmla="*/ 68 w 202"/>
                <a:gd name="T103" fmla="*/ 50 h 66"/>
                <a:gd name="T104" fmla="*/ 68 w 202"/>
                <a:gd name="T105" fmla="*/ 50 h 66"/>
                <a:gd name="T106" fmla="*/ 48 w 202"/>
                <a:gd name="T107" fmla="*/ 44 h 66"/>
                <a:gd name="T108" fmla="*/ 48 w 202"/>
                <a:gd name="T10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66">
                  <a:moveTo>
                    <a:pt x="0" y="26"/>
                  </a:moveTo>
                  <a:lnTo>
                    <a:pt x="0" y="26"/>
                  </a:lnTo>
                  <a:lnTo>
                    <a:pt x="8" y="34"/>
                  </a:lnTo>
                  <a:lnTo>
                    <a:pt x="20" y="42"/>
                  </a:lnTo>
                  <a:lnTo>
                    <a:pt x="34" y="48"/>
                  </a:lnTo>
                  <a:lnTo>
                    <a:pt x="52" y="54"/>
                  </a:lnTo>
                  <a:lnTo>
                    <a:pt x="72" y="58"/>
                  </a:lnTo>
                  <a:lnTo>
                    <a:pt x="94" y="62"/>
                  </a:lnTo>
                  <a:lnTo>
                    <a:pt x="116" y="64"/>
                  </a:lnTo>
                  <a:lnTo>
                    <a:pt x="140" y="66"/>
                  </a:lnTo>
                  <a:lnTo>
                    <a:pt x="140" y="66"/>
                  </a:lnTo>
                  <a:lnTo>
                    <a:pt x="172" y="64"/>
                  </a:lnTo>
                  <a:lnTo>
                    <a:pt x="202" y="60"/>
                  </a:lnTo>
                  <a:lnTo>
                    <a:pt x="150" y="16"/>
                  </a:lnTo>
                  <a:lnTo>
                    <a:pt x="150" y="16"/>
                  </a:lnTo>
                  <a:lnTo>
                    <a:pt x="134" y="16"/>
                  </a:lnTo>
                  <a:lnTo>
                    <a:pt x="134" y="16"/>
                  </a:lnTo>
                  <a:lnTo>
                    <a:pt x="106" y="16"/>
                  </a:lnTo>
                  <a:lnTo>
                    <a:pt x="76" y="12"/>
                  </a:lnTo>
                  <a:lnTo>
                    <a:pt x="50" y="8"/>
                  </a:lnTo>
                  <a:lnTo>
                    <a:pt x="26" y="0"/>
                  </a:lnTo>
                  <a:lnTo>
                    <a:pt x="18" y="6"/>
                  </a:lnTo>
                  <a:lnTo>
                    <a:pt x="18" y="6"/>
                  </a:lnTo>
                  <a:lnTo>
                    <a:pt x="26" y="10"/>
                  </a:lnTo>
                  <a:lnTo>
                    <a:pt x="26" y="38"/>
                  </a:lnTo>
                  <a:lnTo>
                    <a:pt x="26" y="38"/>
                  </a:lnTo>
                  <a:lnTo>
                    <a:pt x="14" y="30"/>
                  </a:lnTo>
                  <a:lnTo>
                    <a:pt x="6" y="24"/>
                  </a:lnTo>
                  <a:lnTo>
                    <a:pt x="6" y="20"/>
                  </a:lnTo>
                  <a:lnTo>
                    <a:pt x="0" y="26"/>
                  </a:lnTo>
                  <a:close/>
                  <a:moveTo>
                    <a:pt x="128" y="28"/>
                  </a:moveTo>
                  <a:lnTo>
                    <a:pt x="128" y="28"/>
                  </a:lnTo>
                  <a:lnTo>
                    <a:pt x="140" y="28"/>
                  </a:lnTo>
                  <a:lnTo>
                    <a:pt x="140" y="28"/>
                  </a:lnTo>
                  <a:lnTo>
                    <a:pt x="150" y="28"/>
                  </a:lnTo>
                  <a:lnTo>
                    <a:pt x="150" y="56"/>
                  </a:lnTo>
                  <a:lnTo>
                    <a:pt x="150" y="56"/>
                  </a:lnTo>
                  <a:lnTo>
                    <a:pt x="140" y="58"/>
                  </a:lnTo>
                  <a:lnTo>
                    <a:pt x="140" y="58"/>
                  </a:lnTo>
                  <a:lnTo>
                    <a:pt x="128" y="56"/>
                  </a:lnTo>
                  <a:lnTo>
                    <a:pt x="128" y="28"/>
                  </a:lnTo>
                  <a:close/>
                  <a:moveTo>
                    <a:pt x="88" y="24"/>
                  </a:moveTo>
                  <a:lnTo>
                    <a:pt x="88" y="24"/>
                  </a:lnTo>
                  <a:lnTo>
                    <a:pt x="108" y="26"/>
                  </a:lnTo>
                  <a:lnTo>
                    <a:pt x="108" y="56"/>
                  </a:lnTo>
                  <a:lnTo>
                    <a:pt x="108" y="56"/>
                  </a:lnTo>
                  <a:lnTo>
                    <a:pt x="88" y="54"/>
                  </a:lnTo>
                  <a:lnTo>
                    <a:pt x="88" y="24"/>
                  </a:lnTo>
                  <a:close/>
                  <a:moveTo>
                    <a:pt x="48" y="16"/>
                  </a:moveTo>
                  <a:lnTo>
                    <a:pt x="48" y="16"/>
                  </a:lnTo>
                  <a:lnTo>
                    <a:pt x="68" y="20"/>
                  </a:lnTo>
                  <a:lnTo>
                    <a:pt x="68" y="50"/>
                  </a:lnTo>
                  <a:lnTo>
                    <a:pt x="68" y="50"/>
                  </a:lnTo>
                  <a:lnTo>
                    <a:pt x="48" y="44"/>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2" name="Freeform 78">
              <a:extLst>
                <a:ext uri="{FF2B5EF4-FFF2-40B4-BE49-F238E27FC236}">
                  <a16:creationId xmlns:a16="http://schemas.microsoft.com/office/drawing/2014/main" id="{69E95652-5EEE-4F4A-925A-E54B73658ECD}"/>
                </a:ext>
              </a:extLst>
            </p:cNvPr>
            <p:cNvSpPr>
              <a:spLocks noEditPoints="1"/>
            </p:cNvSpPr>
            <p:nvPr/>
          </p:nvSpPr>
          <p:spPr bwMode="auto">
            <a:xfrm>
              <a:off x="14411325" y="4235450"/>
              <a:ext cx="361950" cy="142875"/>
            </a:xfrm>
            <a:custGeom>
              <a:avLst/>
              <a:gdLst>
                <a:gd name="T0" fmla="*/ 154 w 228"/>
                <a:gd name="T1" fmla="*/ 42 h 90"/>
                <a:gd name="T2" fmla="*/ 110 w 228"/>
                <a:gd name="T3" fmla="*/ 40 h 90"/>
                <a:gd name="T4" fmla="*/ 66 w 228"/>
                <a:gd name="T5" fmla="*/ 32 h 90"/>
                <a:gd name="T6" fmla="*/ 30 w 228"/>
                <a:gd name="T7" fmla="*/ 18 h 90"/>
                <a:gd name="T8" fmla="*/ 6 w 228"/>
                <a:gd name="T9" fmla="*/ 0 h 90"/>
                <a:gd name="T10" fmla="*/ 0 w 228"/>
                <a:gd name="T11" fmla="*/ 34 h 90"/>
                <a:gd name="T12" fmla="*/ 0 w 228"/>
                <a:gd name="T13" fmla="*/ 34 h 90"/>
                <a:gd name="T14" fmla="*/ 2 w 228"/>
                <a:gd name="T15" fmla="*/ 46 h 90"/>
                <a:gd name="T16" fmla="*/ 24 w 228"/>
                <a:gd name="T17" fmla="*/ 66 h 90"/>
                <a:gd name="T18" fmla="*/ 64 w 228"/>
                <a:gd name="T19" fmla="*/ 82 h 90"/>
                <a:gd name="T20" fmla="*/ 118 w 228"/>
                <a:gd name="T21" fmla="*/ 90 h 90"/>
                <a:gd name="T22" fmla="*/ 148 w 228"/>
                <a:gd name="T23" fmla="*/ 90 h 90"/>
                <a:gd name="T24" fmla="*/ 224 w 228"/>
                <a:gd name="T25" fmla="*/ 82 h 90"/>
                <a:gd name="T26" fmla="*/ 224 w 228"/>
                <a:gd name="T27" fmla="*/ 66 h 90"/>
                <a:gd name="T28" fmla="*/ 228 w 228"/>
                <a:gd name="T29" fmla="*/ 60 h 90"/>
                <a:gd name="T30" fmla="*/ 220 w 228"/>
                <a:gd name="T31" fmla="*/ 48 h 90"/>
                <a:gd name="T32" fmla="*/ 218 w 228"/>
                <a:gd name="T33" fmla="*/ 38 h 90"/>
                <a:gd name="T34" fmla="*/ 154 w 228"/>
                <a:gd name="T35" fmla="*/ 42 h 90"/>
                <a:gd name="T36" fmla="*/ 34 w 228"/>
                <a:gd name="T37" fmla="*/ 62 h 90"/>
                <a:gd name="T38" fmla="*/ 22 w 228"/>
                <a:gd name="T39" fmla="*/ 56 h 90"/>
                <a:gd name="T40" fmla="*/ 14 w 228"/>
                <a:gd name="T41" fmla="*/ 20 h 90"/>
                <a:gd name="T42" fmla="*/ 22 w 228"/>
                <a:gd name="T43" fmla="*/ 26 h 90"/>
                <a:gd name="T44" fmla="*/ 34 w 228"/>
                <a:gd name="T45" fmla="*/ 62 h 90"/>
                <a:gd name="T46" fmla="*/ 74 w 228"/>
                <a:gd name="T47" fmla="*/ 76 h 90"/>
                <a:gd name="T48" fmla="*/ 54 w 228"/>
                <a:gd name="T49" fmla="*/ 40 h 90"/>
                <a:gd name="T50" fmla="*/ 74 w 228"/>
                <a:gd name="T51" fmla="*/ 46 h 90"/>
                <a:gd name="T52" fmla="*/ 116 w 228"/>
                <a:gd name="T53" fmla="*/ 82 h 90"/>
                <a:gd name="T54" fmla="*/ 96 w 228"/>
                <a:gd name="T55" fmla="*/ 80 h 90"/>
                <a:gd name="T56" fmla="*/ 96 w 228"/>
                <a:gd name="T57" fmla="*/ 50 h 90"/>
                <a:gd name="T58" fmla="*/ 116 w 228"/>
                <a:gd name="T59" fmla="*/ 82 h 90"/>
                <a:gd name="T60" fmla="*/ 156 w 228"/>
                <a:gd name="T61" fmla="*/ 82 h 90"/>
                <a:gd name="T62" fmla="*/ 148 w 228"/>
                <a:gd name="T63" fmla="*/ 82 h 90"/>
                <a:gd name="T64" fmla="*/ 136 w 228"/>
                <a:gd name="T65" fmla="*/ 54 h 90"/>
                <a:gd name="T66" fmla="*/ 148 w 228"/>
                <a:gd name="T67" fmla="*/ 54 h 90"/>
                <a:gd name="T68" fmla="*/ 156 w 228"/>
                <a:gd name="T6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90">
                  <a:moveTo>
                    <a:pt x="154" y="42"/>
                  </a:moveTo>
                  <a:lnTo>
                    <a:pt x="154" y="42"/>
                  </a:lnTo>
                  <a:lnTo>
                    <a:pt x="132" y="42"/>
                  </a:lnTo>
                  <a:lnTo>
                    <a:pt x="110" y="40"/>
                  </a:lnTo>
                  <a:lnTo>
                    <a:pt x="88" y="36"/>
                  </a:lnTo>
                  <a:lnTo>
                    <a:pt x="66" y="32"/>
                  </a:lnTo>
                  <a:lnTo>
                    <a:pt x="48" y="26"/>
                  </a:lnTo>
                  <a:lnTo>
                    <a:pt x="30" y="18"/>
                  </a:lnTo>
                  <a:lnTo>
                    <a:pt x="16" y="10"/>
                  </a:lnTo>
                  <a:lnTo>
                    <a:pt x="6" y="0"/>
                  </a:lnTo>
                  <a:lnTo>
                    <a:pt x="0" y="6"/>
                  </a:lnTo>
                  <a:lnTo>
                    <a:pt x="0" y="34"/>
                  </a:lnTo>
                  <a:lnTo>
                    <a:pt x="0" y="34"/>
                  </a:lnTo>
                  <a:lnTo>
                    <a:pt x="0" y="34"/>
                  </a:lnTo>
                  <a:lnTo>
                    <a:pt x="0" y="40"/>
                  </a:lnTo>
                  <a:lnTo>
                    <a:pt x="2" y="46"/>
                  </a:lnTo>
                  <a:lnTo>
                    <a:pt x="12" y="56"/>
                  </a:lnTo>
                  <a:lnTo>
                    <a:pt x="24" y="66"/>
                  </a:lnTo>
                  <a:lnTo>
                    <a:pt x="42" y="74"/>
                  </a:lnTo>
                  <a:lnTo>
                    <a:pt x="64" y="82"/>
                  </a:lnTo>
                  <a:lnTo>
                    <a:pt x="90" y="86"/>
                  </a:lnTo>
                  <a:lnTo>
                    <a:pt x="118" y="90"/>
                  </a:lnTo>
                  <a:lnTo>
                    <a:pt x="148" y="90"/>
                  </a:lnTo>
                  <a:lnTo>
                    <a:pt x="148" y="90"/>
                  </a:lnTo>
                  <a:lnTo>
                    <a:pt x="188" y="88"/>
                  </a:lnTo>
                  <a:lnTo>
                    <a:pt x="224" y="82"/>
                  </a:lnTo>
                  <a:lnTo>
                    <a:pt x="224" y="66"/>
                  </a:lnTo>
                  <a:lnTo>
                    <a:pt x="224" y="66"/>
                  </a:lnTo>
                  <a:lnTo>
                    <a:pt x="224" y="62"/>
                  </a:lnTo>
                  <a:lnTo>
                    <a:pt x="228" y="60"/>
                  </a:lnTo>
                  <a:lnTo>
                    <a:pt x="228" y="60"/>
                  </a:lnTo>
                  <a:lnTo>
                    <a:pt x="220" y="48"/>
                  </a:lnTo>
                  <a:lnTo>
                    <a:pt x="218" y="38"/>
                  </a:lnTo>
                  <a:lnTo>
                    <a:pt x="218" y="38"/>
                  </a:lnTo>
                  <a:lnTo>
                    <a:pt x="186" y="42"/>
                  </a:lnTo>
                  <a:lnTo>
                    <a:pt x="154" y="42"/>
                  </a:lnTo>
                  <a:lnTo>
                    <a:pt x="154" y="42"/>
                  </a:lnTo>
                  <a:close/>
                  <a:moveTo>
                    <a:pt x="34" y="62"/>
                  </a:moveTo>
                  <a:lnTo>
                    <a:pt x="34" y="62"/>
                  </a:lnTo>
                  <a:lnTo>
                    <a:pt x="22" y="56"/>
                  </a:lnTo>
                  <a:lnTo>
                    <a:pt x="14" y="50"/>
                  </a:lnTo>
                  <a:lnTo>
                    <a:pt x="14" y="20"/>
                  </a:lnTo>
                  <a:lnTo>
                    <a:pt x="14" y="20"/>
                  </a:lnTo>
                  <a:lnTo>
                    <a:pt x="22" y="26"/>
                  </a:lnTo>
                  <a:lnTo>
                    <a:pt x="34" y="32"/>
                  </a:lnTo>
                  <a:lnTo>
                    <a:pt x="34" y="62"/>
                  </a:lnTo>
                  <a:close/>
                  <a:moveTo>
                    <a:pt x="74" y="76"/>
                  </a:moveTo>
                  <a:lnTo>
                    <a:pt x="74" y="76"/>
                  </a:lnTo>
                  <a:lnTo>
                    <a:pt x="54" y="70"/>
                  </a:lnTo>
                  <a:lnTo>
                    <a:pt x="54" y="40"/>
                  </a:lnTo>
                  <a:lnTo>
                    <a:pt x="54" y="40"/>
                  </a:lnTo>
                  <a:lnTo>
                    <a:pt x="74" y="46"/>
                  </a:lnTo>
                  <a:lnTo>
                    <a:pt x="74" y="76"/>
                  </a:lnTo>
                  <a:close/>
                  <a:moveTo>
                    <a:pt x="116" y="82"/>
                  </a:moveTo>
                  <a:lnTo>
                    <a:pt x="116" y="82"/>
                  </a:lnTo>
                  <a:lnTo>
                    <a:pt x="96" y="80"/>
                  </a:lnTo>
                  <a:lnTo>
                    <a:pt x="96" y="50"/>
                  </a:lnTo>
                  <a:lnTo>
                    <a:pt x="96" y="50"/>
                  </a:lnTo>
                  <a:lnTo>
                    <a:pt x="116" y="52"/>
                  </a:lnTo>
                  <a:lnTo>
                    <a:pt x="116" y="82"/>
                  </a:lnTo>
                  <a:close/>
                  <a:moveTo>
                    <a:pt x="156" y="82"/>
                  </a:moveTo>
                  <a:lnTo>
                    <a:pt x="156" y="82"/>
                  </a:lnTo>
                  <a:lnTo>
                    <a:pt x="148" y="82"/>
                  </a:lnTo>
                  <a:lnTo>
                    <a:pt x="148" y="82"/>
                  </a:lnTo>
                  <a:lnTo>
                    <a:pt x="136" y="82"/>
                  </a:lnTo>
                  <a:lnTo>
                    <a:pt x="136" y="54"/>
                  </a:lnTo>
                  <a:lnTo>
                    <a:pt x="136" y="54"/>
                  </a:lnTo>
                  <a:lnTo>
                    <a:pt x="148" y="54"/>
                  </a:lnTo>
                  <a:lnTo>
                    <a:pt x="148" y="54"/>
                  </a:lnTo>
                  <a:lnTo>
                    <a:pt x="156" y="54"/>
                  </a:lnTo>
                  <a:lnTo>
                    <a:pt x="15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3" name="Freeform 79">
              <a:extLst>
                <a:ext uri="{FF2B5EF4-FFF2-40B4-BE49-F238E27FC236}">
                  <a16:creationId xmlns:a16="http://schemas.microsoft.com/office/drawing/2014/main" id="{82BE220C-8EFF-4DEA-9703-034C84F8AA89}"/>
                </a:ext>
              </a:extLst>
            </p:cNvPr>
            <p:cNvSpPr>
              <a:spLocks noEditPoints="1"/>
            </p:cNvSpPr>
            <p:nvPr/>
          </p:nvSpPr>
          <p:spPr bwMode="auto">
            <a:xfrm>
              <a:off x="14782800" y="4318000"/>
              <a:ext cx="473075" cy="155575"/>
            </a:xfrm>
            <a:custGeom>
              <a:avLst/>
              <a:gdLst>
                <a:gd name="T0" fmla="*/ 144 w 298"/>
                <a:gd name="T1" fmla="*/ 50 h 98"/>
                <a:gd name="T2" fmla="*/ 82 w 298"/>
                <a:gd name="T3" fmla="*/ 46 h 98"/>
                <a:gd name="T4" fmla="*/ 44 w 298"/>
                <a:gd name="T5" fmla="*/ 36 h 98"/>
                <a:gd name="T6" fmla="*/ 12 w 298"/>
                <a:gd name="T7" fmla="*/ 24 h 98"/>
                <a:gd name="T8" fmla="*/ 0 w 298"/>
                <a:gd name="T9" fmla="*/ 42 h 98"/>
                <a:gd name="T10" fmla="*/ 0 w 298"/>
                <a:gd name="T11" fmla="*/ 42 h 98"/>
                <a:gd name="T12" fmla="*/ 4 w 298"/>
                <a:gd name="T13" fmla="*/ 54 h 98"/>
                <a:gd name="T14" fmla="*/ 26 w 298"/>
                <a:gd name="T15" fmla="*/ 74 h 98"/>
                <a:gd name="T16" fmla="*/ 66 w 298"/>
                <a:gd name="T17" fmla="*/ 88 h 98"/>
                <a:gd name="T18" fmla="*/ 120 w 298"/>
                <a:gd name="T19" fmla="*/ 98 h 98"/>
                <a:gd name="T20" fmla="*/ 150 w 298"/>
                <a:gd name="T21" fmla="*/ 98 h 98"/>
                <a:gd name="T22" fmla="*/ 206 w 298"/>
                <a:gd name="T23" fmla="*/ 94 h 98"/>
                <a:gd name="T24" fmla="*/ 254 w 298"/>
                <a:gd name="T25" fmla="*/ 82 h 98"/>
                <a:gd name="T26" fmla="*/ 286 w 298"/>
                <a:gd name="T27" fmla="*/ 66 h 98"/>
                <a:gd name="T28" fmla="*/ 298 w 298"/>
                <a:gd name="T29" fmla="*/ 50 h 98"/>
                <a:gd name="T30" fmla="*/ 298 w 298"/>
                <a:gd name="T31" fmla="*/ 44 h 98"/>
                <a:gd name="T32" fmla="*/ 298 w 298"/>
                <a:gd name="T33" fmla="*/ 42 h 98"/>
                <a:gd name="T34" fmla="*/ 298 w 298"/>
                <a:gd name="T35" fmla="*/ 4 h 98"/>
                <a:gd name="T36" fmla="*/ 298 w 298"/>
                <a:gd name="T37" fmla="*/ 0 h 98"/>
                <a:gd name="T38" fmla="*/ 276 w 298"/>
                <a:gd name="T39" fmla="*/ 22 h 98"/>
                <a:gd name="T40" fmla="*/ 238 w 298"/>
                <a:gd name="T41" fmla="*/ 38 h 98"/>
                <a:gd name="T42" fmla="*/ 194 w 298"/>
                <a:gd name="T43" fmla="*/ 46 h 98"/>
                <a:gd name="T44" fmla="*/ 144 w 298"/>
                <a:gd name="T45" fmla="*/ 50 h 98"/>
                <a:gd name="T46" fmla="*/ 36 w 298"/>
                <a:gd name="T47" fmla="*/ 70 h 98"/>
                <a:gd name="T48" fmla="*/ 24 w 298"/>
                <a:gd name="T49" fmla="*/ 64 h 98"/>
                <a:gd name="T50" fmla="*/ 16 w 298"/>
                <a:gd name="T51" fmla="*/ 32 h 98"/>
                <a:gd name="T52" fmla="*/ 22 w 298"/>
                <a:gd name="T53" fmla="*/ 38 h 98"/>
                <a:gd name="T54" fmla="*/ 36 w 298"/>
                <a:gd name="T55" fmla="*/ 70 h 98"/>
                <a:gd name="T56" fmla="*/ 76 w 298"/>
                <a:gd name="T57" fmla="*/ 84 h 98"/>
                <a:gd name="T58" fmla="*/ 56 w 298"/>
                <a:gd name="T59" fmla="*/ 48 h 98"/>
                <a:gd name="T60" fmla="*/ 76 w 298"/>
                <a:gd name="T61" fmla="*/ 54 h 98"/>
                <a:gd name="T62" fmla="*/ 118 w 298"/>
                <a:gd name="T63" fmla="*/ 90 h 98"/>
                <a:gd name="T64" fmla="*/ 96 w 298"/>
                <a:gd name="T65" fmla="*/ 86 h 98"/>
                <a:gd name="T66" fmla="*/ 96 w 298"/>
                <a:gd name="T67" fmla="*/ 58 h 98"/>
                <a:gd name="T68" fmla="*/ 118 w 298"/>
                <a:gd name="T69" fmla="*/ 90 h 98"/>
                <a:gd name="T70" fmla="*/ 158 w 298"/>
                <a:gd name="T71" fmla="*/ 90 h 98"/>
                <a:gd name="T72" fmla="*/ 150 w 298"/>
                <a:gd name="T73" fmla="*/ 90 h 98"/>
                <a:gd name="T74" fmla="*/ 138 w 298"/>
                <a:gd name="T75" fmla="*/ 62 h 98"/>
                <a:gd name="T76" fmla="*/ 150 w 298"/>
                <a:gd name="T77" fmla="*/ 62 h 98"/>
                <a:gd name="T78" fmla="*/ 158 w 298"/>
                <a:gd name="T79" fmla="*/ 62 h 98"/>
                <a:gd name="T80" fmla="*/ 280 w 298"/>
                <a:gd name="T81" fmla="*/ 60 h 98"/>
                <a:gd name="T82" fmla="*/ 274 w 298"/>
                <a:gd name="T83" fmla="*/ 64 h 98"/>
                <a:gd name="T84" fmla="*/ 266 w 298"/>
                <a:gd name="T85" fmla="*/ 40 h 98"/>
                <a:gd name="T86" fmla="*/ 274 w 298"/>
                <a:gd name="T87" fmla="*/ 36 h 98"/>
                <a:gd name="T88" fmla="*/ 280 w 298"/>
                <a:gd name="T89" fmla="*/ 6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98">
                  <a:moveTo>
                    <a:pt x="144" y="50"/>
                  </a:moveTo>
                  <a:lnTo>
                    <a:pt x="144" y="50"/>
                  </a:lnTo>
                  <a:lnTo>
                    <a:pt x="102" y="48"/>
                  </a:lnTo>
                  <a:lnTo>
                    <a:pt x="82" y="46"/>
                  </a:lnTo>
                  <a:lnTo>
                    <a:pt x="62" y="42"/>
                  </a:lnTo>
                  <a:lnTo>
                    <a:pt x="44" y="36"/>
                  </a:lnTo>
                  <a:lnTo>
                    <a:pt x="28" y="30"/>
                  </a:lnTo>
                  <a:lnTo>
                    <a:pt x="12" y="24"/>
                  </a:lnTo>
                  <a:lnTo>
                    <a:pt x="0" y="14"/>
                  </a:lnTo>
                  <a:lnTo>
                    <a:pt x="0" y="42"/>
                  </a:lnTo>
                  <a:lnTo>
                    <a:pt x="0" y="42"/>
                  </a:lnTo>
                  <a:lnTo>
                    <a:pt x="0" y="42"/>
                  </a:lnTo>
                  <a:lnTo>
                    <a:pt x="2" y="48"/>
                  </a:lnTo>
                  <a:lnTo>
                    <a:pt x="4" y="54"/>
                  </a:lnTo>
                  <a:lnTo>
                    <a:pt x="12" y="64"/>
                  </a:lnTo>
                  <a:lnTo>
                    <a:pt x="26" y="74"/>
                  </a:lnTo>
                  <a:lnTo>
                    <a:pt x="44" y="82"/>
                  </a:lnTo>
                  <a:lnTo>
                    <a:pt x="66" y="88"/>
                  </a:lnTo>
                  <a:lnTo>
                    <a:pt x="92" y="94"/>
                  </a:lnTo>
                  <a:lnTo>
                    <a:pt x="120" y="98"/>
                  </a:lnTo>
                  <a:lnTo>
                    <a:pt x="150" y="98"/>
                  </a:lnTo>
                  <a:lnTo>
                    <a:pt x="150" y="98"/>
                  </a:lnTo>
                  <a:lnTo>
                    <a:pt x="180" y="98"/>
                  </a:lnTo>
                  <a:lnTo>
                    <a:pt x="206" y="94"/>
                  </a:lnTo>
                  <a:lnTo>
                    <a:pt x="232" y="90"/>
                  </a:lnTo>
                  <a:lnTo>
                    <a:pt x="254" y="82"/>
                  </a:lnTo>
                  <a:lnTo>
                    <a:pt x="272" y="74"/>
                  </a:lnTo>
                  <a:lnTo>
                    <a:pt x="286" y="66"/>
                  </a:lnTo>
                  <a:lnTo>
                    <a:pt x="294" y="56"/>
                  </a:lnTo>
                  <a:lnTo>
                    <a:pt x="298" y="50"/>
                  </a:lnTo>
                  <a:lnTo>
                    <a:pt x="298" y="44"/>
                  </a:lnTo>
                  <a:lnTo>
                    <a:pt x="298" y="44"/>
                  </a:lnTo>
                  <a:lnTo>
                    <a:pt x="298" y="42"/>
                  </a:lnTo>
                  <a:lnTo>
                    <a:pt x="298" y="42"/>
                  </a:lnTo>
                  <a:lnTo>
                    <a:pt x="298" y="4"/>
                  </a:lnTo>
                  <a:lnTo>
                    <a:pt x="298" y="4"/>
                  </a:lnTo>
                  <a:lnTo>
                    <a:pt x="298" y="0"/>
                  </a:lnTo>
                  <a:lnTo>
                    <a:pt x="298" y="0"/>
                  </a:lnTo>
                  <a:lnTo>
                    <a:pt x="290" y="12"/>
                  </a:lnTo>
                  <a:lnTo>
                    <a:pt x="276" y="22"/>
                  </a:lnTo>
                  <a:lnTo>
                    <a:pt x="258" y="30"/>
                  </a:lnTo>
                  <a:lnTo>
                    <a:pt x="238" y="38"/>
                  </a:lnTo>
                  <a:lnTo>
                    <a:pt x="216" y="44"/>
                  </a:lnTo>
                  <a:lnTo>
                    <a:pt x="194" y="46"/>
                  </a:lnTo>
                  <a:lnTo>
                    <a:pt x="168" y="50"/>
                  </a:lnTo>
                  <a:lnTo>
                    <a:pt x="144" y="50"/>
                  </a:lnTo>
                  <a:lnTo>
                    <a:pt x="144" y="50"/>
                  </a:lnTo>
                  <a:close/>
                  <a:moveTo>
                    <a:pt x="36" y="70"/>
                  </a:moveTo>
                  <a:lnTo>
                    <a:pt x="36" y="70"/>
                  </a:lnTo>
                  <a:lnTo>
                    <a:pt x="24" y="64"/>
                  </a:lnTo>
                  <a:lnTo>
                    <a:pt x="16" y="58"/>
                  </a:lnTo>
                  <a:lnTo>
                    <a:pt x="16" y="32"/>
                  </a:lnTo>
                  <a:lnTo>
                    <a:pt x="16" y="32"/>
                  </a:lnTo>
                  <a:lnTo>
                    <a:pt x="22" y="38"/>
                  </a:lnTo>
                  <a:lnTo>
                    <a:pt x="36" y="42"/>
                  </a:lnTo>
                  <a:lnTo>
                    <a:pt x="36" y="70"/>
                  </a:lnTo>
                  <a:close/>
                  <a:moveTo>
                    <a:pt x="76" y="84"/>
                  </a:moveTo>
                  <a:lnTo>
                    <a:pt x="76" y="84"/>
                  </a:lnTo>
                  <a:lnTo>
                    <a:pt x="56" y="78"/>
                  </a:lnTo>
                  <a:lnTo>
                    <a:pt x="56" y="48"/>
                  </a:lnTo>
                  <a:lnTo>
                    <a:pt x="56" y="48"/>
                  </a:lnTo>
                  <a:lnTo>
                    <a:pt x="76" y="54"/>
                  </a:lnTo>
                  <a:lnTo>
                    <a:pt x="76" y="84"/>
                  </a:lnTo>
                  <a:close/>
                  <a:moveTo>
                    <a:pt x="118" y="90"/>
                  </a:moveTo>
                  <a:lnTo>
                    <a:pt x="118" y="90"/>
                  </a:lnTo>
                  <a:lnTo>
                    <a:pt x="96" y="86"/>
                  </a:lnTo>
                  <a:lnTo>
                    <a:pt x="96" y="58"/>
                  </a:lnTo>
                  <a:lnTo>
                    <a:pt x="96" y="58"/>
                  </a:lnTo>
                  <a:lnTo>
                    <a:pt x="118" y="60"/>
                  </a:lnTo>
                  <a:lnTo>
                    <a:pt x="118" y="90"/>
                  </a:lnTo>
                  <a:close/>
                  <a:moveTo>
                    <a:pt x="158" y="90"/>
                  </a:moveTo>
                  <a:lnTo>
                    <a:pt x="158" y="90"/>
                  </a:lnTo>
                  <a:lnTo>
                    <a:pt x="150" y="90"/>
                  </a:lnTo>
                  <a:lnTo>
                    <a:pt x="150" y="90"/>
                  </a:lnTo>
                  <a:lnTo>
                    <a:pt x="138" y="90"/>
                  </a:lnTo>
                  <a:lnTo>
                    <a:pt x="138" y="62"/>
                  </a:lnTo>
                  <a:lnTo>
                    <a:pt x="138" y="62"/>
                  </a:lnTo>
                  <a:lnTo>
                    <a:pt x="150" y="62"/>
                  </a:lnTo>
                  <a:lnTo>
                    <a:pt x="150" y="62"/>
                  </a:lnTo>
                  <a:lnTo>
                    <a:pt x="158" y="62"/>
                  </a:lnTo>
                  <a:lnTo>
                    <a:pt x="158" y="90"/>
                  </a:lnTo>
                  <a:close/>
                  <a:moveTo>
                    <a:pt x="280" y="60"/>
                  </a:moveTo>
                  <a:lnTo>
                    <a:pt x="280" y="60"/>
                  </a:lnTo>
                  <a:lnTo>
                    <a:pt x="274" y="64"/>
                  </a:lnTo>
                  <a:lnTo>
                    <a:pt x="266" y="70"/>
                  </a:lnTo>
                  <a:lnTo>
                    <a:pt x="266" y="40"/>
                  </a:lnTo>
                  <a:lnTo>
                    <a:pt x="266" y="40"/>
                  </a:lnTo>
                  <a:lnTo>
                    <a:pt x="274" y="36"/>
                  </a:lnTo>
                  <a:lnTo>
                    <a:pt x="280" y="32"/>
                  </a:lnTo>
                  <a:lnTo>
                    <a:pt x="28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4" name="Freeform 80">
              <a:extLst>
                <a:ext uri="{FF2B5EF4-FFF2-40B4-BE49-F238E27FC236}">
                  <a16:creationId xmlns:a16="http://schemas.microsoft.com/office/drawing/2014/main" id="{A84E7369-C27F-456D-A6A3-03B3E056B86E}"/>
                </a:ext>
              </a:extLst>
            </p:cNvPr>
            <p:cNvSpPr>
              <a:spLocks noEditPoints="1"/>
            </p:cNvSpPr>
            <p:nvPr/>
          </p:nvSpPr>
          <p:spPr bwMode="auto">
            <a:xfrm>
              <a:off x="14773275" y="4222750"/>
              <a:ext cx="473075" cy="155575"/>
            </a:xfrm>
            <a:custGeom>
              <a:avLst/>
              <a:gdLst>
                <a:gd name="T0" fmla="*/ 0 w 298"/>
                <a:gd name="T1" fmla="*/ 42 h 98"/>
                <a:gd name="T2" fmla="*/ 4 w 298"/>
                <a:gd name="T3" fmla="*/ 54 h 98"/>
                <a:gd name="T4" fmla="*/ 26 w 298"/>
                <a:gd name="T5" fmla="*/ 74 h 98"/>
                <a:gd name="T6" fmla="*/ 66 w 298"/>
                <a:gd name="T7" fmla="*/ 90 h 98"/>
                <a:gd name="T8" fmla="*/ 120 w 298"/>
                <a:gd name="T9" fmla="*/ 98 h 98"/>
                <a:gd name="T10" fmla="*/ 150 w 298"/>
                <a:gd name="T11" fmla="*/ 98 h 98"/>
                <a:gd name="T12" fmla="*/ 206 w 298"/>
                <a:gd name="T13" fmla="*/ 94 h 98"/>
                <a:gd name="T14" fmla="*/ 252 w 298"/>
                <a:gd name="T15" fmla="*/ 84 h 98"/>
                <a:gd name="T16" fmla="*/ 284 w 298"/>
                <a:gd name="T17" fmla="*/ 66 h 98"/>
                <a:gd name="T18" fmla="*/ 296 w 298"/>
                <a:gd name="T19" fmla="*/ 50 h 98"/>
                <a:gd name="T20" fmla="*/ 298 w 298"/>
                <a:gd name="T21" fmla="*/ 44 h 98"/>
                <a:gd name="T22" fmla="*/ 298 w 298"/>
                <a:gd name="T23" fmla="*/ 42 h 98"/>
                <a:gd name="T24" fmla="*/ 298 w 298"/>
                <a:gd name="T25" fmla="*/ 16 h 98"/>
                <a:gd name="T26" fmla="*/ 272 w 298"/>
                <a:gd name="T27" fmla="*/ 30 h 98"/>
                <a:gd name="T28" fmla="*/ 238 w 298"/>
                <a:gd name="T29" fmla="*/ 42 h 98"/>
                <a:gd name="T30" fmla="*/ 198 w 298"/>
                <a:gd name="T31" fmla="*/ 48 h 98"/>
                <a:gd name="T32" fmla="*/ 156 w 298"/>
                <a:gd name="T33" fmla="*/ 50 h 98"/>
                <a:gd name="T34" fmla="*/ 106 w 298"/>
                <a:gd name="T35" fmla="*/ 48 h 98"/>
                <a:gd name="T36" fmla="*/ 60 w 298"/>
                <a:gd name="T37" fmla="*/ 38 h 98"/>
                <a:gd name="T38" fmla="*/ 24 w 298"/>
                <a:gd name="T39" fmla="*/ 22 h 98"/>
                <a:gd name="T40" fmla="*/ 0 w 298"/>
                <a:gd name="T41" fmla="*/ 0 h 98"/>
                <a:gd name="T42" fmla="*/ 0 w 298"/>
                <a:gd name="T43" fmla="*/ 4 h 98"/>
                <a:gd name="T44" fmla="*/ 0 w 298"/>
                <a:gd name="T45" fmla="*/ 6 h 98"/>
                <a:gd name="T46" fmla="*/ 0 w 298"/>
                <a:gd name="T47" fmla="*/ 42 h 98"/>
                <a:gd name="T48" fmla="*/ 264 w 298"/>
                <a:gd name="T49" fmla="*/ 44 h 98"/>
                <a:gd name="T50" fmla="*/ 280 w 298"/>
                <a:gd name="T51" fmla="*/ 38 h 98"/>
                <a:gd name="T52" fmla="*/ 280 w 298"/>
                <a:gd name="T53" fmla="*/ 60 h 98"/>
                <a:gd name="T54" fmla="*/ 264 w 298"/>
                <a:gd name="T55" fmla="*/ 70 h 98"/>
                <a:gd name="T56" fmla="*/ 138 w 298"/>
                <a:gd name="T57" fmla="*/ 62 h 98"/>
                <a:gd name="T58" fmla="*/ 150 w 298"/>
                <a:gd name="T59" fmla="*/ 62 h 98"/>
                <a:gd name="T60" fmla="*/ 158 w 298"/>
                <a:gd name="T61" fmla="*/ 62 h 98"/>
                <a:gd name="T62" fmla="*/ 158 w 298"/>
                <a:gd name="T63" fmla="*/ 90 h 98"/>
                <a:gd name="T64" fmla="*/ 150 w 298"/>
                <a:gd name="T65" fmla="*/ 90 h 98"/>
                <a:gd name="T66" fmla="*/ 138 w 298"/>
                <a:gd name="T67" fmla="*/ 62 h 98"/>
                <a:gd name="T68" fmla="*/ 96 w 298"/>
                <a:gd name="T69" fmla="*/ 58 h 98"/>
                <a:gd name="T70" fmla="*/ 116 w 298"/>
                <a:gd name="T71" fmla="*/ 90 h 98"/>
                <a:gd name="T72" fmla="*/ 96 w 298"/>
                <a:gd name="T73" fmla="*/ 88 h 98"/>
                <a:gd name="T74" fmla="*/ 56 w 298"/>
                <a:gd name="T75" fmla="*/ 48 h 98"/>
                <a:gd name="T76" fmla="*/ 76 w 298"/>
                <a:gd name="T77" fmla="*/ 54 h 98"/>
                <a:gd name="T78" fmla="*/ 76 w 298"/>
                <a:gd name="T79" fmla="*/ 84 h 98"/>
                <a:gd name="T80" fmla="*/ 56 w 298"/>
                <a:gd name="T81" fmla="*/ 48 h 98"/>
                <a:gd name="T82" fmla="*/ 14 w 298"/>
                <a:gd name="T83" fmla="*/ 28 h 98"/>
                <a:gd name="T84" fmla="*/ 36 w 298"/>
                <a:gd name="T85" fmla="*/ 40 h 98"/>
                <a:gd name="T86" fmla="*/ 36 w 298"/>
                <a:gd name="T87" fmla="*/ 70 h 98"/>
                <a:gd name="T88" fmla="*/ 14 w 298"/>
                <a:gd name="T89"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98">
                  <a:moveTo>
                    <a:pt x="0" y="42"/>
                  </a:moveTo>
                  <a:lnTo>
                    <a:pt x="0" y="42"/>
                  </a:lnTo>
                  <a:lnTo>
                    <a:pt x="2" y="48"/>
                  </a:lnTo>
                  <a:lnTo>
                    <a:pt x="4" y="54"/>
                  </a:lnTo>
                  <a:lnTo>
                    <a:pt x="12" y="64"/>
                  </a:lnTo>
                  <a:lnTo>
                    <a:pt x="26" y="74"/>
                  </a:lnTo>
                  <a:lnTo>
                    <a:pt x="44" y="82"/>
                  </a:lnTo>
                  <a:lnTo>
                    <a:pt x="66" y="90"/>
                  </a:lnTo>
                  <a:lnTo>
                    <a:pt x="92" y="94"/>
                  </a:lnTo>
                  <a:lnTo>
                    <a:pt x="120" y="98"/>
                  </a:lnTo>
                  <a:lnTo>
                    <a:pt x="150" y="98"/>
                  </a:lnTo>
                  <a:lnTo>
                    <a:pt x="150" y="98"/>
                  </a:lnTo>
                  <a:lnTo>
                    <a:pt x="178" y="98"/>
                  </a:lnTo>
                  <a:lnTo>
                    <a:pt x="206" y="94"/>
                  </a:lnTo>
                  <a:lnTo>
                    <a:pt x="230" y="90"/>
                  </a:lnTo>
                  <a:lnTo>
                    <a:pt x="252" y="84"/>
                  </a:lnTo>
                  <a:lnTo>
                    <a:pt x="270" y="76"/>
                  </a:lnTo>
                  <a:lnTo>
                    <a:pt x="284" y="66"/>
                  </a:lnTo>
                  <a:lnTo>
                    <a:pt x="294" y="56"/>
                  </a:lnTo>
                  <a:lnTo>
                    <a:pt x="296" y="50"/>
                  </a:lnTo>
                  <a:lnTo>
                    <a:pt x="298" y="44"/>
                  </a:lnTo>
                  <a:lnTo>
                    <a:pt x="298" y="44"/>
                  </a:lnTo>
                  <a:lnTo>
                    <a:pt x="298" y="42"/>
                  </a:lnTo>
                  <a:lnTo>
                    <a:pt x="298" y="42"/>
                  </a:lnTo>
                  <a:lnTo>
                    <a:pt x="298" y="16"/>
                  </a:lnTo>
                  <a:lnTo>
                    <a:pt x="298" y="16"/>
                  </a:lnTo>
                  <a:lnTo>
                    <a:pt x="286" y="24"/>
                  </a:lnTo>
                  <a:lnTo>
                    <a:pt x="272" y="30"/>
                  </a:lnTo>
                  <a:lnTo>
                    <a:pt x="256" y="36"/>
                  </a:lnTo>
                  <a:lnTo>
                    <a:pt x="238" y="42"/>
                  </a:lnTo>
                  <a:lnTo>
                    <a:pt x="218" y="46"/>
                  </a:lnTo>
                  <a:lnTo>
                    <a:pt x="198" y="48"/>
                  </a:lnTo>
                  <a:lnTo>
                    <a:pt x="156" y="50"/>
                  </a:lnTo>
                  <a:lnTo>
                    <a:pt x="156" y="50"/>
                  </a:lnTo>
                  <a:lnTo>
                    <a:pt x="130" y="50"/>
                  </a:lnTo>
                  <a:lnTo>
                    <a:pt x="106" y="48"/>
                  </a:lnTo>
                  <a:lnTo>
                    <a:pt x="82" y="44"/>
                  </a:lnTo>
                  <a:lnTo>
                    <a:pt x="60" y="38"/>
                  </a:lnTo>
                  <a:lnTo>
                    <a:pt x="40" y="30"/>
                  </a:lnTo>
                  <a:lnTo>
                    <a:pt x="24" y="22"/>
                  </a:lnTo>
                  <a:lnTo>
                    <a:pt x="10" y="12"/>
                  </a:lnTo>
                  <a:lnTo>
                    <a:pt x="0" y="0"/>
                  </a:lnTo>
                  <a:lnTo>
                    <a:pt x="0" y="0"/>
                  </a:lnTo>
                  <a:lnTo>
                    <a:pt x="0" y="4"/>
                  </a:lnTo>
                  <a:lnTo>
                    <a:pt x="0" y="4"/>
                  </a:lnTo>
                  <a:lnTo>
                    <a:pt x="0" y="6"/>
                  </a:lnTo>
                  <a:lnTo>
                    <a:pt x="0" y="42"/>
                  </a:lnTo>
                  <a:lnTo>
                    <a:pt x="0" y="42"/>
                  </a:lnTo>
                  <a:close/>
                  <a:moveTo>
                    <a:pt x="264" y="44"/>
                  </a:moveTo>
                  <a:lnTo>
                    <a:pt x="264" y="44"/>
                  </a:lnTo>
                  <a:lnTo>
                    <a:pt x="272" y="42"/>
                  </a:lnTo>
                  <a:lnTo>
                    <a:pt x="280" y="38"/>
                  </a:lnTo>
                  <a:lnTo>
                    <a:pt x="280" y="60"/>
                  </a:lnTo>
                  <a:lnTo>
                    <a:pt x="280" y="60"/>
                  </a:lnTo>
                  <a:lnTo>
                    <a:pt x="274" y="66"/>
                  </a:lnTo>
                  <a:lnTo>
                    <a:pt x="264" y="70"/>
                  </a:lnTo>
                  <a:lnTo>
                    <a:pt x="264" y="44"/>
                  </a:lnTo>
                  <a:close/>
                  <a:moveTo>
                    <a:pt x="138" y="62"/>
                  </a:moveTo>
                  <a:lnTo>
                    <a:pt x="138" y="62"/>
                  </a:lnTo>
                  <a:lnTo>
                    <a:pt x="150" y="62"/>
                  </a:lnTo>
                  <a:lnTo>
                    <a:pt x="150" y="62"/>
                  </a:lnTo>
                  <a:lnTo>
                    <a:pt x="158" y="62"/>
                  </a:lnTo>
                  <a:lnTo>
                    <a:pt x="158" y="90"/>
                  </a:lnTo>
                  <a:lnTo>
                    <a:pt x="158" y="90"/>
                  </a:lnTo>
                  <a:lnTo>
                    <a:pt x="150" y="90"/>
                  </a:lnTo>
                  <a:lnTo>
                    <a:pt x="150" y="90"/>
                  </a:lnTo>
                  <a:lnTo>
                    <a:pt x="138" y="90"/>
                  </a:lnTo>
                  <a:lnTo>
                    <a:pt x="138" y="62"/>
                  </a:lnTo>
                  <a:close/>
                  <a:moveTo>
                    <a:pt x="96" y="58"/>
                  </a:moveTo>
                  <a:lnTo>
                    <a:pt x="96" y="58"/>
                  </a:lnTo>
                  <a:lnTo>
                    <a:pt x="116" y="60"/>
                  </a:lnTo>
                  <a:lnTo>
                    <a:pt x="116" y="90"/>
                  </a:lnTo>
                  <a:lnTo>
                    <a:pt x="116" y="90"/>
                  </a:lnTo>
                  <a:lnTo>
                    <a:pt x="96" y="88"/>
                  </a:lnTo>
                  <a:lnTo>
                    <a:pt x="96" y="58"/>
                  </a:lnTo>
                  <a:close/>
                  <a:moveTo>
                    <a:pt x="56" y="48"/>
                  </a:moveTo>
                  <a:lnTo>
                    <a:pt x="56" y="48"/>
                  </a:lnTo>
                  <a:lnTo>
                    <a:pt x="76" y="54"/>
                  </a:lnTo>
                  <a:lnTo>
                    <a:pt x="76" y="84"/>
                  </a:lnTo>
                  <a:lnTo>
                    <a:pt x="76" y="84"/>
                  </a:lnTo>
                  <a:lnTo>
                    <a:pt x="56" y="78"/>
                  </a:lnTo>
                  <a:lnTo>
                    <a:pt x="56" y="48"/>
                  </a:lnTo>
                  <a:close/>
                  <a:moveTo>
                    <a:pt x="14" y="28"/>
                  </a:moveTo>
                  <a:lnTo>
                    <a:pt x="14" y="28"/>
                  </a:lnTo>
                  <a:lnTo>
                    <a:pt x="24" y="34"/>
                  </a:lnTo>
                  <a:lnTo>
                    <a:pt x="36" y="40"/>
                  </a:lnTo>
                  <a:lnTo>
                    <a:pt x="36" y="70"/>
                  </a:lnTo>
                  <a:lnTo>
                    <a:pt x="36" y="70"/>
                  </a:lnTo>
                  <a:lnTo>
                    <a:pt x="22" y="64"/>
                  </a:lnTo>
                  <a:lnTo>
                    <a:pt x="14" y="5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5" name="Freeform 81">
              <a:extLst>
                <a:ext uri="{FF2B5EF4-FFF2-40B4-BE49-F238E27FC236}">
                  <a16:creationId xmlns:a16="http://schemas.microsoft.com/office/drawing/2014/main" id="{C9FD6C66-7F78-4FB4-892F-434FE25A7720}"/>
                </a:ext>
              </a:extLst>
            </p:cNvPr>
            <p:cNvSpPr>
              <a:spLocks noEditPoints="1"/>
            </p:cNvSpPr>
            <p:nvPr/>
          </p:nvSpPr>
          <p:spPr bwMode="auto">
            <a:xfrm>
              <a:off x="14773275" y="4413250"/>
              <a:ext cx="473075" cy="155575"/>
            </a:xfrm>
            <a:custGeom>
              <a:avLst/>
              <a:gdLst>
                <a:gd name="T0" fmla="*/ 0 w 298"/>
                <a:gd name="T1" fmla="*/ 0 h 98"/>
                <a:gd name="T2" fmla="*/ 0 w 298"/>
                <a:gd name="T3" fmla="*/ 4 h 98"/>
                <a:gd name="T4" fmla="*/ 0 w 298"/>
                <a:gd name="T5" fmla="*/ 42 h 98"/>
                <a:gd name="T6" fmla="*/ 0 w 298"/>
                <a:gd name="T7" fmla="*/ 42 h 98"/>
                <a:gd name="T8" fmla="*/ 4 w 298"/>
                <a:gd name="T9" fmla="*/ 54 h 98"/>
                <a:gd name="T10" fmla="*/ 26 w 298"/>
                <a:gd name="T11" fmla="*/ 74 h 98"/>
                <a:gd name="T12" fmla="*/ 66 w 298"/>
                <a:gd name="T13" fmla="*/ 88 h 98"/>
                <a:gd name="T14" fmla="*/ 120 w 298"/>
                <a:gd name="T15" fmla="*/ 96 h 98"/>
                <a:gd name="T16" fmla="*/ 150 w 298"/>
                <a:gd name="T17" fmla="*/ 98 h 98"/>
                <a:gd name="T18" fmla="*/ 206 w 298"/>
                <a:gd name="T19" fmla="*/ 94 h 98"/>
                <a:gd name="T20" fmla="*/ 252 w 298"/>
                <a:gd name="T21" fmla="*/ 82 h 98"/>
                <a:gd name="T22" fmla="*/ 284 w 298"/>
                <a:gd name="T23" fmla="*/ 66 h 98"/>
                <a:gd name="T24" fmla="*/ 296 w 298"/>
                <a:gd name="T25" fmla="*/ 50 h 98"/>
                <a:gd name="T26" fmla="*/ 298 w 298"/>
                <a:gd name="T27" fmla="*/ 44 h 98"/>
                <a:gd name="T28" fmla="*/ 298 w 298"/>
                <a:gd name="T29" fmla="*/ 42 h 98"/>
                <a:gd name="T30" fmla="*/ 298 w 298"/>
                <a:gd name="T31" fmla="*/ 14 h 98"/>
                <a:gd name="T32" fmla="*/ 272 w 298"/>
                <a:gd name="T33" fmla="*/ 30 h 98"/>
                <a:gd name="T34" fmla="*/ 238 w 298"/>
                <a:gd name="T35" fmla="*/ 40 h 98"/>
                <a:gd name="T36" fmla="*/ 198 w 298"/>
                <a:gd name="T37" fmla="*/ 48 h 98"/>
                <a:gd name="T38" fmla="*/ 156 w 298"/>
                <a:gd name="T39" fmla="*/ 50 h 98"/>
                <a:gd name="T40" fmla="*/ 106 w 298"/>
                <a:gd name="T41" fmla="*/ 46 h 98"/>
                <a:gd name="T42" fmla="*/ 60 w 298"/>
                <a:gd name="T43" fmla="*/ 36 h 98"/>
                <a:gd name="T44" fmla="*/ 24 w 298"/>
                <a:gd name="T45" fmla="*/ 22 h 98"/>
                <a:gd name="T46" fmla="*/ 0 w 298"/>
                <a:gd name="T47" fmla="*/ 0 h 98"/>
                <a:gd name="T48" fmla="*/ 36 w 298"/>
                <a:gd name="T49" fmla="*/ 70 h 98"/>
                <a:gd name="T50" fmla="*/ 22 w 298"/>
                <a:gd name="T51" fmla="*/ 64 h 98"/>
                <a:gd name="T52" fmla="*/ 14 w 298"/>
                <a:gd name="T53" fmla="*/ 26 h 98"/>
                <a:gd name="T54" fmla="*/ 24 w 298"/>
                <a:gd name="T55" fmla="*/ 34 h 98"/>
                <a:gd name="T56" fmla="*/ 36 w 298"/>
                <a:gd name="T57" fmla="*/ 70 h 98"/>
                <a:gd name="T58" fmla="*/ 76 w 298"/>
                <a:gd name="T59" fmla="*/ 82 h 98"/>
                <a:gd name="T60" fmla="*/ 56 w 298"/>
                <a:gd name="T61" fmla="*/ 48 h 98"/>
                <a:gd name="T62" fmla="*/ 76 w 298"/>
                <a:gd name="T63" fmla="*/ 54 h 98"/>
                <a:gd name="T64" fmla="*/ 116 w 298"/>
                <a:gd name="T65" fmla="*/ 88 h 98"/>
                <a:gd name="T66" fmla="*/ 96 w 298"/>
                <a:gd name="T67" fmla="*/ 86 h 98"/>
                <a:gd name="T68" fmla="*/ 96 w 298"/>
                <a:gd name="T69" fmla="*/ 56 h 98"/>
                <a:gd name="T70" fmla="*/ 116 w 298"/>
                <a:gd name="T71" fmla="*/ 88 h 98"/>
                <a:gd name="T72" fmla="*/ 264 w 298"/>
                <a:gd name="T73" fmla="*/ 44 h 98"/>
                <a:gd name="T74" fmla="*/ 280 w 298"/>
                <a:gd name="T75" fmla="*/ 36 h 98"/>
                <a:gd name="T76" fmla="*/ 280 w 298"/>
                <a:gd name="T77" fmla="*/ 60 h 98"/>
                <a:gd name="T78" fmla="*/ 264 w 298"/>
                <a:gd name="T79" fmla="*/ 70 h 98"/>
                <a:gd name="T80" fmla="*/ 158 w 298"/>
                <a:gd name="T81" fmla="*/ 90 h 98"/>
                <a:gd name="T82" fmla="*/ 150 w 298"/>
                <a:gd name="T83" fmla="*/ 90 h 98"/>
                <a:gd name="T84" fmla="*/ 138 w 298"/>
                <a:gd name="T85" fmla="*/ 90 h 98"/>
                <a:gd name="T86" fmla="*/ 138 w 298"/>
                <a:gd name="T87" fmla="*/ 60 h 98"/>
                <a:gd name="T88" fmla="*/ 150 w 298"/>
                <a:gd name="T89" fmla="*/ 60 h 98"/>
                <a:gd name="T90" fmla="*/ 158 w 298"/>
                <a:gd name="T9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8" h="98">
                  <a:moveTo>
                    <a:pt x="0" y="0"/>
                  </a:moveTo>
                  <a:lnTo>
                    <a:pt x="0" y="0"/>
                  </a:lnTo>
                  <a:lnTo>
                    <a:pt x="0" y="4"/>
                  </a:lnTo>
                  <a:lnTo>
                    <a:pt x="0" y="4"/>
                  </a:lnTo>
                  <a:lnTo>
                    <a:pt x="0" y="4"/>
                  </a:lnTo>
                  <a:lnTo>
                    <a:pt x="0" y="42"/>
                  </a:lnTo>
                  <a:lnTo>
                    <a:pt x="0" y="42"/>
                  </a:lnTo>
                  <a:lnTo>
                    <a:pt x="0" y="42"/>
                  </a:lnTo>
                  <a:lnTo>
                    <a:pt x="2" y="48"/>
                  </a:lnTo>
                  <a:lnTo>
                    <a:pt x="4" y="54"/>
                  </a:lnTo>
                  <a:lnTo>
                    <a:pt x="12" y="64"/>
                  </a:lnTo>
                  <a:lnTo>
                    <a:pt x="26" y="74"/>
                  </a:lnTo>
                  <a:lnTo>
                    <a:pt x="44" y="82"/>
                  </a:lnTo>
                  <a:lnTo>
                    <a:pt x="66" y="88"/>
                  </a:lnTo>
                  <a:lnTo>
                    <a:pt x="92" y="94"/>
                  </a:lnTo>
                  <a:lnTo>
                    <a:pt x="120" y="96"/>
                  </a:lnTo>
                  <a:lnTo>
                    <a:pt x="150" y="98"/>
                  </a:lnTo>
                  <a:lnTo>
                    <a:pt x="150" y="98"/>
                  </a:lnTo>
                  <a:lnTo>
                    <a:pt x="178" y="96"/>
                  </a:lnTo>
                  <a:lnTo>
                    <a:pt x="206" y="94"/>
                  </a:lnTo>
                  <a:lnTo>
                    <a:pt x="230" y="88"/>
                  </a:lnTo>
                  <a:lnTo>
                    <a:pt x="252" y="82"/>
                  </a:lnTo>
                  <a:lnTo>
                    <a:pt x="270" y="74"/>
                  </a:lnTo>
                  <a:lnTo>
                    <a:pt x="284" y="66"/>
                  </a:lnTo>
                  <a:lnTo>
                    <a:pt x="294" y="54"/>
                  </a:lnTo>
                  <a:lnTo>
                    <a:pt x="296" y="50"/>
                  </a:lnTo>
                  <a:lnTo>
                    <a:pt x="298" y="44"/>
                  </a:lnTo>
                  <a:lnTo>
                    <a:pt x="298" y="44"/>
                  </a:lnTo>
                  <a:lnTo>
                    <a:pt x="298" y="42"/>
                  </a:lnTo>
                  <a:lnTo>
                    <a:pt x="298" y="42"/>
                  </a:lnTo>
                  <a:lnTo>
                    <a:pt x="298" y="14"/>
                  </a:lnTo>
                  <a:lnTo>
                    <a:pt x="298" y="14"/>
                  </a:lnTo>
                  <a:lnTo>
                    <a:pt x="286" y="22"/>
                  </a:lnTo>
                  <a:lnTo>
                    <a:pt x="272" y="30"/>
                  </a:lnTo>
                  <a:lnTo>
                    <a:pt x="256" y="36"/>
                  </a:lnTo>
                  <a:lnTo>
                    <a:pt x="238" y="40"/>
                  </a:lnTo>
                  <a:lnTo>
                    <a:pt x="218" y="44"/>
                  </a:lnTo>
                  <a:lnTo>
                    <a:pt x="198" y="48"/>
                  </a:lnTo>
                  <a:lnTo>
                    <a:pt x="156" y="50"/>
                  </a:lnTo>
                  <a:lnTo>
                    <a:pt x="156" y="50"/>
                  </a:lnTo>
                  <a:lnTo>
                    <a:pt x="130" y="48"/>
                  </a:lnTo>
                  <a:lnTo>
                    <a:pt x="106" y="46"/>
                  </a:lnTo>
                  <a:lnTo>
                    <a:pt x="82" y="42"/>
                  </a:lnTo>
                  <a:lnTo>
                    <a:pt x="60" y="36"/>
                  </a:lnTo>
                  <a:lnTo>
                    <a:pt x="40" y="30"/>
                  </a:lnTo>
                  <a:lnTo>
                    <a:pt x="24" y="22"/>
                  </a:lnTo>
                  <a:lnTo>
                    <a:pt x="10" y="12"/>
                  </a:lnTo>
                  <a:lnTo>
                    <a:pt x="0" y="0"/>
                  </a:lnTo>
                  <a:lnTo>
                    <a:pt x="0" y="0"/>
                  </a:lnTo>
                  <a:close/>
                  <a:moveTo>
                    <a:pt x="36" y="70"/>
                  </a:moveTo>
                  <a:lnTo>
                    <a:pt x="36" y="70"/>
                  </a:lnTo>
                  <a:lnTo>
                    <a:pt x="22" y="64"/>
                  </a:lnTo>
                  <a:lnTo>
                    <a:pt x="14" y="56"/>
                  </a:lnTo>
                  <a:lnTo>
                    <a:pt x="14" y="26"/>
                  </a:lnTo>
                  <a:lnTo>
                    <a:pt x="14" y="26"/>
                  </a:lnTo>
                  <a:lnTo>
                    <a:pt x="24" y="34"/>
                  </a:lnTo>
                  <a:lnTo>
                    <a:pt x="36" y="40"/>
                  </a:lnTo>
                  <a:lnTo>
                    <a:pt x="36" y="70"/>
                  </a:lnTo>
                  <a:close/>
                  <a:moveTo>
                    <a:pt x="76" y="82"/>
                  </a:moveTo>
                  <a:lnTo>
                    <a:pt x="76" y="82"/>
                  </a:lnTo>
                  <a:lnTo>
                    <a:pt x="56" y="78"/>
                  </a:lnTo>
                  <a:lnTo>
                    <a:pt x="56" y="48"/>
                  </a:lnTo>
                  <a:lnTo>
                    <a:pt x="56" y="48"/>
                  </a:lnTo>
                  <a:lnTo>
                    <a:pt x="76" y="54"/>
                  </a:lnTo>
                  <a:lnTo>
                    <a:pt x="76" y="82"/>
                  </a:lnTo>
                  <a:close/>
                  <a:moveTo>
                    <a:pt x="116" y="88"/>
                  </a:moveTo>
                  <a:lnTo>
                    <a:pt x="116" y="88"/>
                  </a:lnTo>
                  <a:lnTo>
                    <a:pt x="96" y="86"/>
                  </a:lnTo>
                  <a:lnTo>
                    <a:pt x="96" y="56"/>
                  </a:lnTo>
                  <a:lnTo>
                    <a:pt x="96" y="56"/>
                  </a:lnTo>
                  <a:lnTo>
                    <a:pt x="116" y="60"/>
                  </a:lnTo>
                  <a:lnTo>
                    <a:pt x="116" y="88"/>
                  </a:lnTo>
                  <a:close/>
                  <a:moveTo>
                    <a:pt x="264" y="44"/>
                  </a:moveTo>
                  <a:lnTo>
                    <a:pt x="264" y="44"/>
                  </a:lnTo>
                  <a:lnTo>
                    <a:pt x="272" y="40"/>
                  </a:lnTo>
                  <a:lnTo>
                    <a:pt x="280" y="36"/>
                  </a:lnTo>
                  <a:lnTo>
                    <a:pt x="280" y="60"/>
                  </a:lnTo>
                  <a:lnTo>
                    <a:pt x="280" y="60"/>
                  </a:lnTo>
                  <a:lnTo>
                    <a:pt x="274" y="64"/>
                  </a:lnTo>
                  <a:lnTo>
                    <a:pt x="264" y="70"/>
                  </a:lnTo>
                  <a:lnTo>
                    <a:pt x="264" y="44"/>
                  </a:lnTo>
                  <a:close/>
                  <a:moveTo>
                    <a:pt x="158" y="90"/>
                  </a:moveTo>
                  <a:lnTo>
                    <a:pt x="158" y="90"/>
                  </a:lnTo>
                  <a:lnTo>
                    <a:pt x="150" y="90"/>
                  </a:lnTo>
                  <a:lnTo>
                    <a:pt x="150" y="90"/>
                  </a:lnTo>
                  <a:lnTo>
                    <a:pt x="138" y="90"/>
                  </a:lnTo>
                  <a:lnTo>
                    <a:pt x="138" y="60"/>
                  </a:lnTo>
                  <a:lnTo>
                    <a:pt x="138" y="60"/>
                  </a:lnTo>
                  <a:lnTo>
                    <a:pt x="150" y="60"/>
                  </a:lnTo>
                  <a:lnTo>
                    <a:pt x="150" y="60"/>
                  </a:lnTo>
                  <a:lnTo>
                    <a:pt x="158" y="60"/>
                  </a:lnTo>
                  <a:lnTo>
                    <a:pt x="15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6" name="Freeform 82">
              <a:extLst>
                <a:ext uri="{FF2B5EF4-FFF2-40B4-BE49-F238E27FC236}">
                  <a16:creationId xmlns:a16="http://schemas.microsoft.com/office/drawing/2014/main" id="{96C6BE6E-22E1-4157-AADA-D65ADC75E2B9}"/>
                </a:ext>
              </a:extLst>
            </p:cNvPr>
            <p:cNvSpPr>
              <a:spLocks noEditPoints="1"/>
            </p:cNvSpPr>
            <p:nvPr/>
          </p:nvSpPr>
          <p:spPr bwMode="auto">
            <a:xfrm>
              <a:off x="14782800" y="4044950"/>
              <a:ext cx="473075" cy="241300"/>
            </a:xfrm>
            <a:custGeom>
              <a:avLst/>
              <a:gdLst>
                <a:gd name="T0" fmla="*/ 120 w 298"/>
                <a:gd name="T1" fmla="*/ 0 h 152"/>
                <a:gd name="T2" fmla="*/ 44 w 298"/>
                <a:gd name="T3" fmla="*/ 16 h 152"/>
                <a:gd name="T4" fmla="*/ 4 w 298"/>
                <a:gd name="T5" fmla="*/ 46 h 152"/>
                <a:gd name="T6" fmla="*/ 0 w 298"/>
                <a:gd name="T7" fmla="*/ 96 h 152"/>
                <a:gd name="T8" fmla="*/ 2 w 298"/>
                <a:gd name="T9" fmla="*/ 100 h 152"/>
                <a:gd name="T10" fmla="*/ 26 w 298"/>
                <a:gd name="T11" fmla="*/ 126 h 152"/>
                <a:gd name="T12" fmla="*/ 92 w 298"/>
                <a:gd name="T13" fmla="*/ 146 h 152"/>
                <a:gd name="T14" fmla="*/ 150 w 298"/>
                <a:gd name="T15" fmla="*/ 152 h 152"/>
                <a:gd name="T16" fmla="*/ 232 w 298"/>
                <a:gd name="T17" fmla="*/ 142 h 152"/>
                <a:gd name="T18" fmla="*/ 286 w 298"/>
                <a:gd name="T19" fmla="*/ 118 h 152"/>
                <a:gd name="T20" fmla="*/ 298 w 298"/>
                <a:gd name="T21" fmla="*/ 98 h 152"/>
                <a:gd name="T22" fmla="*/ 298 w 298"/>
                <a:gd name="T23" fmla="*/ 96 h 152"/>
                <a:gd name="T24" fmla="*/ 298 w 298"/>
                <a:gd name="T25" fmla="*/ 52 h 152"/>
                <a:gd name="T26" fmla="*/ 274 w 298"/>
                <a:gd name="T27" fmla="*/ 24 h 152"/>
                <a:gd name="T28" fmla="*/ 208 w 298"/>
                <a:gd name="T29" fmla="*/ 4 h 152"/>
                <a:gd name="T30" fmla="*/ 150 w 298"/>
                <a:gd name="T31" fmla="*/ 0 h 152"/>
                <a:gd name="T32" fmla="*/ 176 w 298"/>
                <a:gd name="T33" fmla="*/ 10 h 152"/>
                <a:gd name="T34" fmla="*/ 240 w 298"/>
                <a:gd name="T35" fmla="*/ 24 h 152"/>
                <a:gd name="T36" fmla="*/ 276 w 298"/>
                <a:gd name="T37" fmla="*/ 46 h 152"/>
                <a:gd name="T38" fmla="*/ 278 w 298"/>
                <a:gd name="T39" fmla="*/ 56 h 152"/>
                <a:gd name="T40" fmla="*/ 268 w 298"/>
                <a:gd name="T41" fmla="*/ 74 h 152"/>
                <a:gd name="T42" fmla="*/ 222 w 298"/>
                <a:gd name="T43" fmla="*/ 94 h 152"/>
                <a:gd name="T44" fmla="*/ 150 w 298"/>
                <a:gd name="T45" fmla="*/ 102 h 152"/>
                <a:gd name="T46" fmla="*/ 100 w 298"/>
                <a:gd name="T47" fmla="*/ 98 h 152"/>
                <a:gd name="T48" fmla="*/ 44 w 298"/>
                <a:gd name="T49" fmla="*/ 82 h 152"/>
                <a:gd name="T50" fmla="*/ 22 w 298"/>
                <a:gd name="T51" fmla="*/ 60 h 152"/>
                <a:gd name="T52" fmla="*/ 22 w 298"/>
                <a:gd name="T53" fmla="*/ 52 h 152"/>
                <a:gd name="T54" fmla="*/ 44 w 298"/>
                <a:gd name="T55" fmla="*/ 30 h 152"/>
                <a:gd name="T56" fmla="*/ 100 w 298"/>
                <a:gd name="T57" fmla="*/ 14 h 152"/>
                <a:gd name="T58" fmla="*/ 150 w 298"/>
                <a:gd name="T59" fmla="*/ 10 h 152"/>
                <a:gd name="T60" fmla="*/ 24 w 298"/>
                <a:gd name="T61" fmla="*/ 116 h 152"/>
                <a:gd name="T62" fmla="*/ 16 w 298"/>
                <a:gd name="T63" fmla="*/ 80 h 152"/>
                <a:gd name="T64" fmla="*/ 36 w 298"/>
                <a:gd name="T65" fmla="*/ 124 h 152"/>
                <a:gd name="T66" fmla="*/ 56 w 298"/>
                <a:gd name="T67" fmla="*/ 130 h 152"/>
                <a:gd name="T68" fmla="*/ 76 w 298"/>
                <a:gd name="T69" fmla="*/ 106 h 152"/>
                <a:gd name="T70" fmla="*/ 118 w 298"/>
                <a:gd name="T71" fmla="*/ 142 h 152"/>
                <a:gd name="T72" fmla="*/ 96 w 298"/>
                <a:gd name="T73" fmla="*/ 110 h 152"/>
                <a:gd name="T74" fmla="*/ 158 w 298"/>
                <a:gd name="T75" fmla="*/ 144 h 152"/>
                <a:gd name="T76" fmla="*/ 150 w 298"/>
                <a:gd name="T77" fmla="*/ 144 h 152"/>
                <a:gd name="T78" fmla="*/ 138 w 298"/>
                <a:gd name="T79" fmla="*/ 114 h 152"/>
                <a:gd name="T80" fmla="*/ 158 w 298"/>
                <a:gd name="T81" fmla="*/ 114 h 152"/>
                <a:gd name="T82" fmla="*/ 280 w 298"/>
                <a:gd name="T83" fmla="*/ 112 h 152"/>
                <a:gd name="T84" fmla="*/ 266 w 298"/>
                <a:gd name="T85" fmla="*/ 92 h 152"/>
                <a:gd name="T86" fmla="*/ 280 w 298"/>
                <a:gd name="T87"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152">
                  <a:moveTo>
                    <a:pt x="150" y="0"/>
                  </a:moveTo>
                  <a:lnTo>
                    <a:pt x="150" y="0"/>
                  </a:lnTo>
                  <a:lnTo>
                    <a:pt x="120" y="0"/>
                  </a:lnTo>
                  <a:lnTo>
                    <a:pt x="92" y="4"/>
                  </a:lnTo>
                  <a:lnTo>
                    <a:pt x="66" y="10"/>
                  </a:lnTo>
                  <a:lnTo>
                    <a:pt x="44" y="16"/>
                  </a:lnTo>
                  <a:lnTo>
                    <a:pt x="26" y="24"/>
                  </a:lnTo>
                  <a:lnTo>
                    <a:pt x="12" y="34"/>
                  </a:lnTo>
                  <a:lnTo>
                    <a:pt x="4" y="46"/>
                  </a:lnTo>
                  <a:lnTo>
                    <a:pt x="2" y="52"/>
                  </a:lnTo>
                  <a:lnTo>
                    <a:pt x="0" y="56"/>
                  </a:lnTo>
                  <a:lnTo>
                    <a:pt x="0" y="96"/>
                  </a:lnTo>
                  <a:lnTo>
                    <a:pt x="0" y="96"/>
                  </a:lnTo>
                  <a:lnTo>
                    <a:pt x="0" y="96"/>
                  </a:lnTo>
                  <a:lnTo>
                    <a:pt x="2" y="100"/>
                  </a:lnTo>
                  <a:lnTo>
                    <a:pt x="4" y="106"/>
                  </a:lnTo>
                  <a:lnTo>
                    <a:pt x="12" y="118"/>
                  </a:lnTo>
                  <a:lnTo>
                    <a:pt x="26" y="126"/>
                  </a:lnTo>
                  <a:lnTo>
                    <a:pt x="44" y="134"/>
                  </a:lnTo>
                  <a:lnTo>
                    <a:pt x="66" y="142"/>
                  </a:lnTo>
                  <a:lnTo>
                    <a:pt x="92" y="146"/>
                  </a:lnTo>
                  <a:lnTo>
                    <a:pt x="120" y="150"/>
                  </a:lnTo>
                  <a:lnTo>
                    <a:pt x="150" y="152"/>
                  </a:lnTo>
                  <a:lnTo>
                    <a:pt x="150" y="152"/>
                  </a:lnTo>
                  <a:lnTo>
                    <a:pt x="180" y="150"/>
                  </a:lnTo>
                  <a:lnTo>
                    <a:pt x="206" y="148"/>
                  </a:lnTo>
                  <a:lnTo>
                    <a:pt x="232" y="142"/>
                  </a:lnTo>
                  <a:lnTo>
                    <a:pt x="254" y="136"/>
                  </a:lnTo>
                  <a:lnTo>
                    <a:pt x="272" y="128"/>
                  </a:lnTo>
                  <a:lnTo>
                    <a:pt x="286" y="118"/>
                  </a:lnTo>
                  <a:lnTo>
                    <a:pt x="294" y="108"/>
                  </a:lnTo>
                  <a:lnTo>
                    <a:pt x="298" y="102"/>
                  </a:lnTo>
                  <a:lnTo>
                    <a:pt x="298" y="98"/>
                  </a:lnTo>
                  <a:lnTo>
                    <a:pt x="298" y="98"/>
                  </a:lnTo>
                  <a:lnTo>
                    <a:pt x="298" y="96"/>
                  </a:lnTo>
                  <a:lnTo>
                    <a:pt x="298" y="96"/>
                  </a:lnTo>
                  <a:lnTo>
                    <a:pt x="298" y="56"/>
                  </a:lnTo>
                  <a:lnTo>
                    <a:pt x="298" y="56"/>
                  </a:lnTo>
                  <a:lnTo>
                    <a:pt x="298" y="52"/>
                  </a:lnTo>
                  <a:lnTo>
                    <a:pt x="296" y="46"/>
                  </a:lnTo>
                  <a:lnTo>
                    <a:pt x="288" y="34"/>
                  </a:lnTo>
                  <a:lnTo>
                    <a:pt x="274" y="24"/>
                  </a:lnTo>
                  <a:lnTo>
                    <a:pt x="256" y="16"/>
                  </a:lnTo>
                  <a:lnTo>
                    <a:pt x="234" y="10"/>
                  </a:lnTo>
                  <a:lnTo>
                    <a:pt x="208" y="4"/>
                  </a:lnTo>
                  <a:lnTo>
                    <a:pt x="180" y="0"/>
                  </a:lnTo>
                  <a:lnTo>
                    <a:pt x="150" y="0"/>
                  </a:lnTo>
                  <a:lnTo>
                    <a:pt x="150" y="0"/>
                  </a:lnTo>
                  <a:close/>
                  <a:moveTo>
                    <a:pt x="150" y="10"/>
                  </a:moveTo>
                  <a:lnTo>
                    <a:pt x="150" y="10"/>
                  </a:lnTo>
                  <a:lnTo>
                    <a:pt x="176" y="10"/>
                  </a:lnTo>
                  <a:lnTo>
                    <a:pt x="200" y="14"/>
                  </a:lnTo>
                  <a:lnTo>
                    <a:pt x="222" y="18"/>
                  </a:lnTo>
                  <a:lnTo>
                    <a:pt x="240" y="24"/>
                  </a:lnTo>
                  <a:lnTo>
                    <a:pt x="256" y="30"/>
                  </a:lnTo>
                  <a:lnTo>
                    <a:pt x="268" y="38"/>
                  </a:lnTo>
                  <a:lnTo>
                    <a:pt x="276" y="46"/>
                  </a:lnTo>
                  <a:lnTo>
                    <a:pt x="278" y="52"/>
                  </a:lnTo>
                  <a:lnTo>
                    <a:pt x="278" y="56"/>
                  </a:lnTo>
                  <a:lnTo>
                    <a:pt x="278" y="56"/>
                  </a:lnTo>
                  <a:lnTo>
                    <a:pt x="278" y="60"/>
                  </a:lnTo>
                  <a:lnTo>
                    <a:pt x="276" y="64"/>
                  </a:lnTo>
                  <a:lnTo>
                    <a:pt x="268" y="74"/>
                  </a:lnTo>
                  <a:lnTo>
                    <a:pt x="256" y="82"/>
                  </a:lnTo>
                  <a:lnTo>
                    <a:pt x="240" y="88"/>
                  </a:lnTo>
                  <a:lnTo>
                    <a:pt x="222" y="94"/>
                  </a:lnTo>
                  <a:lnTo>
                    <a:pt x="200" y="98"/>
                  </a:lnTo>
                  <a:lnTo>
                    <a:pt x="176" y="100"/>
                  </a:lnTo>
                  <a:lnTo>
                    <a:pt x="150" y="102"/>
                  </a:lnTo>
                  <a:lnTo>
                    <a:pt x="150" y="102"/>
                  </a:lnTo>
                  <a:lnTo>
                    <a:pt x="124" y="100"/>
                  </a:lnTo>
                  <a:lnTo>
                    <a:pt x="100" y="98"/>
                  </a:lnTo>
                  <a:lnTo>
                    <a:pt x="78" y="94"/>
                  </a:lnTo>
                  <a:lnTo>
                    <a:pt x="58" y="88"/>
                  </a:lnTo>
                  <a:lnTo>
                    <a:pt x="44" y="82"/>
                  </a:lnTo>
                  <a:lnTo>
                    <a:pt x="32" y="74"/>
                  </a:lnTo>
                  <a:lnTo>
                    <a:pt x="24" y="64"/>
                  </a:lnTo>
                  <a:lnTo>
                    <a:pt x="22" y="60"/>
                  </a:lnTo>
                  <a:lnTo>
                    <a:pt x="22" y="56"/>
                  </a:lnTo>
                  <a:lnTo>
                    <a:pt x="22" y="56"/>
                  </a:lnTo>
                  <a:lnTo>
                    <a:pt x="22" y="52"/>
                  </a:lnTo>
                  <a:lnTo>
                    <a:pt x="24" y="46"/>
                  </a:lnTo>
                  <a:lnTo>
                    <a:pt x="32" y="38"/>
                  </a:lnTo>
                  <a:lnTo>
                    <a:pt x="44" y="30"/>
                  </a:lnTo>
                  <a:lnTo>
                    <a:pt x="58" y="24"/>
                  </a:lnTo>
                  <a:lnTo>
                    <a:pt x="78" y="18"/>
                  </a:lnTo>
                  <a:lnTo>
                    <a:pt x="100" y="14"/>
                  </a:lnTo>
                  <a:lnTo>
                    <a:pt x="124" y="10"/>
                  </a:lnTo>
                  <a:lnTo>
                    <a:pt x="150" y="10"/>
                  </a:lnTo>
                  <a:lnTo>
                    <a:pt x="150" y="10"/>
                  </a:lnTo>
                  <a:close/>
                  <a:moveTo>
                    <a:pt x="36" y="124"/>
                  </a:moveTo>
                  <a:lnTo>
                    <a:pt x="36" y="124"/>
                  </a:lnTo>
                  <a:lnTo>
                    <a:pt x="24" y="116"/>
                  </a:lnTo>
                  <a:lnTo>
                    <a:pt x="16" y="110"/>
                  </a:lnTo>
                  <a:lnTo>
                    <a:pt x="16" y="80"/>
                  </a:lnTo>
                  <a:lnTo>
                    <a:pt x="16" y="80"/>
                  </a:lnTo>
                  <a:lnTo>
                    <a:pt x="24" y="86"/>
                  </a:lnTo>
                  <a:lnTo>
                    <a:pt x="36" y="94"/>
                  </a:lnTo>
                  <a:lnTo>
                    <a:pt x="36" y="124"/>
                  </a:lnTo>
                  <a:close/>
                  <a:moveTo>
                    <a:pt x="76" y="136"/>
                  </a:moveTo>
                  <a:lnTo>
                    <a:pt x="76" y="136"/>
                  </a:lnTo>
                  <a:lnTo>
                    <a:pt x="56" y="130"/>
                  </a:lnTo>
                  <a:lnTo>
                    <a:pt x="56" y="102"/>
                  </a:lnTo>
                  <a:lnTo>
                    <a:pt x="56" y="102"/>
                  </a:lnTo>
                  <a:lnTo>
                    <a:pt x="76" y="106"/>
                  </a:lnTo>
                  <a:lnTo>
                    <a:pt x="76" y="136"/>
                  </a:lnTo>
                  <a:close/>
                  <a:moveTo>
                    <a:pt x="118" y="142"/>
                  </a:moveTo>
                  <a:lnTo>
                    <a:pt x="118" y="142"/>
                  </a:lnTo>
                  <a:lnTo>
                    <a:pt x="96" y="140"/>
                  </a:lnTo>
                  <a:lnTo>
                    <a:pt x="96" y="110"/>
                  </a:lnTo>
                  <a:lnTo>
                    <a:pt x="96" y="110"/>
                  </a:lnTo>
                  <a:lnTo>
                    <a:pt x="118" y="112"/>
                  </a:lnTo>
                  <a:lnTo>
                    <a:pt x="118" y="142"/>
                  </a:lnTo>
                  <a:close/>
                  <a:moveTo>
                    <a:pt x="158" y="144"/>
                  </a:moveTo>
                  <a:lnTo>
                    <a:pt x="158" y="144"/>
                  </a:lnTo>
                  <a:lnTo>
                    <a:pt x="150" y="144"/>
                  </a:lnTo>
                  <a:lnTo>
                    <a:pt x="150" y="144"/>
                  </a:lnTo>
                  <a:lnTo>
                    <a:pt x="138" y="142"/>
                  </a:lnTo>
                  <a:lnTo>
                    <a:pt x="138" y="114"/>
                  </a:lnTo>
                  <a:lnTo>
                    <a:pt x="138" y="114"/>
                  </a:lnTo>
                  <a:lnTo>
                    <a:pt x="150" y="114"/>
                  </a:lnTo>
                  <a:lnTo>
                    <a:pt x="150" y="114"/>
                  </a:lnTo>
                  <a:lnTo>
                    <a:pt x="158" y="114"/>
                  </a:lnTo>
                  <a:lnTo>
                    <a:pt x="158" y="144"/>
                  </a:lnTo>
                  <a:close/>
                  <a:moveTo>
                    <a:pt x="280" y="112"/>
                  </a:moveTo>
                  <a:lnTo>
                    <a:pt x="280" y="112"/>
                  </a:lnTo>
                  <a:lnTo>
                    <a:pt x="274" y="118"/>
                  </a:lnTo>
                  <a:lnTo>
                    <a:pt x="266" y="122"/>
                  </a:lnTo>
                  <a:lnTo>
                    <a:pt x="266" y="92"/>
                  </a:lnTo>
                  <a:lnTo>
                    <a:pt x="266" y="92"/>
                  </a:lnTo>
                  <a:lnTo>
                    <a:pt x="280" y="84"/>
                  </a:lnTo>
                  <a:lnTo>
                    <a:pt x="28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sp>
          <p:nvSpPr>
            <p:cNvPr id="107" name="Freeform 83">
              <a:extLst>
                <a:ext uri="{FF2B5EF4-FFF2-40B4-BE49-F238E27FC236}">
                  <a16:creationId xmlns:a16="http://schemas.microsoft.com/office/drawing/2014/main" id="{230B9AFA-DB60-42FA-B6EB-37E8BBF4D42A}"/>
                </a:ext>
              </a:extLst>
            </p:cNvPr>
            <p:cNvSpPr>
              <a:spLocks noEditPoints="1"/>
            </p:cNvSpPr>
            <p:nvPr/>
          </p:nvSpPr>
          <p:spPr bwMode="auto">
            <a:xfrm>
              <a:off x="14935200" y="4067175"/>
              <a:ext cx="168275" cy="130175"/>
            </a:xfrm>
            <a:custGeom>
              <a:avLst/>
              <a:gdLst>
                <a:gd name="T0" fmla="*/ 2 w 106"/>
                <a:gd name="T1" fmla="*/ 66 h 82"/>
                <a:gd name="T2" fmla="*/ 20 w 106"/>
                <a:gd name="T3" fmla="*/ 72 h 82"/>
                <a:gd name="T4" fmla="*/ 44 w 106"/>
                <a:gd name="T5" fmla="*/ 80 h 82"/>
                <a:gd name="T6" fmla="*/ 46 w 106"/>
                <a:gd name="T7" fmla="*/ 82 h 82"/>
                <a:gd name="T8" fmla="*/ 62 w 106"/>
                <a:gd name="T9" fmla="*/ 82 h 82"/>
                <a:gd name="T10" fmla="*/ 64 w 106"/>
                <a:gd name="T11" fmla="*/ 82 h 82"/>
                <a:gd name="T12" fmla="*/ 64 w 106"/>
                <a:gd name="T13" fmla="*/ 76 h 82"/>
                <a:gd name="T14" fmla="*/ 80 w 106"/>
                <a:gd name="T15" fmla="*/ 74 h 82"/>
                <a:gd name="T16" fmla="*/ 94 w 106"/>
                <a:gd name="T17" fmla="*/ 70 h 82"/>
                <a:gd name="T18" fmla="*/ 106 w 106"/>
                <a:gd name="T19" fmla="*/ 62 h 82"/>
                <a:gd name="T20" fmla="*/ 104 w 106"/>
                <a:gd name="T21" fmla="*/ 52 h 82"/>
                <a:gd name="T22" fmla="*/ 98 w 106"/>
                <a:gd name="T23" fmla="*/ 48 h 82"/>
                <a:gd name="T24" fmla="*/ 64 w 106"/>
                <a:gd name="T25" fmla="*/ 38 h 82"/>
                <a:gd name="T26" fmla="*/ 64 w 106"/>
                <a:gd name="T27" fmla="*/ 16 h 82"/>
                <a:gd name="T28" fmla="*/ 70 w 106"/>
                <a:gd name="T29" fmla="*/ 16 h 82"/>
                <a:gd name="T30" fmla="*/ 86 w 106"/>
                <a:gd name="T31" fmla="*/ 20 h 82"/>
                <a:gd name="T32" fmla="*/ 88 w 106"/>
                <a:gd name="T33" fmla="*/ 22 h 82"/>
                <a:gd name="T34" fmla="*/ 88 w 106"/>
                <a:gd name="T35" fmla="*/ 22 h 82"/>
                <a:gd name="T36" fmla="*/ 88 w 106"/>
                <a:gd name="T37" fmla="*/ 22 h 82"/>
                <a:gd name="T38" fmla="*/ 90 w 106"/>
                <a:gd name="T39" fmla="*/ 22 h 82"/>
                <a:gd name="T40" fmla="*/ 102 w 106"/>
                <a:gd name="T41" fmla="*/ 22 h 82"/>
                <a:gd name="T42" fmla="*/ 106 w 106"/>
                <a:gd name="T43" fmla="*/ 18 h 82"/>
                <a:gd name="T44" fmla="*/ 106 w 106"/>
                <a:gd name="T45" fmla="*/ 18 h 82"/>
                <a:gd name="T46" fmla="*/ 76 w 106"/>
                <a:gd name="T47" fmla="*/ 8 h 82"/>
                <a:gd name="T48" fmla="*/ 64 w 106"/>
                <a:gd name="T49" fmla="*/ 8 h 82"/>
                <a:gd name="T50" fmla="*/ 64 w 106"/>
                <a:gd name="T51" fmla="*/ 2 h 82"/>
                <a:gd name="T52" fmla="*/ 62 w 106"/>
                <a:gd name="T53" fmla="*/ 0 h 82"/>
                <a:gd name="T54" fmla="*/ 48 w 106"/>
                <a:gd name="T55" fmla="*/ 0 h 82"/>
                <a:gd name="T56" fmla="*/ 44 w 106"/>
                <a:gd name="T57" fmla="*/ 2 h 82"/>
                <a:gd name="T58" fmla="*/ 44 w 106"/>
                <a:gd name="T59" fmla="*/ 8 h 82"/>
                <a:gd name="T60" fmla="*/ 14 w 106"/>
                <a:gd name="T61" fmla="*/ 14 h 82"/>
                <a:gd name="T62" fmla="*/ 6 w 106"/>
                <a:gd name="T63" fmla="*/ 18 h 82"/>
                <a:gd name="T64" fmla="*/ 2 w 106"/>
                <a:gd name="T65" fmla="*/ 28 h 82"/>
                <a:gd name="T66" fmla="*/ 6 w 106"/>
                <a:gd name="T67" fmla="*/ 32 h 82"/>
                <a:gd name="T68" fmla="*/ 20 w 106"/>
                <a:gd name="T69" fmla="*/ 40 h 82"/>
                <a:gd name="T70" fmla="*/ 44 w 106"/>
                <a:gd name="T71" fmla="*/ 44 h 82"/>
                <a:gd name="T72" fmla="*/ 44 w 106"/>
                <a:gd name="T73" fmla="*/ 68 h 82"/>
                <a:gd name="T74" fmla="*/ 38 w 106"/>
                <a:gd name="T75" fmla="*/ 66 h 82"/>
                <a:gd name="T76" fmla="*/ 22 w 106"/>
                <a:gd name="T77" fmla="*/ 62 h 82"/>
                <a:gd name="T78" fmla="*/ 20 w 106"/>
                <a:gd name="T79" fmla="*/ 62 h 82"/>
                <a:gd name="T80" fmla="*/ 20 w 106"/>
                <a:gd name="T81" fmla="*/ 62 h 82"/>
                <a:gd name="T82" fmla="*/ 18 w 106"/>
                <a:gd name="T83" fmla="*/ 60 h 82"/>
                <a:gd name="T84" fmla="*/ 6 w 106"/>
                <a:gd name="T85" fmla="*/ 60 h 82"/>
                <a:gd name="T86" fmla="*/ 0 w 106"/>
                <a:gd name="T87" fmla="*/ 64 h 82"/>
                <a:gd name="T88" fmla="*/ 2 w 106"/>
                <a:gd name="T89" fmla="*/ 66 h 82"/>
                <a:gd name="T90" fmla="*/ 64 w 106"/>
                <a:gd name="T91" fmla="*/ 48 h 82"/>
                <a:gd name="T92" fmla="*/ 74 w 106"/>
                <a:gd name="T93" fmla="*/ 50 h 82"/>
                <a:gd name="T94" fmla="*/ 84 w 106"/>
                <a:gd name="T95" fmla="*/ 56 h 82"/>
                <a:gd name="T96" fmla="*/ 86 w 106"/>
                <a:gd name="T97" fmla="*/ 58 h 82"/>
                <a:gd name="T98" fmla="*/ 84 w 106"/>
                <a:gd name="T99" fmla="*/ 64 h 82"/>
                <a:gd name="T100" fmla="*/ 80 w 106"/>
                <a:gd name="T101" fmla="*/ 66 h 82"/>
                <a:gd name="T102" fmla="*/ 64 w 106"/>
                <a:gd name="T103" fmla="*/ 68 h 82"/>
                <a:gd name="T104" fmla="*/ 40 w 106"/>
                <a:gd name="T105" fmla="*/ 34 h 82"/>
                <a:gd name="T106" fmla="*/ 32 w 106"/>
                <a:gd name="T107" fmla="*/ 32 h 82"/>
                <a:gd name="T108" fmla="*/ 24 w 106"/>
                <a:gd name="T109" fmla="*/ 30 h 82"/>
                <a:gd name="T110" fmla="*/ 22 w 106"/>
                <a:gd name="T111" fmla="*/ 24 h 82"/>
                <a:gd name="T112" fmla="*/ 28 w 106"/>
                <a:gd name="T113" fmla="*/ 18 h 82"/>
                <a:gd name="T114" fmla="*/ 36 w 106"/>
                <a:gd name="T115" fmla="*/ 16 h 82"/>
                <a:gd name="T116" fmla="*/ 44 w 106"/>
                <a:gd name="T117" fmla="*/ 34 h 82"/>
                <a:gd name="T118" fmla="*/ 40 w 106"/>
                <a:gd name="T119"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82">
                  <a:moveTo>
                    <a:pt x="2" y="66"/>
                  </a:moveTo>
                  <a:lnTo>
                    <a:pt x="2" y="66"/>
                  </a:lnTo>
                  <a:lnTo>
                    <a:pt x="8" y="70"/>
                  </a:lnTo>
                  <a:lnTo>
                    <a:pt x="20" y="72"/>
                  </a:lnTo>
                  <a:lnTo>
                    <a:pt x="44" y="76"/>
                  </a:lnTo>
                  <a:lnTo>
                    <a:pt x="44" y="80"/>
                  </a:lnTo>
                  <a:lnTo>
                    <a:pt x="44" y="80"/>
                  </a:lnTo>
                  <a:lnTo>
                    <a:pt x="46" y="82"/>
                  </a:lnTo>
                  <a:lnTo>
                    <a:pt x="48" y="82"/>
                  </a:lnTo>
                  <a:lnTo>
                    <a:pt x="62" y="82"/>
                  </a:lnTo>
                  <a:lnTo>
                    <a:pt x="62" y="82"/>
                  </a:lnTo>
                  <a:lnTo>
                    <a:pt x="64" y="82"/>
                  </a:lnTo>
                  <a:lnTo>
                    <a:pt x="64" y="80"/>
                  </a:lnTo>
                  <a:lnTo>
                    <a:pt x="64" y="76"/>
                  </a:lnTo>
                  <a:lnTo>
                    <a:pt x="64" y="76"/>
                  </a:lnTo>
                  <a:lnTo>
                    <a:pt x="80" y="74"/>
                  </a:lnTo>
                  <a:lnTo>
                    <a:pt x="94" y="70"/>
                  </a:lnTo>
                  <a:lnTo>
                    <a:pt x="94" y="70"/>
                  </a:lnTo>
                  <a:lnTo>
                    <a:pt x="100" y="66"/>
                  </a:lnTo>
                  <a:lnTo>
                    <a:pt x="106" y="62"/>
                  </a:lnTo>
                  <a:lnTo>
                    <a:pt x="106" y="58"/>
                  </a:lnTo>
                  <a:lnTo>
                    <a:pt x="104" y="52"/>
                  </a:lnTo>
                  <a:lnTo>
                    <a:pt x="104" y="52"/>
                  </a:lnTo>
                  <a:lnTo>
                    <a:pt x="98" y="48"/>
                  </a:lnTo>
                  <a:lnTo>
                    <a:pt x="88" y="44"/>
                  </a:lnTo>
                  <a:lnTo>
                    <a:pt x="64" y="38"/>
                  </a:lnTo>
                  <a:lnTo>
                    <a:pt x="64" y="16"/>
                  </a:lnTo>
                  <a:lnTo>
                    <a:pt x="64" y="16"/>
                  </a:lnTo>
                  <a:lnTo>
                    <a:pt x="70" y="16"/>
                  </a:lnTo>
                  <a:lnTo>
                    <a:pt x="70" y="16"/>
                  </a:lnTo>
                  <a:lnTo>
                    <a:pt x="86" y="20"/>
                  </a:lnTo>
                  <a:lnTo>
                    <a:pt x="86" y="20"/>
                  </a:lnTo>
                  <a:lnTo>
                    <a:pt x="88" y="22"/>
                  </a:lnTo>
                  <a:lnTo>
                    <a:pt x="88" y="22"/>
                  </a:lnTo>
                  <a:lnTo>
                    <a:pt x="88" y="22"/>
                  </a:lnTo>
                  <a:lnTo>
                    <a:pt x="88" y="22"/>
                  </a:lnTo>
                  <a:lnTo>
                    <a:pt x="88" y="22"/>
                  </a:lnTo>
                  <a:lnTo>
                    <a:pt x="88" y="22"/>
                  </a:lnTo>
                  <a:lnTo>
                    <a:pt x="90" y="22"/>
                  </a:lnTo>
                  <a:lnTo>
                    <a:pt x="90" y="22"/>
                  </a:lnTo>
                  <a:lnTo>
                    <a:pt x="96" y="24"/>
                  </a:lnTo>
                  <a:lnTo>
                    <a:pt x="102" y="22"/>
                  </a:lnTo>
                  <a:lnTo>
                    <a:pt x="106" y="20"/>
                  </a:lnTo>
                  <a:lnTo>
                    <a:pt x="106" y="18"/>
                  </a:lnTo>
                  <a:lnTo>
                    <a:pt x="106" y="18"/>
                  </a:lnTo>
                  <a:lnTo>
                    <a:pt x="106" y="18"/>
                  </a:lnTo>
                  <a:lnTo>
                    <a:pt x="92" y="12"/>
                  </a:lnTo>
                  <a:lnTo>
                    <a:pt x="76" y="8"/>
                  </a:lnTo>
                  <a:lnTo>
                    <a:pt x="76" y="8"/>
                  </a:lnTo>
                  <a:lnTo>
                    <a:pt x="64" y="8"/>
                  </a:lnTo>
                  <a:lnTo>
                    <a:pt x="64" y="2"/>
                  </a:lnTo>
                  <a:lnTo>
                    <a:pt x="64" y="2"/>
                  </a:lnTo>
                  <a:lnTo>
                    <a:pt x="64" y="2"/>
                  </a:lnTo>
                  <a:lnTo>
                    <a:pt x="62" y="0"/>
                  </a:lnTo>
                  <a:lnTo>
                    <a:pt x="48" y="0"/>
                  </a:lnTo>
                  <a:lnTo>
                    <a:pt x="48" y="0"/>
                  </a:lnTo>
                  <a:lnTo>
                    <a:pt x="46" y="2"/>
                  </a:lnTo>
                  <a:lnTo>
                    <a:pt x="44" y="2"/>
                  </a:lnTo>
                  <a:lnTo>
                    <a:pt x="44" y="8"/>
                  </a:lnTo>
                  <a:lnTo>
                    <a:pt x="44" y="8"/>
                  </a:lnTo>
                  <a:lnTo>
                    <a:pt x="28" y="10"/>
                  </a:lnTo>
                  <a:lnTo>
                    <a:pt x="14" y="14"/>
                  </a:lnTo>
                  <a:lnTo>
                    <a:pt x="14" y="14"/>
                  </a:lnTo>
                  <a:lnTo>
                    <a:pt x="6" y="18"/>
                  </a:lnTo>
                  <a:lnTo>
                    <a:pt x="2" y="22"/>
                  </a:lnTo>
                  <a:lnTo>
                    <a:pt x="2" y="28"/>
                  </a:lnTo>
                  <a:lnTo>
                    <a:pt x="6" y="32"/>
                  </a:lnTo>
                  <a:lnTo>
                    <a:pt x="6" y="32"/>
                  </a:lnTo>
                  <a:lnTo>
                    <a:pt x="12" y="36"/>
                  </a:lnTo>
                  <a:lnTo>
                    <a:pt x="20" y="40"/>
                  </a:lnTo>
                  <a:lnTo>
                    <a:pt x="20" y="40"/>
                  </a:lnTo>
                  <a:lnTo>
                    <a:pt x="44" y="44"/>
                  </a:lnTo>
                  <a:lnTo>
                    <a:pt x="44" y="68"/>
                  </a:lnTo>
                  <a:lnTo>
                    <a:pt x="44" y="68"/>
                  </a:lnTo>
                  <a:lnTo>
                    <a:pt x="38" y="66"/>
                  </a:lnTo>
                  <a:lnTo>
                    <a:pt x="38" y="66"/>
                  </a:lnTo>
                  <a:lnTo>
                    <a:pt x="22" y="62"/>
                  </a:lnTo>
                  <a:lnTo>
                    <a:pt x="22" y="62"/>
                  </a:lnTo>
                  <a:lnTo>
                    <a:pt x="20" y="62"/>
                  </a:lnTo>
                  <a:lnTo>
                    <a:pt x="20" y="62"/>
                  </a:lnTo>
                  <a:lnTo>
                    <a:pt x="20" y="62"/>
                  </a:lnTo>
                  <a:lnTo>
                    <a:pt x="20" y="62"/>
                  </a:lnTo>
                  <a:lnTo>
                    <a:pt x="18" y="60"/>
                  </a:lnTo>
                  <a:lnTo>
                    <a:pt x="18" y="60"/>
                  </a:lnTo>
                  <a:lnTo>
                    <a:pt x="12" y="60"/>
                  </a:lnTo>
                  <a:lnTo>
                    <a:pt x="6" y="60"/>
                  </a:lnTo>
                  <a:lnTo>
                    <a:pt x="2" y="64"/>
                  </a:lnTo>
                  <a:lnTo>
                    <a:pt x="0" y="64"/>
                  </a:lnTo>
                  <a:lnTo>
                    <a:pt x="2" y="66"/>
                  </a:lnTo>
                  <a:lnTo>
                    <a:pt x="2" y="66"/>
                  </a:lnTo>
                  <a:close/>
                  <a:moveTo>
                    <a:pt x="64" y="48"/>
                  </a:moveTo>
                  <a:lnTo>
                    <a:pt x="64" y="48"/>
                  </a:lnTo>
                  <a:lnTo>
                    <a:pt x="74" y="50"/>
                  </a:lnTo>
                  <a:lnTo>
                    <a:pt x="74" y="50"/>
                  </a:lnTo>
                  <a:lnTo>
                    <a:pt x="80" y="52"/>
                  </a:lnTo>
                  <a:lnTo>
                    <a:pt x="84" y="56"/>
                  </a:lnTo>
                  <a:lnTo>
                    <a:pt x="84" y="56"/>
                  </a:lnTo>
                  <a:lnTo>
                    <a:pt x="86" y="58"/>
                  </a:lnTo>
                  <a:lnTo>
                    <a:pt x="86" y="62"/>
                  </a:lnTo>
                  <a:lnTo>
                    <a:pt x="84" y="64"/>
                  </a:lnTo>
                  <a:lnTo>
                    <a:pt x="80" y="66"/>
                  </a:lnTo>
                  <a:lnTo>
                    <a:pt x="80" y="66"/>
                  </a:lnTo>
                  <a:lnTo>
                    <a:pt x="74" y="68"/>
                  </a:lnTo>
                  <a:lnTo>
                    <a:pt x="64" y="68"/>
                  </a:lnTo>
                  <a:lnTo>
                    <a:pt x="64" y="48"/>
                  </a:lnTo>
                  <a:close/>
                  <a:moveTo>
                    <a:pt x="40" y="34"/>
                  </a:moveTo>
                  <a:lnTo>
                    <a:pt x="40" y="34"/>
                  </a:lnTo>
                  <a:lnTo>
                    <a:pt x="32" y="32"/>
                  </a:lnTo>
                  <a:lnTo>
                    <a:pt x="24" y="30"/>
                  </a:lnTo>
                  <a:lnTo>
                    <a:pt x="24" y="30"/>
                  </a:lnTo>
                  <a:lnTo>
                    <a:pt x="22" y="26"/>
                  </a:lnTo>
                  <a:lnTo>
                    <a:pt x="22" y="24"/>
                  </a:lnTo>
                  <a:lnTo>
                    <a:pt x="24" y="20"/>
                  </a:lnTo>
                  <a:lnTo>
                    <a:pt x="28" y="18"/>
                  </a:lnTo>
                  <a:lnTo>
                    <a:pt x="28" y="18"/>
                  </a:lnTo>
                  <a:lnTo>
                    <a:pt x="36" y="16"/>
                  </a:lnTo>
                  <a:lnTo>
                    <a:pt x="44" y="16"/>
                  </a:lnTo>
                  <a:lnTo>
                    <a:pt x="44" y="34"/>
                  </a:lnTo>
                  <a:lnTo>
                    <a:pt x="44" y="34"/>
                  </a:lnTo>
                  <a:lnTo>
                    <a:pt x="40" y="34"/>
                  </a:lnTo>
                  <a:lnTo>
                    <a:pt x="4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7" dirty="0"/>
            </a:p>
          </p:txBody>
        </p:sp>
      </p:grpSp>
      <p:grpSp>
        <p:nvGrpSpPr>
          <p:cNvPr id="108" name="Group 75">
            <a:extLst>
              <a:ext uri="{FF2B5EF4-FFF2-40B4-BE49-F238E27FC236}">
                <a16:creationId xmlns:a16="http://schemas.microsoft.com/office/drawing/2014/main" id="{DEB316EF-3CD3-43A2-9AC2-4CB65C8BC7B9}"/>
              </a:ext>
            </a:extLst>
          </p:cNvPr>
          <p:cNvGrpSpPr/>
          <p:nvPr/>
        </p:nvGrpSpPr>
        <p:grpSpPr>
          <a:xfrm>
            <a:off x="2912518" y="5315087"/>
            <a:ext cx="240381" cy="161711"/>
            <a:chOff x="1566863" y="1595438"/>
            <a:chExt cx="990600" cy="752476"/>
          </a:xfrm>
          <a:solidFill>
            <a:srgbClr val="C00000"/>
          </a:solidFill>
        </p:grpSpPr>
        <p:sp>
          <p:nvSpPr>
            <p:cNvPr id="109" name="Freeform 25">
              <a:extLst>
                <a:ext uri="{FF2B5EF4-FFF2-40B4-BE49-F238E27FC236}">
                  <a16:creationId xmlns:a16="http://schemas.microsoft.com/office/drawing/2014/main" id="{75EE830C-BE7D-4CCF-99FB-9B07CFC8B8F0}"/>
                </a:ext>
              </a:extLst>
            </p:cNvPr>
            <p:cNvSpPr>
              <a:spLocks noEditPoints="1"/>
            </p:cNvSpPr>
            <p:nvPr/>
          </p:nvSpPr>
          <p:spPr bwMode="auto">
            <a:xfrm>
              <a:off x="1708150" y="1595438"/>
              <a:ext cx="727075" cy="723900"/>
            </a:xfrm>
            <a:custGeom>
              <a:avLst/>
              <a:gdLst/>
              <a:ahLst/>
              <a:cxnLst>
                <a:cxn ang="0">
                  <a:pos x="169" y="0"/>
                </a:cxn>
                <a:cxn ang="0">
                  <a:pos x="338" y="169"/>
                </a:cxn>
                <a:cxn ang="0">
                  <a:pos x="169" y="337"/>
                </a:cxn>
                <a:cxn ang="0">
                  <a:pos x="0" y="169"/>
                </a:cxn>
                <a:cxn ang="0">
                  <a:pos x="169" y="0"/>
                </a:cxn>
                <a:cxn ang="0">
                  <a:pos x="169" y="60"/>
                </a:cxn>
                <a:cxn ang="0">
                  <a:pos x="277" y="169"/>
                </a:cxn>
                <a:cxn ang="0">
                  <a:pos x="169" y="277"/>
                </a:cxn>
                <a:cxn ang="0">
                  <a:pos x="61" y="169"/>
                </a:cxn>
                <a:cxn ang="0">
                  <a:pos x="169" y="60"/>
                </a:cxn>
              </a:cxnLst>
              <a:rect l="0" t="0" r="r" b="b"/>
              <a:pathLst>
                <a:path w="338" h="337">
                  <a:moveTo>
                    <a:pt x="169" y="0"/>
                  </a:moveTo>
                  <a:cubicBezTo>
                    <a:pt x="262" y="0"/>
                    <a:pt x="338" y="76"/>
                    <a:pt x="338" y="169"/>
                  </a:cubicBezTo>
                  <a:cubicBezTo>
                    <a:pt x="338" y="262"/>
                    <a:pt x="262" y="337"/>
                    <a:pt x="169" y="337"/>
                  </a:cubicBezTo>
                  <a:cubicBezTo>
                    <a:pt x="76" y="337"/>
                    <a:pt x="0" y="262"/>
                    <a:pt x="0" y="169"/>
                  </a:cubicBezTo>
                  <a:cubicBezTo>
                    <a:pt x="0" y="76"/>
                    <a:pt x="76" y="0"/>
                    <a:pt x="169" y="0"/>
                  </a:cubicBezTo>
                  <a:close/>
                  <a:moveTo>
                    <a:pt x="169" y="60"/>
                  </a:moveTo>
                  <a:cubicBezTo>
                    <a:pt x="229" y="60"/>
                    <a:pt x="277" y="109"/>
                    <a:pt x="277" y="169"/>
                  </a:cubicBezTo>
                  <a:cubicBezTo>
                    <a:pt x="277" y="229"/>
                    <a:pt x="229" y="277"/>
                    <a:pt x="169" y="277"/>
                  </a:cubicBezTo>
                  <a:cubicBezTo>
                    <a:pt x="109" y="277"/>
                    <a:pt x="61" y="229"/>
                    <a:pt x="61" y="169"/>
                  </a:cubicBezTo>
                  <a:cubicBezTo>
                    <a:pt x="61" y="109"/>
                    <a:pt x="109" y="60"/>
                    <a:pt x="169"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110" name="Freeform 26">
              <a:extLst>
                <a:ext uri="{FF2B5EF4-FFF2-40B4-BE49-F238E27FC236}">
                  <a16:creationId xmlns:a16="http://schemas.microsoft.com/office/drawing/2014/main" id="{8292ACBD-4BB2-4888-8AF2-7A70D0C14B8D}"/>
                </a:ext>
              </a:extLst>
            </p:cNvPr>
            <p:cNvSpPr>
              <a:spLocks/>
            </p:cNvSpPr>
            <p:nvPr/>
          </p:nvSpPr>
          <p:spPr bwMode="auto">
            <a:xfrm>
              <a:off x="1566863" y="1622426"/>
              <a:ext cx="133350" cy="717550"/>
            </a:xfrm>
            <a:custGeom>
              <a:avLst/>
              <a:gdLst/>
              <a:ahLst/>
              <a:cxnLst>
                <a:cxn ang="0">
                  <a:pos x="48" y="249"/>
                </a:cxn>
                <a:cxn ang="0">
                  <a:pos x="13" y="249"/>
                </a:cxn>
                <a:cxn ang="0">
                  <a:pos x="22" y="141"/>
                </a:cxn>
                <a:cxn ang="0">
                  <a:pos x="6" y="109"/>
                </a:cxn>
                <a:cxn ang="0">
                  <a:pos x="0" y="87"/>
                </a:cxn>
                <a:cxn ang="0">
                  <a:pos x="1" y="67"/>
                </a:cxn>
                <a:cxn ang="0">
                  <a:pos x="5" y="5"/>
                </a:cxn>
                <a:cxn ang="0">
                  <a:pos x="12" y="5"/>
                </a:cxn>
                <a:cxn ang="0">
                  <a:pos x="11" y="67"/>
                </a:cxn>
                <a:cxn ang="0">
                  <a:pos x="11" y="87"/>
                </a:cxn>
                <a:cxn ang="0">
                  <a:pos x="17" y="87"/>
                </a:cxn>
                <a:cxn ang="0">
                  <a:pos x="18" y="67"/>
                </a:cxn>
                <a:cxn ang="0">
                  <a:pos x="20" y="5"/>
                </a:cxn>
                <a:cxn ang="0">
                  <a:pos x="27" y="5"/>
                </a:cxn>
                <a:cxn ang="0">
                  <a:pos x="28" y="67"/>
                </a:cxn>
                <a:cxn ang="0">
                  <a:pos x="28" y="87"/>
                </a:cxn>
                <a:cxn ang="0">
                  <a:pos x="34" y="87"/>
                </a:cxn>
                <a:cxn ang="0">
                  <a:pos x="34" y="67"/>
                </a:cxn>
                <a:cxn ang="0">
                  <a:pos x="35" y="5"/>
                </a:cxn>
                <a:cxn ang="0">
                  <a:pos x="42" y="5"/>
                </a:cxn>
                <a:cxn ang="0">
                  <a:pos x="44" y="67"/>
                </a:cxn>
                <a:cxn ang="0">
                  <a:pos x="45" y="87"/>
                </a:cxn>
                <a:cxn ang="0">
                  <a:pos x="51" y="87"/>
                </a:cxn>
                <a:cxn ang="0">
                  <a:pos x="51" y="67"/>
                </a:cxn>
                <a:cxn ang="0">
                  <a:pos x="50" y="5"/>
                </a:cxn>
                <a:cxn ang="0">
                  <a:pos x="57" y="5"/>
                </a:cxn>
                <a:cxn ang="0">
                  <a:pos x="60" y="67"/>
                </a:cxn>
                <a:cxn ang="0">
                  <a:pos x="62" y="87"/>
                </a:cxn>
                <a:cxn ang="0">
                  <a:pos x="56" y="109"/>
                </a:cxn>
                <a:cxn ang="0">
                  <a:pos x="40" y="141"/>
                </a:cxn>
                <a:cxn ang="0">
                  <a:pos x="48" y="249"/>
                </a:cxn>
              </a:cxnLst>
              <a:rect l="0" t="0" r="r" b="b"/>
              <a:pathLst>
                <a:path w="62" h="334">
                  <a:moveTo>
                    <a:pt x="48" y="249"/>
                  </a:moveTo>
                  <a:cubicBezTo>
                    <a:pt x="48" y="334"/>
                    <a:pt x="13" y="334"/>
                    <a:pt x="13" y="249"/>
                  </a:cubicBezTo>
                  <a:cubicBezTo>
                    <a:pt x="13" y="227"/>
                    <a:pt x="25" y="173"/>
                    <a:pt x="22" y="141"/>
                  </a:cubicBezTo>
                  <a:cubicBezTo>
                    <a:pt x="20" y="119"/>
                    <a:pt x="15" y="122"/>
                    <a:pt x="6" y="109"/>
                  </a:cubicBezTo>
                  <a:cubicBezTo>
                    <a:pt x="1" y="103"/>
                    <a:pt x="0" y="95"/>
                    <a:pt x="0" y="87"/>
                  </a:cubicBezTo>
                  <a:cubicBezTo>
                    <a:pt x="0" y="80"/>
                    <a:pt x="1" y="73"/>
                    <a:pt x="1" y="67"/>
                  </a:cubicBezTo>
                  <a:cubicBezTo>
                    <a:pt x="3" y="46"/>
                    <a:pt x="4" y="26"/>
                    <a:pt x="5" y="5"/>
                  </a:cubicBezTo>
                  <a:cubicBezTo>
                    <a:pt x="5" y="0"/>
                    <a:pt x="12" y="0"/>
                    <a:pt x="12" y="5"/>
                  </a:cubicBezTo>
                  <a:cubicBezTo>
                    <a:pt x="12" y="26"/>
                    <a:pt x="11" y="46"/>
                    <a:pt x="11" y="67"/>
                  </a:cubicBezTo>
                  <a:cubicBezTo>
                    <a:pt x="11" y="73"/>
                    <a:pt x="11" y="80"/>
                    <a:pt x="11" y="87"/>
                  </a:cubicBezTo>
                  <a:cubicBezTo>
                    <a:pt x="11" y="91"/>
                    <a:pt x="17" y="91"/>
                    <a:pt x="17" y="87"/>
                  </a:cubicBezTo>
                  <a:cubicBezTo>
                    <a:pt x="17" y="80"/>
                    <a:pt x="17" y="73"/>
                    <a:pt x="18" y="67"/>
                  </a:cubicBezTo>
                  <a:cubicBezTo>
                    <a:pt x="18" y="46"/>
                    <a:pt x="19" y="26"/>
                    <a:pt x="20" y="5"/>
                  </a:cubicBezTo>
                  <a:cubicBezTo>
                    <a:pt x="20" y="0"/>
                    <a:pt x="27" y="0"/>
                    <a:pt x="27" y="5"/>
                  </a:cubicBezTo>
                  <a:cubicBezTo>
                    <a:pt x="27" y="26"/>
                    <a:pt x="27" y="46"/>
                    <a:pt x="28" y="67"/>
                  </a:cubicBezTo>
                  <a:cubicBezTo>
                    <a:pt x="28" y="73"/>
                    <a:pt x="28" y="80"/>
                    <a:pt x="28" y="87"/>
                  </a:cubicBezTo>
                  <a:cubicBezTo>
                    <a:pt x="28" y="91"/>
                    <a:pt x="34" y="91"/>
                    <a:pt x="34" y="87"/>
                  </a:cubicBezTo>
                  <a:cubicBezTo>
                    <a:pt x="34" y="80"/>
                    <a:pt x="34" y="73"/>
                    <a:pt x="34" y="67"/>
                  </a:cubicBezTo>
                  <a:cubicBezTo>
                    <a:pt x="34" y="46"/>
                    <a:pt x="35" y="26"/>
                    <a:pt x="35" y="5"/>
                  </a:cubicBezTo>
                  <a:cubicBezTo>
                    <a:pt x="35" y="0"/>
                    <a:pt x="41" y="0"/>
                    <a:pt x="42" y="5"/>
                  </a:cubicBezTo>
                  <a:cubicBezTo>
                    <a:pt x="42" y="26"/>
                    <a:pt x="43" y="46"/>
                    <a:pt x="44" y="67"/>
                  </a:cubicBezTo>
                  <a:cubicBezTo>
                    <a:pt x="44" y="73"/>
                    <a:pt x="45" y="80"/>
                    <a:pt x="45" y="87"/>
                  </a:cubicBezTo>
                  <a:cubicBezTo>
                    <a:pt x="45" y="91"/>
                    <a:pt x="51" y="91"/>
                    <a:pt x="51" y="87"/>
                  </a:cubicBezTo>
                  <a:cubicBezTo>
                    <a:pt x="51" y="80"/>
                    <a:pt x="51" y="73"/>
                    <a:pt x="51" y="67"/>
                  </a:cubicBezTo>
                  <a:cubicBezTo>
                    <a:pt x="50" y="46"/>
                    <a:pt x="50" y="26"/>
                    <a:pt x="50" y="5"/>
                  </a:cubicBezTo>
                  <a:cubicBezTo>
                    <a:pt x="50" y="0"/>
                    <a:pt x="56" y="0"/>
                    <a:pt x="57" y="5"/>
                  </a:cubicBezTo>
                  <a:cubicBezTo>
                    <a:pt x="58" y="26"/>
                    <a:pt x="59" y="46"/>
                    <a:pt x="60" y="67"/>
                  </a:cubicBezTo>
                  <a:cubicBezTo>
                    <a:pt x="61" y="73"/>
                    <a:pt x="61" y="80"/>
                    <a:pt x="62" y="87"/>
                  </a:cubicBezTo>
                  <a:cubicBezTo>
                    <a:pt x="62" y="95"/>
                    <a:pt x="60" y="103"/>
                    <a:pt x="56" y="109"/>
                  </a:cubicBezTo>
                  <a:cubicBezTo>
                    <a:pt x="47" y="122"/>
                    <a:pt x="42" y="119"/>
                    <a:pt x="40" y="141"/>
                  </a:cubicBezTo>
                  <a:cubicBezTo>
                    <a:pt x="37" y="173"/>
                    <a:pt x="48" y="227"/>
                    <a:pt x="48" y="2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sp>
          <p:nvSpPr>
            <p:cNvPr id="111" name="Freeform 27">
              <a:extLst>
                <a:ext uri="{FF2B5EF4-FFF2-40B4-BE49-F238E27FC236}">
                  <a16:creationId xmlns:a16="http://schemas.microsoft.com/office/drawing/2014/main" id="{0428AF9C-8175-4A04-AD11-E5A0ABDD3DAA}"/>
                </a:ext>
              </a:extLst>
            </p:cNvPr>
            <p:cNvSpPr>
              <a:spLocks/>
            </p:cNvSpPr>
            <p:nvPr/>
          </p:nvSpPr>
          <p:spPr bwMode="auto">
            <a:xfrm>
              <a:off x="2460625" y="1609726"/>
              <a:ext cx="96838" cy="738188"/>
            </a:xfrm>
            <a:custGeom>
              <a:avLst/>
              <a:gdLst/>
              <a:ahLst/>
              <a:cxnLst>
                <a:cxn ang="0">
                  <a:pos x="40" y="259"/>
                </a:cxn>
                <a:cxn ang="0">
                  <a:pos x="10" y="259"/>
                </a:cxn>
                <a:cxn ang="0">
                  <a:pos x="17" y="183"/>
                </a:cxn>
                <a:cxn ang="0">
                  <a:pos x="12" y="176"/>
                </a:cxn>
                <a:cxn ang="0">
                  <a:pos x="6" y="41"/>
                </a:cxn>
                <a:cxn ang="0">
                  <a:pos x="23" y="5"/>
                </a:cxn>
                <a:cxn ang="0">
                  <a:pos x="45" y="14"/>
                </a:cxn>
                <a:cxn ang="0">
                  <a:pos x="39" y="174"/>
                </a:cxn>
                <a:cxn ang="0">
                  <a:pos x="36" y="181"/>
                </a:cxn>
                <a:cxn ang="0">
                  <a:pos x="36" y="183"/>
                </a:cxn>
                <a:cxn ang="0">
                  <a:pos x="40" y="259"/>
                </a:cxn>
              </a:cxnLst>
              <a:rect l="0" t="0" r="r" b="b"/>
              <a:pathLst>
                <a:path w="45" h="344">
                  <a:moveTo>
                    <a:pt x="40" y="259"/>
                  </a:moveTo>
                  <a:cubicBezTo>
                    <a:pt x="40" y="344"/>
                    <a:pt x="10" y="344"/>
                    <a:pt x="10" y="259"/>
                  </a:cubicBezTo>
                  <a:cubicBezTo>
                    <a:pt x="10" y="244"/>
                    <a:pt x="15" y="212"/>
                    <a:pt x="17" y="183"/>
                  </a:cubicBezTo>
                  <a:cubicBezTo>
                    <a:pt x="18" y="176"/>
                    <a:pt x="12" y="179"/>
                    <a:pt x="12" y="176"/>
                  </a:cubicBezTo>
                  <a:cubicBezTo>
                    <a:pt x="11" y="153"/>
                    <a:pt x="0" y="85"/>
                    <a:pt x="6" y="41"/>
                  </a:cubicBezTo>
                  <a:cubicBezTo>
                    <a:pt x="7" y="28"/>
                    <a:pt x="10" y="11"/>
                    <a:pt x="23" y="5"/>
                  </a:cubicBezTo>
                  <a:cubicBezTo>
                    <a:pt x="33" y="0"/>
                    <a:pt x="45" y="2"/>
                    <a:pt x="45" y="14"/>
                  </a:cubicBezTo>
                  <a:cubicBezTo>
                    <a:pt x="39" y="174"/>
                    <a:pt x="39" y="174"/>
                    <a:pt x="39" y="174"/>
                  </a:cubicBezTo>
                  <a:cubicBezTo>
                    <a:pt x="39" y="179"/>
                    <a:pt x="35" y="176"/>
                    <a:pt x="36" y="181"/>
                  </a:cubicBezTo>
                  <a:cubicBezTo>
                    <a:pt x="36" y="181"/>
                    <a:pt x="36" y="182"/>
                    <a:pt x="36" y="183"/>
                  </a:cubicBezTo>
                  <a:cubicBezTo>
                    <a:pt x="36" y="212"/>
                    <a:pt x="40" y="244"/>
                    <a:pt x="40" y="2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3007" dirty="0"/>
            </a:p>
          </p:txBody>
        </p:sp>
      </p:grpSp>
      <p:sp>
        <p:nvSpPr>
          <p:cNvPr id="112" name="Freeform 121">
            <a:extLst>
              <a:ext uri="{FF2B5EF4-FFF2-40B4-BE49-F238E27FC236}">
                <a16:creationId xmlns:a16="http://schemas.microsoft.com/office/drawing/2014/main" id="{7312C992-5B35-4AAF-A456-0E3819DCAACD}"/>
              </a:ext>
            </a:extLst>
          </p:cNvPr>
          <p:cNvSpPr>
            <a:spLocks noEditPoints="1"/>
          </p:cNvSpPr>
          <p:nvPr/>
        </p:nvSpPr>
        <p:spPr bwMode="auto">
          <a:xfrm>
            <a:off x="2936934" y="5714230"/>
            <a:ext cx="211427" cy="165730"/>
          </a:xfrm>
          <a:custGeom>
            <a:avLst/>
            <a:gdLst/>
            <a:ahLst/>
            <a:cxnLst>
              <a:cxn ang="0">
                <a:pos x="1858" y="219"/>
              </a:cxn>
              <a:cxn ang="0">
                <a:pos x="1753" y="172"/>
              </a:cxn>
              <a:cxn ang="0">
                <a:pos x="538" y="173"/>
              </a:cxn>
              <a:cxn ang="0">
                <a:pos x="456" y="206"/>
              </a:cxn>
              <a:cxn ang="0">
                <a:pos x="373" y="14"/>
              </a:cxn>
              <a:cxn ang="0">
                <a:pos x="74" y="0"/>
              </a:cxn>
              <a:cxn ang="0">
                <a:pos x="13" y="30"/>
              </a:cxn>
              <a:cxn ang="0">
                <a:pos x="0" y="69"/>
              </a:cxn>
              <a:cxn ang="0">
                <a:pos x="8" y="101"/>
              </a:cxn>
              <a:cxn ang="0">
                <a:pos x="67" y="137"/>
              </a:cxn>
              <a:cxn ang="0">
                <a:pos x="604" y="1058"/>
              </a:cxn>
              <a:cxn ang="0">
                <a:pos x="624" y="1095"/>
              </a:cxn>
              <a:cxn ang="0">
                <a:pos x="716" y="1168"/>
              </a:cxn>
              <a:cxn ang="0">
                <a:pos x="706" y="1228"/>
              </a:cxn>
              <a:cxn ang="0">
                <a:pos x="738" y="1333"/>
              </a:cxn>
              <a:cxn ang="0">
                <a:pos x="823" y="1402"/>
              </a:cxn>
              <a:cxn ang="0">
                <a:pos x="915" y="1416"/>
              </a:cxn>
              <a:cxn ang="0">
                <a:pos x="1016" y="1373"/>
              </a:cxn>
              <a:cxn ang="0">
                <a:pos x="1078" y="1283"/>
              </a:cxn>
              <a:cxn ang="0">
                <a:pos x="1084" y="1203"/>
              </a:cxn>
              <a:cxn ang="0">
                <a:pos x="1232" y="1203"/>
              </a:cxn>
              <a:cxn ang="0">
                <a:pos x="1239" y="1283"/>
              </a:cxn>
              <a:cxn ang="0">
                <a:pos x="1300" y="1373"/>
              </a:cxn>
              <a:cxn ang="0">
                <a:pos x="1401" y="1416"/>
              </a:cxn>
              <a:cxn ang="0">
                <a:pos x="1494" y="1402"/>
              </a:cxn>
              <a:cxn ang="0">
                <a:pos x="1577" y="1333"/>
              </a:cxn>
              <a:cxn ang="0">
                <a:pos x="1609" y="1228"/>
              </a:cxn>
              <a:cxn ang="0">
                <a:pos x="1597" y="1157"/>
              </a:cxn>
              <a:cxn ang="0">
                <a:pos x="1690" y="1071"/>
              </a:cxn>
              <a:cxn ang="0">
                <a:pos x="1921" y="410"/>
              </a:cxn>
              <a:cxn ang="0">
                <a:pos x="1912" y="295"/>
              </a:cxn>
              <a:cxn ang="0">
                <a:pos x="1012" y="314"/>
              </a:cxn>
              <a:cxn ang="0">
                <a:pos x="1012" y="770"/>
              </a:cxn>
              <a:cxn ang="0">
                <a:pos x="787" y="1037"/>
              </a:cxn>
              <a:cxn ang="0">
                <a:pos x="744" y="1016"/>
              </a:cxn>
              <a:cxn ang="0">
                <a:pos x="787" y="1037"/>
              </a:cxn>
              <a:cxn ang="0">
                <a:pos x="543" y="321"/>
              </a:cxn>
              <a:cxn ang="0">
                <a:pos x="636" y="314"/>
              </a:cxn>
              <a:cxn ang="0">
                <a:pos x="517" y="383"/>
              </a:cxn>
              <a:cxn ang="0">
                <a:pos x="518" y="347"/>
              </a:cxn>
              <a:cxn ang="0">
                <a:pos x="961" y="1240"/>
              </a:cxn>
              <a:cxn ang="0">
                <a:pos x="909" y="1292"/>
              </a:cxn>
              <a:cxn ang="0">
                <a:pos x="849" y="1274"/>
              </a:cxn>
              <a:cxn ang="0">
                <a:pos x="831" y="1214"/>
              </a:cxn>
              <a:cxn ang="0">
                <a:pos x="883" y="1162"/>
              </a:cxn>
              <a:cxn ang="0">
                <a:pos x="943" y="1180"/>
              </a:cxn>
              <a:cxn ang="0">
                <a:pos x="1420" y="1293"/>
              </a:cxn>
              <a:cxn ang="0">
                <a:pos x="1365" y="1264"/>
              </a:cxn>
              <a:cxn ang="0">
                <a:pos x="1359" y="1201"/>
              </a:cxn>
              <a:cxn ang="0">
                <a:pos x="1420" y="1161"/>
              </a:cxn>
              <a:cxn ang="0">
                <a:pos x="1476" y="1189"/>
              </a:cxn>
              <a:cxn ang="0">
                <a:pos x="1481" y="1253"/>
              </a:cxn>
              <a:cxn ang="0">
                <a:pos x="1420" y="1293"/>
              </a:cxn>
              <a:cxn ang="0">
                <a:pos x="1553" y="1015"/>
              </a:cxn>
              <a:cxn ang="0">
                <a:pos x="1472" y="1037"/>
              </a:cxn>
              <a:cxn ang="0">
                <a:pos x="1472" y="581"/>
              </a:cxn>
              <a:cxn ang="0">
                <a:pos x="1728" y="314"/>
              </a:cxn>
              <a:cxn ang="0">
                <a:pos x="1764" y="328"/>
              </a:cxn>
              <a:cxn ang="0">
                <a:pos x="1780" y="354"/>
              </a:cxn>
              <a:cxn ang="0">
                <a:pos x="1779" y="385"/>
              </a:cxn>
            </a:cxnLst>
            <a:rect l="0" t="0" r="r" b="b"/>
            <a:pathLst>
              <a:path w="1926" h="1417">
                <a:moveTo>
                  <a:pt x="1889" y="254"/>
                </a:moveTo>
                <a:lnTo>
                  <a:pt x="1889" y="254"/>
                </a:lnTo>
                <a:lnTo>
                  <a:pt x="1882" y="245"/>
                </a:lnTo>
                <a:lnTo>
                  <a:pt x="1874" y="235"/>
                </a:lnTo>
                <a:lnTo>
                  <a:pt x="1866" y="227"/>
                </a:lnTo>
                <a:lnTo>
                  <a:pt x="1858" y="219"/>
                </a:lnTo>
                <a:lnTo>
                  <a:pt x="1839" y="204"/>
                </a:lnTo>
                <a:lnTo>
                  <a:pt x="1818" y="193"/>
                </a:lnTo>
                <a:lnTo>
                  <a:pt x="1798" y="183"/>
                </a:lnTo>
                <a:lnTo>
                  <a:pt x="1776" y="176"/>
                </a:lnTo>
                <a:lnTo>
                  <a:pt x="1764" y="174"/>
                </a:lnTo>
                <a:lnTo>
                  <a:pt x="1753" y="172"/>
                </a:lnTo>
                <a:lnTo>
                  <a:pt x="1740" y="172"/>
                </a:lnTo>
                <a:lnTo>
                  <a:pt x="1728" y="171"/>
                </a:lnTo>
                <a:lnTo>
                  <a:pt x="568" y="171"/>
                </a:lnTo>
                <a:lnTo>
                  <a:pt x="568" y="171"/>
                </a:lnTo>
                <a:lnTo>
                  <a:pt x="553" y="172"/>
                </a:lnTo>
                <a:lnTo>
                  <a:pt x="538" y="173"/>
                </a:lnTo>
                <a:lnTo>
                  <a:pt x="523" y="176"/>
                </a:lnTo>
                <a:lnTo>
                  <a:pt x="509" y="180"/>
                </a:lnTo>
                <a:lnTo>
                  <a:pt x="495" y="186"/>
                </a:lnTo>
                <a:lnTo>
                  <a:pt x="481" y="191"/>
                </a:lnTo>
                <a:lnTo>
                  <a:pt x="468" y="198"/>
                </a:lnTo>
                <a:lnTo>
                  <a:pt x="456" y="206"/>
                </a:lnTo>
                <a:lnTo>
                  <a:pt x="400" y="48"/>
                </a:lnTo>
                <a:lnTo>
                  <a:pt x="400" y="48"/>
                </a:lnTo>
                <a:lnTo>
                  <a:pt x="396" y="38"/>
                </a:lnTo>
                <a:lnTo>
                  <a:pt x="390" y="29"/>
                </a:lnTo>
                <a:lnTo>
                  <a:pt x="382" y="21"/>
                </a:lnTo>
                <a:lnTo>
                  <a:pt x="373" y="14"/>
                </a:lnTo>
                <a:lnTo>
                  <a:pt x="363" y="8"/>
                </a:lnTo>
                <a:lnTo>
                  <a:pt x="352" y="3"/>
                </a:lnTo>
                <a:lnTo>
                  <a:pt x="340" y="1"/>
                </a:lnTo>
                <a:lnTo>
                  <a:pt x="329" y="0"/>
                </a:lnTo>
                <a:lnTo>
                  <a:pt x="74" y="0"/>
                </a:lnTo>
                <a:lnTo>
                  <a:pt x="74" y="0"/>
                </a:lnTo>
                <a:lnTo>
                  <a:pt x="67" y="0"/>
                </a:lnTo>
                <a:lnTo>
                  <a:pt x="59" y="1"/>
                </a:lnTo>
                <a:lnTo>
                  <a:pt x="45" y="6"/>
                </a:lnTo>
                <a:lnTo>
                  <a:pt x="32" y="11"/>
                </a:lnTo>
                <a:lnTo>
                  <a:pt x="22" y="21"/>
                </a:lnTo>
                <a:lnTo>
                  <a:pt x="13" y="30"/>
                </a:lnTo>
                <a:lnTo>
                  <a:pt x="8" y="36"/>
                </a:lnTo>
                <a:lnTo>
                  <a:pt x="6" y="41"/>
                </a:lnTo>
                <a:lnTo>
                  <a:pt x="2" y="48"/>
                </a:lnTo>
                <a:lnTo>
                  <a:pt x="1" y="55"/>
                </a:lnTo>
                <a:lnTo>
                  <a:pt x="0" y="61"/>
                </a:lnTo>
                <a:lnTo>
                  <a:pt x="0" y="69"/>
                </a:lnTo>
                <a:lnTo>
                  <a:pt x="0" y="69"/>
                </a:lnTo>
                <a:lnTo>
                  <a:pt x="0" y="76"/>
                </a:lnTo>
                <a:lnTo>
                  <a:pt x="1" y="83"/>
                </a:lnTo>
                <a:lnTo>
                  <a:pt x="2" y="89"/>
                </a:lnTo>
                <a:lnTo>
                  <a:pt x="6" y="96"/>
                </a:lnTo>
                <a:lnTo>
                  <a:pt x="8" y="101"/>
                </a:lnTo>
                <a:lnTo>
                  <a:pt x="13" y="107"/>
                </a:lnTo>
                <a:lnTo>
                  <a:pt x="22" y="118"/>
                </a:lnTo>
                <a:lnTo>
                  <a:pt x="32" y="126"/>
                </a:lnTo>
                <a:lnTo>
                  <a:pt x="45" y="131"/>
                </a:lnTo>
                <a:lnTo>
                  <a:pt x="59" y="136"/>
                </a:lnTo>
                <a:lnTo>
                  <a:pt x="67" y="137"/>
                </a:lnTo>
                <a:lnTo>
                  <a:pt x="74" y="137"/>
                </a:lnTo>
                <a:lnTo>
                  <a:pt x="261" y="137"/>
                </a:lnTo>
                <a:lnTo>
                  <a:pt x="599" y="1043"/>
                </a:lnTo>
                <a:lnTo>
                  <a:pt x="601" y="1050"/>
                </a:lnTo>
                <a:lnTo>
                  <a:pt x="601" y="1050"/>
                </a:lnTo>
                <a:lnTo>
                  <a:pt x="604" y="1058"/>
                </a:lnTo>
                <a:lnTo>
                  <a:pt x="604" y="1060"/>
                </a:lnTo>
                <a:lnTo>
                  <a:pt x="604" y="1060"/>
                </a:lnTo>
                <a:lnTo>
                  <a:pt x="606" y="1060"/>
                </a:lnTo>
                <a:lnTo>
                  <a:pt x="606" y="1060"/>
                </a:lnTo>
                <a:lnTo>
                  <a:pt x="614" y="1079"/>
                </a:lnTo>
                <a:lnTo>
                  <a:pt x="624" y="1095"/>
                </a:lnTo>
                <a:lnTo>
                  <a:pt x="637" y="1111"/>
                </a:lnTo>
                <a:lnTo>
                  <a:pt x="649" y="1126"/>
                </a:lnTo>
                <a:lnTo>
                  <a:pt x="664" y="1139"/>
                </a:lnTo>
                <a:lnTo>
                  <a:pt x="681" y="1150"/>
                </a:lnTo>
                <a:lnTo>
                  <a:pt x="698" y="1159"/>
                </a:lnTo>
                <a:lnTo>
                  <a:pt x="716" y="1168"/>
                </a:lnTo>
                <a:lnTo>
                  <a:pt x="716" y="1168"/>
                </a:lnTo>
                <a:lnTo>
                  <a:pt x="712" y="1181"/>
                </a:lnTo>
                <a:lnTo>
                  <a:pt x="708" y="1196"/>
                </a:lnTo>
                <a:lnTo>
                  <a:pt x="707" y="1211"/>
                </a:lnTo>
                <a:lnTo>
                  <a:pt x="706" y="1228"/>
                </a:lnTo>
                <a:lnTo>
                  <a:pt x="706" y="1228"/>
                </a:lnTo>
                <a:lnTo>
                  <a:pt x="707" y="1246"/>
                </a:lnTo>
                <a:lnTo>
                  <a:pt x="709" y="1266"/>
                </a:lnTo>
                <a:lnTo>
                  <a:pt x="715" y="1283"/>
                </a:lnTo>
                <a:lnTo>
                  <a:pt x="721" y="1301"/>
                </a:lnTo>
                <a:lnTo>
                  <a:pt x="729" y="1318"/>
                </a:lnTo>
                <a:lnTo>
                  <a:pt x="738" y="1333"/>
                </a:lnTo>
                <a:lnTo>
                  <a:pt x="750" y="1348"/>
                </a:lnTo>
                <a:lnTo>
                  <a:pt x="761" y="1361"/>
                </a:lnTo>
                <a:lnTo>
                  <a:pt x="775" y="1373"/>
                </a:lnTo>
                <a:lnTo>
                  <a:pt x="790" y="1384"/>
                </a:lnTo>
                <a:lnTo>
                  <a:pt x="805" y="1394"/>
                </a:lnTo>
                <a:lnTo>
                  <a:pt x="823" y="1402"/>
                </a:lnTo>
                <a:lnTo>
                  <a:pt x="840" y="1409"/>
                </a:lnTo>
                <a:lnTo>
                  <a:pt x="857" y="1413"/>
                </a:lnTo>
                <a:lnTo>
                  <a:pt x="877" y="1416"/>
                </a:lnTo>
                <a:lnTo>
                  <a:pt x="896" y="1417"/>
                </a:lnTo>
                <a:lnTo>
                  <a:pt x="896" y="1417"/>
                </a:lnTo>
                <a:lnTo>
                  <a:pt x="915" y="1416"/>
                </a:lnTo>
                <a:lnTo>
                  <a:pt x="934" y="1413"/>
                </a:lnTo>
                <a:lnTo>
                  <a:pt x="952" y="1409"/>
                </a:lnTo>
                <a:lnTo>
                  <a:pt x="969" y="1402"/>
                </a:lnTo>
                <a:lnTo>
                  <a:pt x="986" y="1394"/>
                </a:lnTo>
                <a:lnTo>
                  <a:pt x="1001" y="1384"/>
                </a:lnTo>
                <a:lnTo>
                  <a:pt x="1016" y="1373"/>
                </a:lnTo>
                <a:lnTo>
                  <a:pt x="1030" y="1361"/>
                </a:lnTo>
                <a:lnTo>
                  <a:pt x="1042" y="1348"/>
                </a:lnTo>
                <a:lnTo>
                  <a:pt x="1053" y="1333"/>
                </a:lnTo>
                <a:lnTo>
                  <a:pt x="1063" y="1318"/>
                </a:lnTo>
                <a:lnTo>
                  <a:pt x="1071" y="1301"/>
                </a:lnTo>
                <a:lnTo>
                  <a:pt x="1078" y="1283"/>
                </a:lnTo>
                <a:lnTo>
                  <a:pt x="1082" y="1266"/>
                </a:lnTo>
                <a:lnTo>
                  <a:pt x="1084" y="1246"/>
                </a:lnTo>
                <a:lnTo>
                  <a:pt x="1086" y="1228"/>
                </a:lnTo>
                <a:lnTo>
                  <a:pt x="1086" y="1228"/>
                </a:lnTo>
                <a:lnTo>
                  <a:pt x="1086" y="1215"/>
                </a:lnTo>
                <a:lnTo>
                  <a:pt x="1084" y="1203"/>
                </a:lnTo>
                <a:lnTo>
                  <a:pt x="1082" y="1192"/>
                </a:lnTo>
                <a:lnTo>
                  <a:pt x="1080" y="1180"/>
                </a:lnTo>
                <a:lnTo>
                  <a:pt x="1237" y="1180"/>
                </a:lnTo>
                <a:lnTo>
                  <a:pt x="1237" y="1180"/>
                </a:lnTo>
                <a:lnTo>
                  <a:pt x="1234" y="1192"/>
                </a:lnTo>
                <a:lnTo>
                  <a:pt x="1232" y="1203"/>
                </a:lnTo>
                <a:lnTo>
                  <a:pt x="1231" y="1215"/>
                </a:lnTo>
                <a:lnTo>
                  <a:pt x="1231" y="1228"/>
                </a:lnTo>
                <a:lnTo>
                  <a:pt x="1231" y="1228"/>
                </a:lnTo>
                <a:lnTo>
                  <a:pt x="1232" y="1246"/>
                </a:lnTo>
                <a:lnTo>
                  <a:pt x="1234" y="1266"/>
                </a:lnTo>
                <a:lnTo>
                  <a:pt x="1239" y="1283"/>
                </a:lnTo>
                <a:lnTo>
                  <a:pt x="1246" y="1301"/>
                </a:lnTo>
                <a:lnTo>
                  <a:pt x="1254" y="1318"/>
                </a:lnTo>
                <a:lnTo>
                  <a:pt x="1263" y="1333"/>
                </a:lnTo>
                <a:lnTo>
                  <a:pt x="1274" y="1348"/>
                </a:lnTo>
                <a:lnTo>
                  <a:pt x="1286" y="1361"/>
                </a:lnTo>
                <a:lnTo>
                  <a:pt x="1300" y="1373"/>
                </a:lnTo>
                <a:lnTo>
                  <a:pt x="1314" y="1384"/>
                </a:lnTo>
                <a:lnTo>
                  <a:pt x="1330" y="1394"/>
                </a:lnTo>
                <a:lnTo>
                  <a:pt x="1346" y="1402"/>
                </a:lnTo>
                <a:lnTo>
                  <a:pt x="1364" y="1409"/>
                </a:lnTo>
                <a:lnTo>
                  <a:pt x="1382" y="1413"/>
                </a:lnTo>
                <a:lnTo>
                  <a:pt x="1401" y="1416"/>
                </a:lnTo>
                <a:lnTo>
                  <a:pt x="1420" y="1417"/>
                </a:lnTo>
                <a:lnTo>
                  <a:pt x="1420" y="1417"/>
                </a:lnTo>
                <a:lnTo>
                  <a:pt x="1440" y="1416"/>
                </a:lnTo>
                <a:lnTo>
                  <a:pt x="1458" y="1413"/>
                </a:lnTo>
                <a:lnTo>
                  <a:pt x="1477" y="1409"/>
                </a:lnTo>
                <a:lnTo>
                  <a:pt x="1494" y="1402"/>
                </a:lnTo>
                <a:lnTo>
                  <a:pt x="1510" y="1394"/>
                </a:lnTo>
                <a:lnTo>
                  <a:pt x="1526" y="1384"/>
                </a:lnTo>
                <a:lnTo>
                  <a:pt x="1541" y="1373"/>
                </a:lnTo>
                <a:lnTo>
                  <a:pt x="1554" y="1361"/>
                </a:lnTo>
                <a:lnTo>
                  <a:pt x="1567" y="1348"/>
                </a:lnTo>
                <a:lnTo>
                  <a:pt x="1577" y="1333"/>
                </a:lnTo>
                <a:lnTo>
                  <a:pt x="1588" y="1318"/>
                </a:lnTo>
                <a:lnTo>
                  <a:pt x="1596" y="1301"/>
                </a:lnTo>
                <a:lnTo>
                  <a:pt x="1601" y="1283"/>
                </a:lnTo>
                <a:lnTo>
                  <a:pt x="1606" y="1266"/>
                </a:lnTo>
                <a:lnTo>
                  <a:pt x="1609" y="1246"/>
                </a:lnTo>
                <a:lnTo>
                  <a:pt x="1609" y="1228"/>
                </a:lnTo>
                <a:lnTo>
                  <a:pt x="1609" y="1228"/>
                </a:lnTo>
                <a:lnTo>
                  <a:pt x="1609" y="1209"/>
                </a:lnTo>
                <a:lnTo>
                  <a:pt x="1606" y="1191"/>
                </a:lnTo>
                <a:lnTo>
                  <a:pt x="1603" y="1174"/>
                </a:lnTo>
                <a:lnTo>
                  <a:pt x="1597" y="1157"/>
                </a:lnTo>
                <a:lnTo>
                  <a:pt x="1597" y="1157"/>
                </a:lnTo>
                <a:lnTo>
                  <a:pt x="1615" y="1147"/>
                </a:lnTo>
                <a:lnTo>
                  <a:pt x="1633" y="1135"/>
                </a:lnTo>
                <a:lnTo>
                  <a:pt x="1650" y="1121"/>
                </a:lnTo>
                <a:lnTo>
                  <a:pt x="1665" y="1105"/>
                </a:lnTo>
                <a:lnTo>
                  <a:pt x="1679" y="1089"/>
                </a:lnTo>
                <a:lnTo>
                  <a:pt x="1690" y="1071"/>
                </a:lnTo>
                <a:lnTo>
                  <a:pt x="1701" y="1051"/>
                </a:lnTo>
                <a:lnTo>
                  <a:pt x="1709" y="1030"/>
                </a:lnTo>
                <a:lnTo>
                  <a:pt x="1915" y="433"/>
                </a:lnTo>
                <a:lnTo>
                  <a:pt x="1915" y="433"/>
                </a:lnTo>
                <a:lnTo>
                  <a:pt x="1919" y="421"/>
                </a:lnTo>
                <a:lnTo>
                  <a:pt x="1921" y="410"/>
                </a:lnTo>
                <a:lnTo>
                  <a:pt x="1923" y="398"/>
                </a:lnTo>
                <a:lnTo>
                  <a:pt x="1924" y="386"/>
                </a:lnTo>
                <a:lnTo>
                  <a:pt x="1926" y="363"/>
                </a:lnTo>
                <a:lnTo>
                  <a:pt x="1923" y="340"/>
                </a:lnTo>
                <a:lnTo>
                  <a:pt x="1919" y="317"/>
                </a:lnTo>
                <a:lnTo>
                  <a:pt x="1912" y="295"/>
                </a:lnTo>
                <a:lnTo>
                  <a:pt x="1907" y="284"/>
                </a:lnTo>
                <a:lnTo>
                  <a:pt x="1901" y="273"/>
                </a:lnTo>
                <a:lnTo>
                  <a:pt x="1896" y="263"/>
                </a:lnTo>
                <a:lnTo>
                  <a:pt x="1889" y="254"/>
                </a:lnTo>
                <a:lnTo>
                  <a:pt x="1889" y="254"/>
                </a:lnTo>
                <a:close/>
                <a:moveTo>
                  <a:pt x="1012" y="314"/>
                </a:moveTo>
                <a:lnTo>
                  <a:pt x="1012" y="314"/>
                </a:lnTo>
                <a:lnTo>
                  <a:pt x="1284" y="314"/>
                </a:lnTo>
                <a:lnTo>
                  <a:pt x="1284" y="581"/>
                </a:lnTo>
                <a:lnTo>
                  <a:pt x="1012" y="581"/>
                </a:lnTo>
                <a:lnTo>
                  <a:pt x="1012" y="314"/>
                </a:lnTo>
                <a:close/>
                <a:moveTo>
                  <a:pt x="1012" y="770"/>
                </a:moveTo>
                <a:lnTo>
                  <a:pt x="1284" y="770"/>
                </a:lnTo>
                <a:lnTo>
                  <a:pt x="1284" y="1037"/>
                </a:lnTo>
                <a:lnTo>
                  <a:pt x="1012" y="1037"/>
                </a:lnTo>
                <a:lnTo>
                  <a:pt x="1012" y="770"/>
                </a:lnTo>
                <a:close/>
                <a:moveTo>
                  <a:pt x="787" y="1037"/>
                </a:moveTo>
                <a:lnTo>
                  <a:pt x="787" y="1037"/>
                </a:lnTo>
                <a:lnTo>
                  <a:pt x="779" y="1037"/>
                </a:lnTo>
                <a:lnTo>
                  <a:pt x="771" y="1035"/>
                </a:lnTo>
                <a:lnTo>
                  <a:pt x="763" y="1031"/>
                </a:lnTo>
                <a:lnTo>
                  <a:pt x="756" y="1028"/>
                </a:lnTo>
                <a:lnTo>
                  <a:pt x="749" y="1022"/>
                </a:lnTo>
                <a:lnTo>
                  <a:pt x="744" y="1016"/>
                </a:lnTo>
                <a:lnTo>
                  <a:pt x="739" y="1010"/>
                </a:lnTo>
                <a:lnTo>
                  <a:pt x="736" y="1001"/>
                </a:lnTo>
                <a:lnTo>
                  <a:pt x="654" y="770"/>
                </a:lnTo>
                <a:lnTo>
                  <a:pt x="824" y="770"/>
                </a:lnTo>
                <a:lnTo>
                  <a:pt x="824" y="1037"/>
                </a:lnTo>
                <a:lnTo>
                  <a:pt x="787" y="1037"/>
                </a:lnTo>
                <a:close/>
                <a:moveTo>
                  <a:pt x="524" y="337"/>
                </a:moveTo>
                <a:lnTo>
                  <a:pt x="524" y="337"/>
                </a:lnTo>
                <a:lnTo>
                  <a:pt x="528" y="332"/>
                </a:lnTo>
                <a:lnTo>
                  <a:pt x="533" y="328"/>
                </a:lnTo>
                <a:lnTo>
                  <a:pt x="538" y="323"/>
                </a:lnTo>
                <a:lnTo>
                  <a:pt x="543" y="321"/>
                </a:lnTo>
                <a:lnTo>
                  <a:pt x="549" y="317"/>
                </a:lnTo>
                <a:lnTo>
                  <a:pt x="555" y="316"/>
                </a:lnTo>
                <a:lnTo>
                  <a:pt x="561" y="315"/>
                </a:lnTo>
                <a:lnTo>
                  <a:pt x="568" y="314"/>
                </a:lnTo>
                <a:lnTo>
                  <a:pt x="568" y="314"/>
                </a:lnTo>
                <a:lnTo>
                  <a:pt x="636" y="314"/>
                </a:lnTo>
                <a:lnTo>
                  <a:pt x="636" y="314"/>
                </a:lnTo>
                <a:lnTo>
                  <a:pt x="824" y="314"/>
                </a:lnTo>
                <a:lnTo>
                  <a:pt x="824" y="581"/>
                </a:lnTo>
                <a:lnTo>
                  <a:pt x="587" y="581"/>
                </a:lnTo>
                <a:lnTo>
                  <a:pt x="525" y="406"/>
                </a:lnTo>
                <a:lnTo>
                  <a:pt x="517" y="383"/>
                </a:lnTo>
                <a:lnTo>
                  <a:pt x="517" y="383"/>
                </a:lnTo>
                <a:lnTo>
                  <a:pt x="516" y="377"/>
                </a:lnTo>
                <a:lnTo>
                  <a:pt x="514" y="371"/>
                </a:lnTo>
                <a:lnTo>
                  <a:pt x="514" y="359"/>
                </a:lnTo>
                <a:lnTo>
                  <a:pt x="516" y="353"/>
                </a:lnTo>
                <a:lnTo>
                  <a:pt x="518" y="347"/>
                </a:lnTo>
                <a:lnTo>
                  <a:pt x="520" y="341"/>
                </a:lnTo>
                <a:lnTo>
                  <a:pt x="524" y="337"/>
                </a:lnTo>
                <a:lnTo>
                  <a:pt x="524" y="337"/>
                </a:lnTo>
                <a:close/>
                <a:moveTo>
                  <a:pt x="962" y="1228"/>
                </a:moveTo>
                <a:lnTo>
                  <a:pt x="962" y="1228"/>
                </a:lnTo>
                <a:lnTo>
                  <a:pt x="961" y="1240"/>
                </a:lnTo>
                <a:lnTo>
                  <a:pt x="958" y="1253"/>
                </a:lnTo>
                <a:lnTo>
                  <a:pt x="951" y="1264"/>
                </a:lnTo>
                <a:lnTo>
                  <a:pt x="943" y="1274"/>
                </a:lnTo>
                <a:lnTo>
                  <a:pt x="933" y="1282"/>
                </a:lnTo>
                <a:lnTo>
                  <a:pt x="922" y="1289"/>
                </a:lnTo>
                <a:lnTo>
                  <a:pt x="909" y="1292"/>
                </a:lnTo>
                <a:lnTo>
                  <a:pt x="896" y="1293"/>
                </a:lnTo>
                <a:lnTo>
                  <a:pt x="896" y="1293"/>
                </a:lnTo>
                <a:lnTo>
                  <a:pt x="883" y="1292"/>
                </a:lnTo>
                <a:lnTo>
                  <a:pt x="870" y="1289"/>
                </a:lnTo>
                <a:lnTo>
                  <a:pt x="858" y="1282"/>
                </a:lnTo>
                <a:lnTo>
                  <a:pt x="849" y="1274"/>
                </a:lnTo>
                <a:lnTo>
                  <a:pt x="841" y="1264"/>
                </a:lnTo>
                <a:lnTo>
                  <a:pt x="835" y="1253"/>
                </a:lnTo>
                <a:lnTo>
                  <a:pt x="831" y="1240"/>
                </a:lnTo>
                <a:lnTo>
                  <a:pt x="829" y="1228"/>
                </a:lnTo>
                <a:lnTo>
                  <a:pt x="829" y="1228"/>
                </a:lnTo>
                <a:lnTo>
                  <a:pt x="831" y="1214"/>
                </a:lnTo>
                <a:lnTo>
                  <a:pt x="835" y="1201"/>
                </a:lnTo>
                <a:lnTo>
                  <a:pt x="841" y="1189"/>
                </a:lnTo>
                <a:lnTo>
                  <a:pt x="849" y="1180"/>
                </a:lnTo>
                <a:lnTo>
                  <a:pt x="858" y="1172"/>
                </a:lnTo>
                <a:lnTo>
                  <a:pt x="870" y="1166"/>
                </a:lnTo>
                <a:lnTo>
                  <a:pt x="883" y="1162"/>
                </a:lnTo>
                <a:lnTo>
                  <a:pt x="896" y="1161"/>
                </a:lnTo>
                <a:lnTo>
                  <a:pt x="896" y="1161"/>
                </a:lnTo>
                <a:lnTo>
                  <a:pt x="909" y="1162"/>
                </a:lnTo>
                <a:lnTo>
                  <a:pt x="922" y="1166"/>
                </a:lnTo>
                <a:lnTo>
                  <a:pt x="933" y="1172"/>
                </a:lnTo>
                <a:lnTo>
                  <a:pt x="943" y="1180"/>
                </a:lnTo>
                <a:lnTo>
                  <a:pt x="951" y="1189"/>
                </a:lnTo>
                <a:lnTo>
                  <a:pt x="958" y="1201"/>
                </a:lnTo>
                <a:lnTo>
                  <a:pt x="961" y="1214"/>
                </a:lnTo>
                <a:lnTo>
                  <a:pt x="962" y="1228"/>
                </a:lnTo>
                <a:lnTo>
                  <a:pt x="962" y="1228"/>
                </a:lnTo>
                <a:close/>
                <a:moveTo>
                  <a:pt x="1420" y="1293"/>
                </a:moveTo>
                <a:lnTo>
                  <a:pt x="1420" y="1293"/>
                </a:lnTo>
                <a:lnTo>
                  <a:pt x="1406" y="1292"/>
                </a:lnTo>
                <a:lnTo>
                  <a:pt x="1395" y="1289"/>
                </a:lnTo>
                <a:lnTo>
                  <a:pt x="1383" y="1282"/>
                </a:lnTo>
                <a:lnTo>
                  <a:pt x="1373" y="1274"/>
                </a:lnTo>
                <a:lnTo>
                  <a:pt x="1365" y="1264"/>
                </a:lnTo>
                <a:lnTo>
                  <a:pt x="1359" y="1253"/>
                </a:lnTo>
                <a:lnTo>
                  <a:pt x="1356" y="1240"/>
                </a:lnTo>
                <a:lnTo>
                  <a:pt x="1353" y="1228"/>
                </a:lnTo>
                <a:lnTo>
                  <a:pt x="1353" y="1228"/>
                </a:lnTo>
                <a:lnTo>
                  <a:pt x="1356" y="1214"/>
                </a:lnTo>
                <a:lnTo>
                  <a:pt x="1359" y="1201"/>
                </a:lnTo>
                <a:lnTo>
                  <a:pt x="1365" y="1189"/>
                </a:lnTo>
                <a:lnTo>
                  <a:pt x="1373" y="1180"/>
                </a:lnTo>
                <a:lnTo>
                  <a:pt x="1383" y="1172"/>
                </a:lnTo>
                <a:lnTo>
                  <a:pt x="1395" y="1166"/>
                </a:lnTo>
                <a:lnTo>
                  <a:pt x="1406" y="1162"/>
                </a:lnTo>
                <a:lnTo>
                  <a:pt x="1420" y="1161"/>
                </a:lnTo>
                <a:lnTo>
                  <a:pt x="1420" y="1161"/>
                </a:lnTo>
                <a:lnTo>
                  <a:pt x="1434" y="1162"/>
                </a:lnTo>
                <a:lnTo>
                  <a:pt x="1446" y="1166"/>
                </a:lnTo>
                <a:lnTo>
                  <a:pt x="1457" y="1172"/>
                </a:lnTo>
                <a:lnTo>
                  <a:pt x="1468" y="1180"/>
                </a:lnTo>
                <a:lnTo>
                  <a:pt x="1476" y="1189"/>
                </a:lnTo>
                <a:lnTo>
                  <a:pt x="1481" y="1201"/>
                </a:lnTo>
                <a:lnTo>
                  <a:pt x="1485" y="1214"/>
                </a:lnTo>
                <a:lnTo>
                  <a:pt x="1487" y="1228"/>
                </a:lnTo>
                <a:lnTo>
                  <a:pt x="1487" y="1228"/>
                </a:lnTo>
                <a:lnTo>
                  <a:pt x="1485" y="1240"/>
                </a:lnTo>
                <a:lnTo>
                  <a:pt x="1481" y="1253"/>
                </a:lnTo>
                <a:lnTo>
                  <a:pt x="1476" y="1264"/>
                </a:lnTo>
                <a:lnTo>
                  <a:pt x="1468" y="1274"/>
                </a:lnTo>
                <a:lnTo>
                  <a:pt x="1457" y="1282"/>
                </a:lnTo>
                <a:lnTo>
                  <a:pt x="1446" y="1289"/>
                </a:lnTo>
                <a:lnTo>
                  <a:pt x="1434" y="1292"/>
                </a:lnTo>
                <a:lnTo>
                  <a:pt x="1420" y="1293"/>
                </a:lnTo>
                <a:lnTo>
                  <a:pt x="1420" y="1293"/>
                </a:lnTo>
                <a:close/>
                <a:moveTo>
                  <a:pt x="1574" y="983"/>
                </a:moveTo>
                <a:lnTo>
                  <a:pt x="1574" y="983"/>
                </a:lnTo>
                <a:lnTo>
                  <a:pt x="1568" y="995"/>
                </a:lnTo>
                <a:lnTo>
                  <a:pt x="1562" y="1006"/>
                </a:lnTo>
                <a:lnTo>
                  <a:pt x="1553" y="1015"/>
                </a:lnTo>
                <a:lnTo>
                  <a:pt x="1544" y="1022"/>
                </a:lnTo>
                <a:lnTo>
                  <a:pt x="1533" y="1029"/>
                </a:lnTo>
                <a:lnTo>
                  <a:pt x="1522" y="1034"/>
                </a:lnTo>
                <a:lnTo>
                  <a:pt x="1510" y="1036"/>
                </a:lnTo>
                <a:lnTo>
                  <a:pt x="1498" y="1037"/>
                </a:lnTo>
                <a:lnTo>
                  <a:pt x="1472" y="1037"/>
                </a:lnTo>
                <a:lnTo>
                  <a:pt x="1472" y="770"/>
                </a:lnTo>
                <a:lnTo>
                  <a:pt x="1646" y="770"/>
                </a:lnTo>
                <a:lnTo>
                  <a:pt x="1574" y="983"/>
                </a:lnTo>
                <a:close/>
                <a:moveTo>
                  <a:pt x="1779" y="385"/>
                </a:moveTo>
                <a:lnTo>
                  <a:pt x="1712" y="581"/>
                </a:lnTo>
                <a:lnTo>
                  <a:pt x="1472" y="581"/>
                </a:lnTo>
                <a:lnTo>
                  <a:pt x="1472" y="314"/>
                </a:lnTo>
                <a:lnTo>
                  <a:pt x="1472" y="314"/>
                </a:lnTo>
                <a:lnTo>
                  <a:pt x="1664" y="314"/>
                </a:lnTo>
                <a:lnTo>
                  <a:pt x="1664" y="314"/>
                </a:lnTo>
                <a:lnTo>
                  <a:pt x="1728" y="314"/>
                </a:lnTo>
                <a:lnTo>
                  <a:pt x="1728" y="314"/>
                </a:lnTo>
                <a:lnTo>
                  <a:pt x="1735" y="315"/>
                </a:lnTo>
                <a:lnTo>
                  <a:pt x="1741" y="316"/>
                </a:lnTo>
                <a:lnTo>
                  <a:pt x="1747" y="317"/>
                </a:lnTo>
                <a:lnTo>
                  <a:pt x="1753" y="321"/>
                </a:lnTo>
                <a:lnTo>
                  <a:pt x="1758" y="323"/>
                </a:lnTo>
                <a:lnTo>
                  <a:pt x="1764" y="328"/>
                </a:lnTo>
                <a:lnTo>
                  <a:pt x="1769" y="332"/>
                </a:lnTo>
                <a:lnTo>
                  <a:pt x="1772" y="337"/>
                </a:lnTo>
                <a:lnTo>
                  <a:pt x="1772" y="337"/>
                </a:lnTo>
                <a:lnTo>
                  <a:pt x="1776" y="343"/>
                </a:lnTo>
                <a:lnTo>
                  <a:pt x="1778" y="348"/>
                </a:lnTo>
                <a:lnTo>
                  <a:pt x="1780" y="354"/>
                </a:lnTo>
                <a:lnTo>
                  <a:pt x="1781" y="360"/>
                </a:lnTo>
                <a:lnTo>
                  <a:pt x="1783" y="367"/>
                </a:lnTo>
                <a:lnTo>
                  <a:pt x="1783" y="373"/>
                </a:lnTo>
                <a:lnTo>
                  <a:pt x="1781" y="380"/>
                </a:lnTo>
                <a:lnTo>
                  <a:pt x="1779" y="385"/>
                </a:lnTo>
                <a:lnTo>
                  <a:pt x="1779" y="38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dirty="0"/>
          </a:p>
        </p:txBody>
      </p:sp>
      <p:sp>
        <p:nvSpPr>
          <p:cNvPr id="113" name="Freccia a destra 5">
            <a:extLst>
              <a:ext uri="{FF2B5EF4-FFF2-40B4-BE49-F238E27FC236}">
                <a16:creationId xmlns:a16="http://schemas.microsoft.com/office/drawing/2014/main" id="{A7AE7458-26A2-46C4-A102-539ECF5B62B6}"/>
              </a:ext>
            </a:extLst>
          </p:cNvPr>
          <p:cNvSpPr/>
          <p:nvPr/>
        </p:nvSpPr>
        <p:spPr>
          <a:xfrm>
            <a:off x="5087888" y="3266134"/>
            <a:ext cx="712347" cy="88508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33" name="Immagine 6">
            <a:extLst>
              <a:ext uri="{FF2B5EF4-FFF2-40B4-BE49-F238E27FC236}">
                <a16:creationId xmlns:a16="http://schemas.microsoft.com/office/drawing/2014/main" id="{A0B96E27-51DD-4908-8335-C77BC1F49AF7}"/>
              </a:ext>
            </a:extLst>
          </p:cNvPr>
          <p:cNvPicPr>
            <a:picLocks noChangeAspect="1"/>
          </p:cNvPicPr>
          <p:nvPr/>
        </p:nvPicPr>
        <p:blipFill>
          <a:blip r:embed="rId2"/>
          <a:stretch>
            <a:fillRect/>
          </a:stretch>
        </p:blipFill>
        <p:spPr>
          <a:xfrm>
            <a:off x="5951984" y="901905"/>
            <a:ext cx="5969081" cy="5323775"/>
          </a:xfrm>
          <a:prstGeom prst="rect">
            <a:avLst/>
          </a:prstGeom>
        </p:spPr>
      </p:pic>
    </p:spTree>
    <p:extLst>
      <p:ext uri="{BB962C8B-B14F-4D97-AF65-F5344CB8AC3E}">
        <p14:creationId xmlns:p14="http://schemas.microsoft.com/office/powerpoint/2010/main" val="85995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Grafico 91">
            <a:extLst>
              <a:ext uri="{FF2B5EF4-FFF2-40B4-BE49-F238E27FC236}">
                <a16:creationId xmlns:a16="http://schemas.microsoft.com/office/drawing/2014/main" id="{3C129A9D-E343-48F0-A902-0357756FE79B}"/>
              </a:ext>
            </a:extLst>
          </p:cNvPr>
          <p:cNvGraphicFramePr/>
          <p:nvPr/>
        </p:nvGraphicFramePr>
        <p:xfrm>
          <a:off x="846888" y="1681859"/>
          <a:ext cx="4084097" cy="3130334"/>
        </p:xfrm>
        <a:graphic>
          <a:graphicData uri="http://schemas.openxmlformats.org/drawingml/2006/chart">
            <c:chart xmlns:c="http://schemas.openxmlformats.org/drawingml/2006/chart" xmlns:r="http://schemas.openxmlformats.org/officeDocument/2006/relationships" r:id="rId2"/>
          </a:graphicData>
        </a:graphic>
      </p:graphicFrame>
      <p:sp>
        <p:nvSpPr>
          <p:cNvPr id="2" name="Segnaposto numero diapositiva 1">
            <a:extLst>
              <a:ext uri="{FF2B5EF4-FFF2-40B4-BE49-F238E27FC236}">
                <a16:creationId xmlns:a16="http://schemas.microsoft.com/office/drawing/2014/main" id="{EDA69880-0867-4653-AC0A-AD768C3D77FC}"/>
              </a:ext>
            </a:extLst>
          </p:cNvPr>
          <p:cNvSpPr>
            <a:spLocks noGrp="1"/>
          </p:cNvSpPr>
          <p:nvPr>
            <p:ph type="sldNum" sz="quarter" idx="12"/>
          </p:nvPr>
        </p:nvSpPr>
        <p:spPr/>
        <p:txBody>
          <a:bodyPr/>
          <a:lstStyle/>
          <a:p>
            <a:pPr algn="r"/>
            <a:fld id="{D1D8300E-DD55-E64C-8282-B510600AD611}" type="slidenum">
              <a:rPr lang="it-IT" smtClean="0"/>
              <a:pPr algn="r"/>
              <a:t>26</a:t>
            </a:fld>
            <a:endParaRPr lang="it-IT" dirty="0"/>
          </a:p>
        </p:txBody>
      </p:sp>
      <p:sp>
        <p:nvSpPr>
          <p:cNvPr id="4" name="Segnaposto testo 3">
            <a:extLst>
              <a:ext uri="{FF2B5EF4-FFF2-40B4-BE49-F238E27FC236}">
                <a16:creationId xmlns:a16="http://schemas.microsoft.com/office/drawing/2014/main" id="{86B6A46A-822D-4E9A-AE7E-C9C9D1D9BEB8}"/>
              </a:ext>
            </a:extLst>
          </p:cNvPr>
          <p:cNvSpPr>
            <a:spLocks noGrp="1"/>
          </p:cNvSpPr>
          <p:nvPr>
            <p:ph type="body" sz="quarter" idx="10"/>
          </p:nvPr>
        </p:nvSpPr>
        <p:spPr>
          <a:xfrm>
            <a:off x="292099" y="773667"/>
            <a:ext cx="11607801" cy="338554"/>
          </a:xfrm>
        </p:spPr>
        <p:txBody>
          <a:bodyPr/>
          <a:lstStyle/>
          <a:p>
            <a:r>
              <a:rPr lang="en-GB" sz="1600" dirty="0"/>
              <a:t>Increase in True Value thanks to </a:t>
            </a:r>
            <a:r>
              <a:rPr lang="en-GB" sz="1600" dirty="0" err="1"/>
              <a:t>Trenord</a:t>
            </a:r>
            <a:r>
              <a:rPr lang="en-GB" sz="1600" dirty="0"/>
              <a:t> and the acquisition of MISE</a:t>
            </a:r>
            <a:endParaRPr lang="en-GB" dirty="0"/>
          </a:p>
        </p:txBody>
      </p:sp>
      <p:sp>
        <p:nvSpPr>
          <p:cNvPr id="5" name="Titolo 4">
            <a:extLst>
              <a:ext uri="{FF2B5EF4-FFF2-40B4-BE49-F238E27FC236}">
                <a16:creationId xmlns:a16="http://schemas.microsoft.com/office/drawing/2014/main" id="{A01F97D0-F6C3-4CE5-B781-505CB81F358C}"/>
              </a:ext>
            </a:extLst>
          </p:cNvPr>
          <p:cNvSpPr>
            <a:spLocks noGrp="1"/>
          </p:cNvSpPr>
          <p:nvPr>
            <p:ph type="title"/>
          </p:nvPr>
        </p:nvSpPr>
        <p:spPr/>
        <p:txBody>
          <a:bodyPr/>
          <a:lstStyle/>
          <a:p>
            <a:r>
              <a:rPr lang="en-GB" sz="2400" b="1" dirty="0">
                <a:solidFill>
                  <a:srgbClr val="005996"/>
                </a:solidFill>
              </a:rPr>
              <a:t>FNM Group </a:t>
            </a:r>
            <a:r>
              <a:rPr lang="en-GB" sz="2400" b="1" dirty="0">
                <a:solidFill>
                  <a:schemeClr val="bg2"/>
                </a:solidFill>
              </a:rPr>
              <a:t>| </a:t>
            </a:r>
            <a:r>
              <a:rPr lang="en-GB" sz="2400" b="1" dirty="0"/>
              <a:t>True Value at FY 2021</a:t>
            </a:r>
          </a:p>
        </p:txBody>
      </p:sp>
      <p:sp>
        <p:nvSpPr>
          <p:cNvPr id="32" name="CasellaDiTesto 31">
            <a:extLst>
              <a:ext uri="{FF2B5EF4-FFF2-40B4-BE49-F238E27FC236}">
                <a16:creationId xmlns:a16="http://schemas.microsoft.com/office/drawing/2014/main" id="{CD6D90B6-8BC8-4D68-B13B-5C0B85DFE3BA}"/>
              </a:ext>
            </a:extLst>
          </p:cNvPr>
          <p:cNvSpPr txBox="1"/>
          <p:nvPr/>
        </p:nvSpPr>
        <p:spPr>
          <a:xfrm>
            <a:off x="7510643" y="1430121"/>
            <a:ext cx="2747534" cy="261180"/>
          </a:xfrm>
          <a:prstGeom prst="rect">
            <a:avLst/>
          </a:prstGeom>
          <a:solidFill>
            <a:schemeClr val="bg1"/>
          </a:solidFill>
        </p:spPr>
        <p:txBody>
          <a:bodyPr wrap="square" rtlCol="0" anchor="ctr">
            <a:noAutofit/>
          </a:bodyPr>
          <a:lstStyle/>
          <a:p>
            <a:r>
              <a:rPr lang="it-IT" sz="1200" i="0" dirty="0">
                <a:solidFill>
                  <a:srgbClr val="1865A0"/>
                </a:solidFill>
                <a:latin typeface="+mn-lt"/>
              </a:rPr>
              <a:t>True Value FNM Group 2021</a:t>
            </a:r>
          </a:p>
        </p:txBody>
      </p:sp>
      <p:pic>
        <p:nvPicPr>
          <p:cNvPr id="33" name="Picture 31">
            <a:extLst>
              <a:ext uri="{FF2B5EF4-FFF2-40B4-BE49-F238E27FC236}">
                <a16:creationId xmlns:a16="http://schemas.microsoft.com/office/drawing/2014/main" id="{F9A52B94-D0EF-4A5B-B69E-8AE6926771D3}"/>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7761" t="7173" r="6495" b="29632"/>
          <a:stretch/>
        </p:blipFill>
        <p:spPr bwMode="auto">
          <a:xfrm>
            <a:off x="7320136" y="4786796"/>
            <a:ext cx="326073" cy="268858"/>
          </a:xfrm>
          <a:prstGeom prst="rect">
            <a:avLst/>
          </a:prstGeom>
          <a:noFill/>
          <a:ln w="1">
            <a:noFill/>
            <a:miter lim="800000"/>
            <a:headEnd/>
            <a:tailEnd type="none" w="med" len="med"/>
          </a:ln>
          <a:effectLst/>
        </p:spPr>
      </p:pic>
      <p:pic>
        <p:nvPicPr>
          <p:cNvPr id="34" name="Picture 339">
            <a:extLst>
              <a:ext uri="{FF2B5EF4-FFF2-40B4-BE49-F238E27FC236}">
                <a16:creationId xmlns:a16="http://schemas.microsoft.com/office/drawing/2014/main" id="{B8C806A2-BD40-4BC7-95DB-1E79A667BC88}"/>
              </a:ext>
            </a:extLst>
          </p:cNvPr>
          <p:cNvPicPr>
            <a:picLocks noChangeAspect="1" noChangeArrowheads="1"/>
          </p:cNvPicPr>
          <p:nvPr/>
        </p:nvPicPr>
        <p:blipFill rotWithShape="1">
          <a:blip r:embed="rId4" cstate="print">
            <a:clrChange>
              <a:clrFrom>
                <a:srgbClr val="FFFFFF"/>
              </a:clrFrom>
              <a:clrTo>
                <a:srgbClr val="FFFFFF">
                  <a:alpha val="0"/>
                </a:srgbClr>
              </a:clrTo>
            </a:clrChange>
          </a:blip>
          <a:srcRect l="20454" t="-1" r="20915" b="35113"/>
          <a:stretch/>
        </p:blipFill>
        <p:spPr bwMode="auto">
          <a:xfrm>
            <a:off x="8256240" y="4772990"/>
            <a:ext cx="301780" cy="282664"/>
          </a:xfrm>
          <a:prstGeom prst="rect">
            <a:avLst/>
          </a:prstGeom>
          <a:noFill/>
          <a:ln w="1">
            <a:noFill/>
            <a:miter lim="800000"/>
            <a:headEnd/>
            <a:tailEnd type="none" w="med" len="med"/>
          </a:ln>
          <a:effectLst/>
        </p:spPr>
      </p:pic>
      <p:pic>
        <p:nvPicPr>
          <p:cNvPr id="35" name="Picture 305">
            <a:extLst>
              <a:ext uri="{FF2B5EF4-FFF2-40B4-BE49-F238E27FC236}">
                <a16:creationId xmlns:a16="http://schemas.microsoft.com/office/drawing/2014/main" id="{4A86596E-3453-4EB2-89BC-A6B0A97F67DA}"/>
              </a:ext>
            </a:extLst>
          </p:cNvPr>
          <p:cNvPicPr>
            <a:picLocks noChangeAspect="1" noChangeArrowheads="1"/>
          </p:cNvPicPr>
          <p:nvPr/>
        </p:nvPicPr>
        <p:blipFill rotWithShape="1">
          <a:blip r:embed="rId5" cstate="print">
            <a:clrChange>
              <a:clrFrom>
                <a:srgbClr val="FFFFFF"/>
              </a:clrFrom>
              <a:clrTo>
                <a:srgbClr val="FFFFFF">
                  <a:alpha val="0"/>
                </a:srgbClr>
              </a:clrTo>
            </a:clrChange>
          </a:blip>
          <a:srcRect l="14244" r="22800" b="30303"/>
          <a:stretch/>
        </p:blipFill>
        <p:spPr bwMode="auto">
          <a:xfrm>
            <a:off x="9120336" y="4762409"/>
            <a:ext cx="301780" cy="303826"/>
          </a:xfrm>
          <a:prstGeom prst="rect">
            <a:avLst/>
          </a:prstGeom>
          <a:noFill/>
          <a:ln w="1">
            <a:noFill/>
            <a:miter lim="800000"/>
            <a:headEnd/>
            <a:tailEnd type="none" w="med" len="med"/>
          </a:ln>
          <a:effectLst/>
        </p:spPr>
      </p:pic>
      <p:pic>
        <p:nvPicPr>
          <p:cNvPr id="36" name="Picture 13">
            <a:extLst>
              <a:ext uri="{FF2B5EF4-FFF2-40B4-BE49-F238E27FC236}">
                <a16:creationId xmlns:a16="http://schemas.microsoft.com/office/drawing/2014/main" id="{ACDA9323-7415-4075-A6F0-930BE141F35A}"/>
              </a:ext>
            </a:extLst>
          </p:cNvPr>
          <p:cNvPicPr>
            <a:picLocks noChangeAspect="1" noChangeArrowheads="1"/>
          </p:cNvPicPr>
          <p:nvPr/>
        </p:nvPicPr>
        <p:blipFill rotWithShape="1">
          <a:blip r:embed="rId6" cstate="print">
            <a:clrChange>
              <a:clrFrom>
                <a:srgbClr val="FFFFFF"/>
              </a:clrFrom>
              <a:clrTo>
                <a:srgbClr val="FFFFFF">
                  <a:alpha val="0"/>
                </a:srgbClr>
              </a:clrTo>
            </a:clrChange>
          </a:blip>
          <a:srcRect b="28449"/>
          <a:stretch/>
        </p:blipFill>
        <p:spPr bwMode="auto">
          <a:xfrm>
            <a:off x="10016661" y="4794768"/>
            <a:ext cx="368302" cy="260886"/>
          </a:xfrm>
          <a:prstGeom prst="rect">
            <a:avLst/>
          </a:prstGeom>
          <a:noFill/>
          <a:ln w="1">
            <a:noFill/>
            <a:miter lim="800000"/>
            <a:headEnd/>
            <a:tailEnd type="none" w="med" len="med"/>
          </a:ln>
          <a:effectLst/>
        </p:spPr>
      </p:pic>
      <p:sp>
        <p:nvSpPr>
          <p:cNvPr id="51" name="CasellaDiTesto 50">
            <a:extLst>
              <a:ext uri="{FF2B5EF4-FFF2-40B4-BE49-F238E27FC236}">
                <a16:creationId xmlns:a16="http://schemas.microsoft.com/office/drawing/2014/main" id="{4D8D3BC1-9BE1-4A9F-9C56-822317D0890B}"/>
              </a:ext>
            </a:extLst>
          </p:cNvPr>
          <p:cNvSpPr txBox="1"/>
          <p:nvPr/>
        </p:nvSpPr>
        <p:spPr>
          <a:xfrm>
            <a:off x="6794934" y="5099008"/>
            <a:ext cx="3909578" cy="255259"/>
          </a:xfrm>
          <a:prstGeom prst="rect">
            <a:avLst/>
          </a:prstGeom>
        </p:spPr>
        <p:txBody>
          <a:bodyPr wrap="square" rtlCol="0" anchor="ctr">
            <a:noAutofit/>
          </a:bodyPr>
          <a:lstStyle/>
          <a:p>
            <a:pPr algn="ctr"/>
            <a:r>
              <a:rPr lang="it-IT" sz="1100" i="0" u="none" dirty="0">
                <a:solidFill>
                  <a:srgbClr val="0065A3"/>
                </a:solidFill>
                <a:latin typeface="+mn-lt"/>
              </a:rPr>
              <a:t>Breakdown of True Value according to business segment:</a:t>
            </a:r>
          </a:p>
        </p:txBody>
      </p:sp>
      <p:sp>
        <p:nvSpPr>
          <p:cNvPr id="54" name="Rettangolo 53">
            <a:extLst>
              <a:ext uri="{FF2B5EF4-FFF2-40B4-BE49-F238E27FC236}">
                <a16:creationId xmlns:a16="http://schemas.microsoft.com/office/drawing/2014/main" id="{E0D821CB-ABED-4460-ACF4-B1A8361539A8}"/>
              </a:ext>
            </a:extLst>
          </p:cNvPr>
          <p:cNvSpPr/>
          <p:nvPr/>
        </p:nvSpPr>
        <p:spPr>
          <a:xfrm>
            <a:off x="9820375" y="1736841"/>
            <a:ext cx="729528" cy="336181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0" name="TextBox 10">
            <a:extLst>
              <a:ext uri="{FF2B5EF4-FFF2-40B4-BE49-F238E27FC236}">
                <a16:creationId xmlns:a16="http://schemas.microsoft.com/office/drawing/2014/main" id="{5CB2AB32-348A-45C2-A88C-8AF069CD7CC2}"/>
              </a:ext>
            </a:extLst>
          </p:cNvPr>
          <p:cNvSpPr txBox="1"/>
          <p:nvPr/>
        </p:nvSpPr>
        <p:spPr>
          <a:xfrm>
            <a:off x="713219" y="5792156"/>
            <a:ext cx="10081120" cy="385491"/>
          </a:xfrm>
          <a:prstGeom prst="rect">
            <a:avLst/>
          </a:prstGeom>
          <a:solidFill>
            <a:schemeClr val="bg1"/>
          </a:solidFill>
          <a:ln>
            <a:noFill/>
          </a:ln>
        </p:spPr>
        <p:txBody>
          <a:bodyPr wrap="square" rtlCol="0" anchor="ctr">
            <a:noAutofit/>
          </a:bodyPr>
          <a:lstStyle/>
          <a:p>
            <a:pPr algn="ctr">
              <a:spcAft>
                <a:spcPts val="600"/>
              </a:spcAft>
            </a:pPr>
            <a:r>
              <a:rPr lang="it-IT" sz="1200" b="0" i="0" u="none" noProof="1">
                <a:solidFill>
                  <a:schemeClr val="accent6">
                    <a:lumMod val="75000"/>
                    <a:lumOff val="25000"/>
                  </a:schemeClr>
                </a:solidFill>
                <a:latin typeface="+mn-lt"/>
              </a:rPr>
              <a:t>Direct and indirect economic impact in 2021: 53% of the total True Value of FNM Group (67% excluding Trenord)</a:t>
            </a:r>
          </a:p>
        </p:txBody>
      </p:sp>
      <p:sp>
        <p:nvSpPr>
          <p:cNvPr id="61" name="CasellaDiTesto 60">
            <a:extLst>
              <a:ext uri="{FF2B5EF4-FFF2-40B4-BE49-F238E27FC236}">
                <a16:creationId xmlns:a16="http://schemas.microsoft.com/office/drawing/2014/main" id="{21F35E8B-F283-4BB7-A832-8F29665A86D6}"/>
              </a:ext>
            </a:extLst>
          </p:cNvPr>
          <p:cNvSpPr txBox="1"/>
          <p:nvPr/>
        </p:nvSpPr>
        <p:spPr>
          <a:xfrm>
            <a:off x="1780478" y="1412776"/>
            <a:ext cx="2747534" cy="261180"/>
          </a:xfrm>
          <a:prstGeom prst="rect">
            <a:avLst/>
          </a:prstGeom>
          <a:solidFill>
            <a:schemeClr val="bg1"/>
          </a:solidFill>
        </p:spPr>
        <p:txBody>
          <a:bodyPr wrap="square" rtlCol="0" anchor="ctr">
            <a:noAutofit/>
          </a:bodyPr>
          <a:lstStyle/>
          <a:p>
            <a:r>
              <a:rPr lang="it-IT" sz="1200" i="0" dirty="0">
                <a:solidFill>
                  <a:srgbClr val="1865A0"/>
                </a:solidFill>
                <a:latin typeface="+mn-lt"/>
              </a:rPr>
              <a:t>True Value  FNM Group 2020</a:t>
            </a:r>
          </a:p>
        </p:txBody>
      </p:sp>
      <p:sp>
        <p:nvSpPr>
          <p:cNvPr id="63" name="AutoShape 4">
            <a:extLst>
              <a:ext uri="{FF2B5EF4-FFF2-40B4-BE49-F238E27FC236}">
                <a16:creationId xmlns:a16="http://schemas.microsoft.com/office/drawing/2014/main" id="{8C706D6B-686D-4E03-9CB2-24BFB1FC9C02}"/>
              </a:ext>
            </a:extLst>
          </p:cNvPr>
          <p:cNvSpPr>
            <a:spLocks noChangeArrowheads="1"/>
          </p:cNvSpPr>
          <p:nvPr/>
        </p:nvSpPr>
        <p:spPr bwMode="auto">
          <a:xfrm>
            <a:off x="5927667" y="2687312"/>
            <a:ext cx="340994" cy="1301462"/>
          </a:xfrm>
          <a:prstGeom prst="chevron">
            <a:avLst>
              <a:gd name="adj" fmla="val 85986"/>
            </a:avLst>
          </a:prstGeom>
          <a:solidFill>
            <a:schemeClr val="tx1"/>
          </a:solidFill>
          <a:ln w="6350">
            <a:solidFill>
              <a:schemeClr val="tx1"/>
            </a:solidFill>
            <a:miter lim="800000"/>
            <a:headEnd/>
            <a:tailEnd/>
          </a:ln>
          <a:effectLst/>
        </p:spPr>
        <p:txBody>
          <a:bodyPr wrap="none" lIns="0" tIns="0" rIns="0" bIns="0" anchor="ctr"/>
          <a:lstStyle/>
          <a:p>
            <a:pPr fontAlgn="base">
              <a:spcBef>
                <a:spcPct val="0"/>
              </a:spcBef>
              <a:spcAft>
                <a:spcPct val="0"/>
              </a:spcAft>
            </a:pPr>
            <a:endParaRPr lang="en-GB" sz="1200" dirty="0">
              <a:solidFill>
                <a:prstClr val="white"/>
              </a:solidFill>
              <a:cs typeface="Khmer UI" panose="020B0502040204020203" pitchFamily="34" charset="0"/>
            </a:endParaRPr>
          </a:p>
        </p:txBody>
      </p:sp>
      <p:sp>
        <p:nvSpPr>
          <p:cNvPr id="58" name="CasellaDiTesto 57">
            <a:extLst>
              <a:ext uri="{FF2B5EF4-FFF2-40B4-BE49-F238E27FC236}">
                <a16:creationId xmlns:a16="http://schemas.microsoft.com/office/drawing/2014/main" id="{B3D4E31A-0CB9-4861-98AE-BE18900486E5}"/>
              </a:ext>
            </a:extLst>
          </p:cNvPr>
          <p:cNvSpPr txBox="1"/>
          <p:nvPr/>
        </p:nvSpPr>
        <p:spPr>
          <a:xfrm>
            <a:off x="373978" y="1558988"/>
            <a:ext cx="863724" cy="186277"/>
          </a:xfrm>
          <a:prstGeom prst="rect">
            <a:avLst/>
          </a:prstGeom>
        </p:spPr>
        <p:txBody>
          <a:bodyPr wrap="square" rtlCol="0" anchor="ctr">
            <a:noAutofit/>
          </a:bodyPr>
          <a:lstStyle/>
          <a:p>
            <a:r>
              <a:rPr lang="en-GB" sz="800" b="0" u="none" dirty="0">
                <a:solidFill>
                  <a:schemeClr val="accent6">
                    <a:lumMod val="75000"/>
                    <a:lumOff val="25000"/>
                  </a:schemeClr>
                </a:solidFill>
                <a:latin typeface="+mn-lt"/>
              </a:rPr>
              <a:t>(</a:t>
            </a:r>
            <a:r>
              <a:rPr lang="en-GB" sz="800" b="0" u="none" dirty="0" err="1">
                <a:solidFill>
                  <a:schemeClr val="accent6">
                    <a:lumMod val="75000"/>
                    <a:lumOff val="25000"/>
                  </a:schemeClr>
                </a:solidFill>
                <a:latin typeface="+mn-lt"/>
              </a:rPr>
              <a:t>bln</a:t>
            </a:r>
            <a:r>
              <a:rPr lang="en-GB" sz="800" b="0" u="none" dirty="0">
                <a:solidFill>
                  <a:schemeClr val="accent6">
                    <a:lumMod val="75000"/>
                    <a:lumOff val="25000"/>
                  </a:schemeClr>
                </a:solidFill>
                <a:latin typeface="+mn-lt"/>
              </a:rPr>
              <a:t> euros)</a:t>
            </a:r>
          </a:p>
        </p:txBody>
      </p:sp>
      <p:sp>
        <p:nvSpPr>
          <p:cNvPr id="62" name="Rettangolo 61">
            <a:extLst>
              <a:ext uri="{FF2B5EF4-FFF2-40B4-BE49-F238E27FC236}">
                <a16:creationId xmlns:a16="http://schemas.microsoft.com/office/drawing/2014/main" id="{B63086C8-59DE-4D1D-B870-6BEACC8FD353}"/>
              </a:ext>
            </a:extLst>
          </p:cNvPr>
          <p:cNvSpPr/>
          <p:nvPr/>
        </p:nvSpPr>
        <p:spPr>
          <a:xfrm>
            <a:off x="7851396" y="3054205"/>
            <a:ext cx="476852" cy="1519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75000"/>
                    <a:lumOff val="25000"/>
                  </a:schemeClr>
                </a:solidFill>
              </a:rPr>
              <a:t>-40</a:t>
            </a:r>
          </a:p>
        </p:txBody>
      </p:sp>
      <p:sp>
        <p:nvSpPr>
          <p:cNvPr id="67" name="CasellaDiTesto 66">
            <a:extLst>
              <a:ext uri="{FF2B5EF4-FFF2-40B4-BE49-F238E27FC236}">
                <a16:creationId xmlns:a16="http://schemas.microsoft.com/office/drawing/2014/main" id="{3FA45216-A2CA-47DA-A1AD-89CE4E3C6083}"/>
              </a:ext>
            </a:extLst>
          </p:cNvPr>
          <p:cNvSpPr txBox="1"/>
          <p:nvPr/>
        </p:nvSpPr>
        <p:spPr>
          <a:xfrm>
            <a:off x="3647985" y="3351549"/>
            <a:ext cx="225088" cy="131706"/>
          </a:xfrm>
          <a:prstGeom prst="rect">
            <a:avLst/>
          </a:prstGeom>
          <a:solidFill>
            <a:schemeClr val="bg1"/>
          </a:solidFill>
        </p:spPr>
        <p:txBody>
          <a:bodyPr wrap="square" lIns="0" tIns="0" rIns="0" bIns="0" rtlCol="0" anchor="ctr">
            <a:noAutofit/>
          </a:bodyPr>
          <a:lstStyle/>
          <a:p>
            <a:r>
              <a:rPr lang="it-IT" sz="900" b="0" i="0" u="none" dirty="0">
                <a:solidFill>
                  <a:schemeClr val="accent6">
                    <a:lumMod val="75000"/>
                    <a:lumOff val="25000"/>
                  </a:schemeClr>
                </a:solidFill>
                <a:latin typeface="+mn-lt"/>
              </a:rPr>
              <a:t>30</a:t>
            </a:r>
          </a:p>
        </p:txBody>
      </p:sp>
      <p:sp>
        <p:nvSpPr>
          <p:cNvPr id="70" name="CasellaDiTesto 69">
            <a:extLst>
              <a:ext uri="{FF2B5EF4-FFF2-40B4-BE49-F238E27FC236}">
                <a16:creationId xmlns:a16="http://schemas.microsoft.com/office/drawing/2014/main" id="{F52324E7-AFF7-4236-B126-AB5C0FF0379D}"/>
              </a:ext>
            </a:extLst>
          </p:cNvPr>
          <p:cNvSpPr txBox="1"/>
          <p:nvPr/>
        </p:nvSpPr>
        <p:spPr>
          <a:xfrm>
            <a:off x="3611322" y="3362741"/>
            <a:ext cx="225088" cy="131706"/>
          </a:xfrm>
          <a:prstGeom prst="rect">
            <a:avLst/>
          </a:prstGeom>
          <a:solidFill>
            <a:schemeClr val="bg1"/>
          </a:solidFill>
        </p:spPr>
        <p:txBody>
          <a:bodyPr wrap="square" lIns="0" tIns="0" rIns="0" bIns="0" rtlCol="0" anchor="ctr">
            <a:noAutofit/>
          </a:bodyPr>
          <a:lstStyle/>
          <a:p>
            <a:endParaRPr lang="it-IT" sz="900" b="0" i="0" u="none" dirty="0">
              <a:solidFill>
                <a:schemeClr val="accent6">
                  <a:lumMod val="75000"/>
                  <a:lumOff val="25000"/>
                </a:schemeClr>
              </a:solidFill>
              <a:latin typeface="+mn-lt"/>
            </a:endParaRPr>
          </a:p>
        </p:txBody>
      </p:sp>
      <p:sp>
        <p:nvSpPr>
          <p:cNvPr id="71" name="CasellaDiTesto 70">
            <a:extLst>
              <a:ext uri="{FF2B5EF4-FFF2-40B4-BE49-F238E27FC236}">
                <a16:creationId xmlns:a16="http://schemas.microsoft.com/office/drawing/2014/main" id="{DB58098D-D2E5-4432-8CDF-22C9884888FD}"/>
              </a:ext>
            </a:extLst>
          </p:cNvPr>
          <p:cNvSpPr txBox="1"/>
          <p:nvPr/>
        </p:nvSpPr>
        <p:spPr>
          <a:xfrm>
            <a:off x="7961632" y="3074443"/>
            <a:ext cx="225088" cy="131706"/>
          </a:xfrm>
          <a:prstGeom prst="rect">
            <a:avLst/>
          </a:prstGeom>
          <a:solidFill>
            <a:schemeClr val="bg1"/>
          </a:solidFill>
        </p:spPr>
        <p:txBody>
          <a:bodyPr wrap="square" lIns="0" tIns="0" rIns="0" bIns="0" rtlCol="0" anchor="ctr">
            <a:noAutofit/>
          </a:bodyPr>
          <a:lstStyle/>
          <a:p>
            <a:endParaRPr lang="it-IT" sz="900" b="0" i="0" u="none" dirty="0">
              <a:solidFill>
                <a:schemeClr val="accent6">
                  <a:lumMod val="75000"/>
                  <a:lumOff val="25000"/>
                </a:schemeClr>
              </a:solidFill>
              <a:latin typeface="+mn-lt"/>
            </a:endParaRPr>
          </a:p>
        </p:txBody>
      </p:sp>
      <p:graphicFrame>
        <p:nvGraphicFramePr>
          <p:cNvPr id="75" name="Grafico 74">
            <a:extLst>
              <a:ext uri="{FF2B5EF4-FFF2-40B4-BE49-F238E27FC236}">
                <a16:creationId xmlns:a16="http://schemas.microsoft.com/office/drawing/2014/main" id="{AA3CBAEE-0EDB-4847-942C-E7630F208189}"/>
              </a:ext>
            </a:extLst>
          </p:cNvPr>
          <p:cNvGraphicFramePr/>
          <p:nvPr/>
        </p:nvGraphicFramePr>
        <p:xfrm>
          <a:off x="6705890" y="1723945"/>
          <a:ext cx="4084097" cy="3130334"/>
        </p:xfrm>
        <a:graphic>
          <a:graphicData uri="http://schemas.openxmlformats.org/drawingml/2006/chart">
            <c:chart xmlns:c="http://schemas.openxmlformats.org/drawingml/2006/chart" xmlns:r="http://schemas.openxmlformats.org/officeDocument/2006/relationships" r:id="rId7"/>
          </a:graphicData>
        </a:graphic>
      </p:graphicFrame>
      <p:sp>
        <p:nvSpPr>
          <p:cNvPr id="76" name="CasellaDiTesto 75">
            <a:extLst>
              <a:ext uri="{FF2B5EF4-FFF2-40B4-BE49-F238E27FC236}">
                <a16:creationId xmlns:a16="http://schemas.microsoft.com/office/drawing/2014/main" id="{890DD4D4-6B4E-42E5-ADE0-E23E0908B6F2}"/>
              </a:ext>
            </a:extLst>
          </p:cNvPr>
          <p:cNvSpPr txBox="1"/>
          <p:nvPr/>
        </p:nvSpPr>
        <p:spPr>
          <a:xfrm>
            <a:off x="6270375" y="3461441"/>
            <a:ext cx="1049761" cy="240917"/>
          </a:xfrm>
          <a:prstGeom prst="rect">
            <a:avLst/>
          </a:prstGeom>
        </p:spPr>
        <p:txBody>
          <a:bodyPr wrap="square" rtlCol="0" anchor="ctr">
            <a:noAutofit/>
          </a:bodyPr>
          <a:lstStyle/>
          <a:p>
            <a:r>
              <a:rPr lang="it-IT" sz="900" b="0" i="0" u="none" dirty="0">
                <a:solidFill>
                  <a:srgbClr val="0065A3"/>
                </a:solidFill>
                <a:latin typeface="+mn-lt"/>
              </a:rPr>
              <a:t>o/w Trenord 0.9</a:t>
            </a:r>
          </a:p>
        </p:txBody>
      </p:sp>
      <p:sp>
        <p:nvSpPr>
          <p:cNvPr id="77" name="Parentesi quadra chiusa 76">
            <a:extLst>
              <a:ext uri="{FF2B5EF4-FFF2-40B4-BE49-F238E27FC236}">
                <a16:creationId xmlns:a16="http://schemas.microsoft.com/office/drawing/2014/main" id="{2EC9E37E-37E7-4F1A-92A1-97BEE414547C}"/>
              </a:ext>
            </a:extLst>
          </p:cNvPr>
          <p:cNvSpPr/>
          <p:nvPr/>
        </p:nvSpPr>
        <p:spPr>
          <a:xfrm flipH="1">
            <a:off x="7130401" y="3147099"/>
            <a:ext cx="45719" cy="896173"/>
          </a:xfrm>
          <a:prstGeom prst="rightBracket">
            <a:avLst/>
          </a:prstGeom>
          <a:ln w="9525">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8" name="CasellaDiTesto 77">
            <a:extLst>
              <a:ext uri="{FF2B5EF4-FFF2-40B4-BE49-F238E27FC236}">
                <a16:creationId xmlns:a16="http://schemas.microsoft.com/office/drawing/2014/main" id="{4452C178-C6F1-4354-AB78-B5E077765037}"/>
              </a:ext>
            </a:extLst>
          </p:cNvPr>
          <p:cNvSpPr txBox="1"/>
          <p:nvPr/>
        </p:nvSpPr>
        <p:spPr>
          <a:xfrm>
            <a:off x="7854551" y="3238793"/>
            <a:ext cx="1049761" cy="240917"/>
          </a:xfrm>
          <a:prstGeom prst="rect">
            <a:avLst/>
          </a:prstGeom>
        </p:spPr>
        <p:txBody>
          <a:bodyPr wrap="square" rtlCol="0" anchor="ctr">
            <a:noAutofit/>
          </a:bodyPr>
          <a:lstStyle/>
          <a:p>
            <a:r>
              <a:rPr lang="it-IT" sz="900" b="0" i="0" u="none" dirty="0">
                <a:solidFill>
                  <a:srgbClr val="0065A3"/>
                </a:solidFill>
                <a:latin typeface="+mn-lt"/>
              </a:rPr>
              <a:t>o/w Trenord -0.01</a:t>
            </a:r>
          </a:p>
        </p:txBody>
      </p:sp>
      <p:sp>
        <p:nvSpPr>
          <p:cNvPr id="79" name="Parentesi quadra chiusa 78">
            <a:extLst>
              <a:ext uri="{FF2B5EF4-FFF2-40B4-BE49-F238E27FC236}">
                <a16:creationId xmlns:a16="http://schemas.microsoft.com/office/drawing/2014/main" id="{9F7754A0-2134-4DD9-BFF2-C0E28F3FC602}"/>
              </a:ext>
            </a:extLst>
          </p:cNvPr>
          <p:cNvSpPr/>
          <p:nvPr/>
        </p:nvSpPr>
        <p:spPr>
          <a:xfrm rot="10800000">
            <a:off x="8967528" y="2073038"/>
            <a:ext cx="45719" cy="896173"/>
          </a:xfrm>
          <a:prstGeom prst="rightBracket">
            <a:avLst/>
          </a:prstGeom>
          <a:ln w="9525">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0" name="CasellaDiTesto 79">
            <a:extLst>
              <a:ext uri="{FF2B5EF4-FFF2-40B4-BE49-F238E27FC236}">
                <a16:creationId xmlns:a16="http://schemas.microsoft.com/office/drawing/2014/main" id="{FA16E797-A507-4856-B2A1-5419B072DD49}"/>
              </a:ext>
            </a:extLst>
          </p:cNvPr>
          <p:cNvSpPr txBox="1"/>
          <p:nvPr/>
        </p:nvSpPr>
        <p:spPr>
          <a:xfrm>
            <a:off x="8046604" y="2368130"/>
            <a:ext cx="1049761" cy="240917"/>
          </a:xfrm>
          <a:prstGeom prst="rect">
            <a:avLst/>
          </a:prstGeom>
        </p:spPr>
        <p:txBody>
          <a:bodyPr wrap="square" rtlCol="0" anchor="ctr">
            <a:noAutofit/>
          </a:bodyPr>
          <a:lstStyle/>
          <a:p>
            <a:r>
              <a:rPr lang="it-IT" sz="900" b="0" i="0" u="none" dirty="0">
                <a:solidFill>
                  <a:srgbClr val="0065A3"/>
                </a:solidFill>
                <a:latin typeface="+mn-lt"/>
              </a:rPr>
              <a:t>o/w Trenord 1.0</a:t>
            </a:r>
          </a:p>
        </p:txBody>
      </p:sp>
      <p:sp>
        <p:nvSpPr>
          <p:cNvPr id="81" name="CasellaDiTesto 80">
            <a:extLst>
              <a:ext uri="{FF2B5EF4-FFF2-40B4-BE49-F238E27FC236}">
                <a16:creationId xmlns:a16="http://schemas.microsoft.com/office/drawing/2014/main" id="{63DB9FA9-FD5F-497C-8A71-D81CBFE2E66D}"/>
              </a:ext>
            </a:extLst>
          </p:cNvPr>
          <p:cNvSpPr txBox="1"/>
          <p:nvPr/>
        </p:nvSpPr>
        <p:spPr>
          <a:xfrm>
            <a:off x="10611871" y="2745129"/>
            <a:ext cx="1049761" cy="240917"/>
          </a:xfrm>
          <a:prstGeom prst="rect">
            <a:avLst/>
          </a:prstGeom>
        </p:spPr>
        <p:txBody>
          <a:bodyPr wrap="square" rtlCol="0" anchor="ctr">
            <a:noAutofit/>
          </a:bodyPr>
          <a:lstStyle/>
          <a:p>
            <a:r>
              <a:rPr lang="it-IT" sz="900" b="0" i="0" u="none" dirty="0">
                <a:solidFill>
                  <a:srgbClr val="0065A3"/>
                </a:solidFill>
                <a:latin typeface="+mn-lt"/>
              </a:rPr>
              <a:t>o/w Trenord 1.9</a:t>
            </a:r>
          </a:p>
        </p:txBody>
      </p:sp>
      <p:sp>
        <p:nvSpPr>
          <p:cNvPr id="82" name="Parentesi quadra chiusa 81">
            <a:extLst>
              <a:ext uri="{FF2B5EF4-FFF2-40B4-BE49-F238E27FC236}">
                <a16:creationId xmlns:a16="http://schemas.microsoft.com/office/drawing/2014/main" id="{31C86AE3-1A43-415B-BAB1-F564C9C4793B}"/>
              </a:ext>
            </a:extLst>
          </p:cNvPr>
          <p:cNvSpPr/>
          <p:nvPr/>
        </p:nvSpPr>
        <p:spPr>
          <a:xfrm>
            <a:off x="10566152" y="2081454"/>
            <a:ext cx="45719" cy="1579251"/>
          </a:xfrm>
          <a:prstGeom prst="rightBracket">
            <a:avLst/>
          </a:prstGeom>
          <a:ln w="9525">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3" name="CasellaDiTesto 82">
            <a:extLst>
              <a:ext uri="{FF2B5EF4-FFF2-40B4-BE49-F238E27FC236}">
                <a16:creationId xmlns:a16="http://schemas.microsoft.com/office/drawing/2014/main" id="{CF0DF4C8-F618-4564-9ED7-C443A1B7A21C}"/>
              </a:ext>
            </a:extLst>
          </p:cNvPr>
          <p:cNvSpPr txBox="1"/>
          <p:nvPr/>
        </p:nvSpPr>
        <p:spPr>
          <a:xfrm>
            <a:off x="6482394" y="5367444"/>
            <a:ext cx="5070698" cy="313770"/>
          </a:xfrm>
          <a:prstGeom prst="rect">
            <a:avLst/>
          </a:prstGeom>
        </p:spPr>
        <p:txBody>
          <a:bodyPr wrap="square" rtlCol="0" anchor="ctr">
            <a:noAutofit/>
          </a:bodyPr>
          <a:lstStyle/>
          <a:p>
            <a:r>
              <a:rPr lang="it-IT" sz="800" i="0" u="none" dirty="0">
                <a:solidFill>
                  <a:srgbClr val="0065A3"/>
                </a:solidFill>
                <a:latin typeface="+mn-lt"/>
              </a:rPr>
              <a:t>Railway </a:t>
            </a:r>
            <a:r>
              <a:rPr lang="it-IT" sz="800" i="0" u="none" dirty="0" err="1">
                <a:solidFill>
                  <a:srgbClr val="0065A3"/>
                </a:solidFill>
                <a:latin typeface="+mn-lt"/>
              </a:rPr>
              <a:t>infrastructure</a:t>
            </a:r>
            <a:r>
              <a:rPr lang="it-IT" sz="800" i="0" u="none" dirty="0">
                <a:solidFill>
                  <a:srgbClr val="0065A3"/>
                </a:solidFill>
                <a:latin typeface="+mn-lt"/>
              </a:rPr>
              <a:t>  10%     </a:t>
            </a:r>
            <a:r>
              <a:rPr lang="it-IT" sz="800" i="0" u="none" dirty="0" err="1">
                <a:solidFill>
                  <a:srgbClr val="0065A3"/>
                </a:solidFill>
                <a:latin typeface="+mn-lt"/>
              </a:rPr>
              <a:t>Ro.S.Co</a:t>
            </a:r>
            <a:r>
              <a:rPr lang="it-IT" sz="800" i="0" u="none" dirty="0">
                <a:solidFill>
                  <a:srgbClr val="0065A3"/>
                </a:solidFill>
                <a:latin typeface="+mn-lt"/>
              </a:rPr>
              <a:t>  1.3%    Road </a:t>
            </a:r>
            <a:r>
              <a:rPr lang="it-IT" sz="800" i="0" u="none" dirty="0" err="1">
                <a:solidFill>
                  <a:srgbClr val="0065A3"/>
                </a:solidFill>
                <a:latin typeface="+mn-lt"/>
              </a:rPr>
              <a:t>passenger</a:t>
            </a:r>
            <a:r>
              <a:rPr lang="it-IT" sz="800" i="0" u="none" dirty="0">
                <a:solidFill>
                  <a:srgbClr val="0065A3"/>
                </a:solidFill>
                <a:latin typeface="+mn-lt"/>
              </a:rPr>
              <a:t> </a:t>
            </a:r>
            <a:r>
              <a:rPr lang="it-IT" sz="800" i="0" u="none" dirty="0" err="1">
                <a:solidFill>
                  <a:srgbClr val="0065A3"/>
                </a:solidFill>
                <a:latin typeface="+mn-lt"/>
              </a:rPr>
              <a:t>mobility</a:t>
            </a:r>
            <a:r>
              <a:rPr lang="it-IT" sz="800" i="0" u="none" dirty="0">
                <a:solidFill>
                  <a:srgbClr val="0065A3"/>
                </a:solidFill>
                <a:latin typeface="+mn-lt"/>
              </a:rPr>
              <a:t>  7.6%    </a:t>
            </a:r>
            <a:r>
              <a:rPr lang="it-IT" sz="800" i="0" u="none" dirty="0" err="1">
                <a:solidFill>
                  <a:srgbClr val="0065A3"/>
                </a:solidFill>
                <a:latin typeface="+mn-lt"/>
              </a:rPr>
              <a:t>Motorways</a:t>
            </a:r>
            <a:r>
              <a:rPr lang="it-IT" sz="800" i="0" u="none" dirty="0">
                <a:solidFill>
                  <a:srgbClr val="0065A3"/>
                </a:solidFill>
                <a:latin typeface="+mn-lt"/>
              </a:rPr>
              <a:t>  11.7%     Trenord 69.4%  </a:t>
            </a:r>
          </a:p>
        </p:txBody>
      </p:sp>
      <p:pic>
        <p:nvPicPr>
          <p:cNvPr id="84" name="Picture 31">
            <a:extLst>
              <a:ext uri="{FF2B5EF4-FFF2-40B4-BE49-F238E27FC236}">
                <a16:creationId xmlns:a16="http://schemas.microsoft.com/office/drawing/2014/main" id="{AF9FE1D8-3EB5-4F04-A435-2E23ADB05D85}"/>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7761" t="7173" r="6495" b="29632"/>
          <a:stretch/>
        </p:blipFill>
        <p:spPr bwMode="auto">
          <a:xfrm>
            <a:off x="1461134" y="4744710"/>
            <a:ext cx="326073" cy="268858"/>
          </a:xfrm>
          <a:prstGeom prst="rect">
            <a:avLst/>
          </a:prstGeom>
          <a:noFill/>
          <a:ln w="1">
            <a:noFill/>
            <a:miter lim="800000"/>
            <a:headEnd/>
            <a:tailEnd type="none" w="med" len="med"/>
          </a:ln>
          <a:effectLst/>
        </p:spPr>
      </p:pic>
      <p:pic>
        <p:nvPicPr>
          <p:cNvPr id="85" name="Picture 339">
            <a:extLst>
              <a:ext uri="{FF2B5EF4-FFF2-40B4-BE49-F238E27FC236}">
                <a16:creationId xmlns:a16="http://schemas.microsoft.com/office/drawing/2014/main" id="{6748A387-52B0-49B1-AFAC-3B0C07A57808}"/>
              </a:ext>
            </a:extLst>
          </p:cNvPr>
          <p:cNvPicPr>
            <a:picLocks noChangeAspect="1" noChangeArrowheads="1"/>
          </p:cNvPicPr>
          <p:nvPr/>
        </p:nvPicPr>
        <p:blipFill rotWithShape="1">
          <a:blip r:embed="rId4" cstate="print">
            <a:clrChange>
              <a:clrFrom>
                <a:srgbClr val="FFFFFF"/>
              </a:clrFrom>
              <a:clrTo>
                <a:srgbClr val="FFFFFF">
                  <a:alpha val="0"/>
                </a:srgbClr>
              </a:clrTo>
            </a:clrChange>
          </a:blip>
          <a:srcRect l="20454" t="-1" r="20915" b="35113"/>
          <a:stretch/>
        </p:blipFill>
        <p:spPr bwMode="auto">
          <a:xfrm>
            <a:off x="2397238" y="4730904"/>
            <a:ext cx="301780" cy="282664"/>
          </a:xfrm>
          <a:prstGeom prst="rect">
            <a:avLst/>
          </a:prstGeom>
          <a:noFill/>
          <a:ln w="1">
            <a:noFill/>
            <a:miter lim="800000"/>
            <a:headEnd/>
            <a:tailEnd type="none" w="med" len="med"/>
          </a:ln>
          <a:effectLst/>
        </p:spPr>
      </p:pic>
      <p:pic>
        <p:nvPicPr>
          <p:cNvPr id="86" name="Picture 305">
            <a:extLst>
              <a:ext uri="{FF2B5EF4-FFF2-40B4-BE49-F238E27FC236}">
                <a16:creationId xmlns:a16="http://schemas.microsoft.com/office/drawing/2014/main" id="{099A0682-04C5-4774-9BFD-A8781FC49925}"/>
              </a:ext>
            </a:extLst>
          </p:cNvPr>
          <p:cNvPicPr>
            <a:picLocks noChangeAspect="1" noChangeArrowheads="1"/>
          </p:cNvPicPr>
          <p:nvPr/>
        </p:nvPicPr>
        <p:blipFill rotWithShape="1">
          <a:blip r:embed="rId5" cstate="print">
            <a:clrChange>
              <a:clrFrom>
                <a:srgbClr val="FFFFFF"/>
              </a:clrFrom>
              <a:clrTo>
                <a:srgbClr val="FFFFFF">
                  <a:alpha val="0"/>
                </a:srgbClr>
              </a:clrTo>
            </a:clrChange>
          </a:blip>
          <a:srcRect l="14244" r="22800" b="30303"/>
          <a:stretch/>
        </p:blipFill>
        <p:spPr bwMode="auto">
          <a:xfrm>
            <a:off x="3261334" y="4720323"/>
            <a:ext cx="301780" cy="303826"/>
          </a:xfrm>
          <a:prstGeom prst="rect">
            <a:avLst/>
          </a:prstGeom>
          <a:noFill/>
          <a:ln w="1">
            <a:noFill/>
            <a:miter lim="800000"/>
            <a:headEnd/>
            <a:tailEnd type="none" w="med" len="med"/>
          </a:ln>
          <a:effectLst/>
        </p:spPr>
      </p:pic>
      <p:pic>
        <p:nvPicPr>
          <p:cNvPr id="87" name="Picture 13">
            <a:extLst>
              <a:ext uri="{FF2B5EF4-FFF2-40B4-BE49-F238E27FC236}">
                <a16:creationId xmlns:a16="http://schemas.microsoft.com/office/drawing/2014/main" id="{C1434D6A-613B-4556-983C-8626DEA7E443}"/>
              </a:ext>
            </a:extLst>
          </p:cNvPr>
          <p:cNvPicPr>
            <a:picLocks noChangeAspect="1" noChangeArrowheads="1"/>
          </p:cNvPicPr>
          <p:nvPr/>
        </p:nvPicPr>
        <p:blipFill rotWithShape="1">
          <a:blip r:embed="rId6" cstate="print">
            <a:clrChange>
              <a:clrFrom>
                <a:srgbClr val="FFFFFF"/>
              </a:clrFrom>
              <a:clrTo>
                <a:srgbClr val="FFFFFF">
                  <a:alpha val="0"/>
                </a:srgbClr>
              </a:clrTo>
            </a:clrChange>
          </a:blip>
          <a:srcRect b="28449"/>
          <a:stretch/>
        </p:blipFill>
        <p:spPr bwMode="auto">
          <a:xfrm>
            <a:off x="4157659" y="4752682"/>
            <a:ext cx="368302" cy="260886"/>
          </a:xfrm>
          <a:prstGeom prst="rect">
            <a:avLst/>
          </a:prstGeom>
          <a:noFill/>
          <a:ln w="1">
            <a:noFill/>
            <a:miter lim="800000"/>
            <a:headEnd/>
            <a:tailEnd type="none" w="med" len="med"/>
          </a:ln>
          <a:effectLst/>
        </p:spPr>
      </p:pic>
      <p:sp>
        <p:nvSpPr>
          <p:cNvPr id="88" name="CasellaDiTesto 87">
            <a:extLst>
              <a:ext uri="{FF2B5EF4-FFF2-40B4-BE49-F238E27FC236}">
                <a16:creationId xmlns:a16="http://schemas.microsoft.com/office/drawing/2014/main" id="{89AC31AE-7AEE-43A9-8364-A5BC63C091A1}"/>
              </a:ext>
            </a:extLst>
          </p:cNvPr>
          <p:cNvSpPr txBox="1"/>
          <p:nvPr/>
        </p:nvSpPr>
        <p:spPr>
          <a:xfrm>
            <a:off x="935932" y="5056922"/>
            <a:ext cx="3909578" cy="255259"/>
          </a:xfrm>
          <a:prstGeom prst="rect">
            <a:avLst/>
          </a:prstGeom>
        </p:spPr>
        <p:txBody>
          <a:bodyPr wrap="square" rtlCol="0" anchor="ctr">
            <a:noAutofit/>
          </a:bodyPr>
          <a:lstStyle/>
          <a:p>
            <a:pPr algn="ctr"/>
            <a:r>
              <a:rPr lang="it-IT" sz="1100" i="0" u="none" dirty="0">
                <a:solidFill>
                  <a:srgbClr val="0065A3"/>
                </a:solidFill>
                <a:latin typeface="+mn-lt"/>
              </a:rPr>
              <a:t>Breakdown of True Value according to business segment:</a:t>
            </a:r>
          </a:p>
        </p:txBody>
      </p:sp>
      <p:sp>
        <p:nvSpPr>
          <p:cNvPr id="89" name="Rettangolo 88">
            <a:extLst>
              <a:ext uri="{FF2B5EF4-FFF2-40B4-BE49-F238E27FC236}">
                <a16:creationId xmlns:a16="http://schemas.microsoft.com/office/drawing/2014/main" id="{57DB3AE2-3CB2-48AB-8F9E-538D4227C008}"/>
              </a:ext>
            </a:extLst>
          </p:cNvPr>
          <p:cNvSpPr/>
          <p:nvPr/>
        </p:nvSpPr>
        <p:spPr>
          <a:xfrm>
            <a:off x="3961373" y="2022824"/>
            <a:ext cx="729528" cy="3043411"/>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3" name="CasellaDiTesto 92">
            <a:extLst>
              <a:ext uri="{FF2B5EF4-FFF2-40B4-BE49-F238E27FC236}">
                <a16:creationId xmlns:a16="http://schemas.microsoft.com/office/drawing/2014/main" id="{0015DF08-D1BF-4EF0-B906-61D0FC8D7699}"/>
              </a:ext>
            </a:extLst>
          </p:cNvPr>
          <p:cNvSpPr txBox="1"/>
          <p:nvPr/>
        </p:nvSpPr>
        <p:spPr>
          <a:xfrm>
            <a:off x="322007" y="3385867"/>
            <a:ext cx="1049761" cy="240917"/>
          </a:xfrm>
          <a:prstGeom prst="rect">
            <a:avLst/>
          </a:prstGeom>
        </p:spPr>
        <p:txBody>
          <a:bodyPr wrap="square" rtlCol="0" anchor="ctr">
            <a:noAutofit/>
          </a:bodyPr>
          <a:lstStyle/>
          <a:p>
            <a:r>
              <a:rPr lang="it-IT" sz="900" b="0" i="0" u="none" dirty="0">
                <a:solidFill>
                  <a:srgbClr val="0065A3"/>
                </a:solidFill>
                <a:latin typeface="+mn-lt"/>
              </a:rPr>
              <a:t>o/w Trenord 0.8</a:t>
            </a:r>
          </a:p>
        </p:txBody>
      </p:sp>
      <p:sp>
        <p:nvSpPr>
          <p:cNvPr id="94" name="Parentesi quadra chiusa 93">
            <a:extLst>
              <a:ext uri="{FF2B5EF4-FFF2-40B4-BE49-F238E27FC236}">
                <a16:creationId xmlns:a16="http://schemas.microsoft.com/office/drawing/2014/main" id="{96ECF9B4-48BF-4230-BDE3-5BF7A488A5B2}"/>
              </a:ext>
            </a:extLst>
          </p:cNvPr>
          <p:cNvSpPr/>
          <p:nvPr/>
        </p:nvSpPr>
        <p:spPr>
          <a:xfrm flipH="1">
            <a:off x="1281089" y="3078637"/>
            <a:ext cx="45719" cy="896173"/>
          </a:xfrm>
          <a:prstGeom prst="rightBracket">
            <a:avLst/>
          </a:prstGeom>
          <a:ln w="9525">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5" name="CasellaDiTesto 94">
            <a:extLst>
              <a:ext uri="{FF2B5EF4-FFF2-40B4-BE49-F238E27FC236}">
                <a16:creationId xmlns:a16="http://schemas.microsoft.com/office/drawing/2014/main" id="{2E9A6ABA-27E1-4FE8-9BFA-4AB01C71B0F5}"/>
              </a:ext>
            </a:extLst>
          </p:cNvPr>
          <p:cNvSpPr txBox="1"/>
          <p:nvPr/>
        </p:nvSpPr>
        <p:spPr>
          <a:xfrm>
            <a:off x="2007320" y="3176485"/>
            <a:ext cx="1049761" cy="240917"/>
          </a:xfrm>
          <a:prstGeom prst="rect">
            <a:avLst/>
          </a:prstGeom>
        </p:spPr>
        <p:txBody>
          <a:bodyPr wrap="square" rtlCol="0" anchor="ctr">
            <a:noAutofit/>
          </a:bodyPr>
          <a:lstStyle/>
          <a:p>
            <a:r>
              <a:rPr lang="it-IT" sz="900" b="0" i="0" u="none" dirty="0">
                <a:solidFill>
                  <a:srgbClr val="0065A3"/>
                </a:solidFill>
                <a:latin typeface="+mn-lt"/>
              </a:rPr>
              <a:t>o/w Trenord -0.01</a:t>
            </a:r>
          </a:p>
        </p:txBody>
      </p:sp>
      <p:sp>
        <p:nvSpPr>
          <p:cNvPr id="96" name="Parentesi quadra chiusa 95">
            <a:extLst>
              <a:ext uri="{FF2B5EF4-FFF2-40B4-BE49-F238E27FC236}">
                <a16:creationId xmlns:a16="http://schemas.microsoft.com/office/drawing/2014/main" id="{EE56A96A-33A1-4919-BDF8-AEDD448E9CA4}"/>
              </a:ext>
            </a:extLst>
          </p:cNvPr>
          <p:cNvSpPr/>
          <p:nvPr/>
        </p:nvSpPr>
        <p:spPr>
          <a:xfrm rot="10800000">
            <a:off x="3108526" y="2372780"/>
            <a:ext cx="45719" cy="572704"/>
          </a:xfrm>
          <a:prstGeom prst="rightBracket">
            <a:avLst/>
          </a:prstGeom>
          <a:ln w="9525">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7" name="CasellaDiTesto 96">
            <a:extLst>
              <a:ext uri="{FF2B5EF4-FFF2-40B4-BE49-F238E27FC236}">
                <a16:creationId xmlns:a16="http://schemas.microsoft.com/office/drawing/2014/main" id="{7959A753-CDF0-4F71-B537-774E2A5911BB}"/>
              </a:ext>
            </a:extLst>
          </p:cNvPr>
          <p:cNvSpPr txBox="1"/>
          <p:nvPr/>
        </p:nvSpPr>
        <p:spPr>
          <a:xfrm>
            <a:off x="2187602" y="2540011"/>
            <a:ext cx="1049761" cy="240917"/>
          </a:xfrm>
          <a:prstGeom prst="rect">
            <a:avLst/>
          </a:prstGeom>
        </p:spPr>
        <p:txBody>
          <a:bodyPr wrap="square" rtlCol="0" anchor="ctr">
            <a:noAutofit/>
          </a:bodyPr>
          <a:lstStyle/>
          <a:p>
            <a:r>
              <a:rPr lang="it-IT" sz="900" b="0" i="0" u="none" dirty="0">
                <a:solidFill>
                  <a:srgbClr val="0065A3"/>
                </a:solidFill>
                <a:latin typeface="+mn-lt"/>
              </a:rPr>
              <a:t>o/w Trenord 0.6</a:t>
            </a:r>
          </a:p>
        </p:txBody>
      </p:sp>
      <p:sp>
        <p:nvSpPr>
          <p:cNvPr id="98" name="CasellaDiTesto 97">
            <a:extLst>
              <a:ext uri="{FF2B5EF4-FFF2-40B4-BE49-F238E27FC236}">
                <a16:creationId xmlns:a16="http://schemas.microsoft.com/office/drawing/2014/main" id="{FA460A27-6505-432A-9AC1-151649C3C479}"/>
              </a:ext>
            </a:extLst>
          </p:cNvPr>
          <p:cNvSpPr txBox="1"/>
          <p:nvPr/>
        </p:nvSpPr>
        <p:spPr>
          <a:xfrm>
            <a:off x="4752869" y="2852936"/>
            <a:ext cx="1049761" cy="240917"/>
          </a:xfrm>
          <a:prstGeom prst="rect">
            <a:avLst/>
          </a:prstGeom>
        </p:spPr>
        <p:txBody>
          <a:bodyPr wrap="square" rtlCol="0" anchor="ctr">
            <a:noAutofit/>
          </a:bodyPr>
          <a:lstStyle/>
          <a:p>
            <a:r>
              <a:rPr lang="it-IT" sz="900" b="0" i="0" u="none" dirty="0">
                <a:solidFill>
                  <a:srgbClr val="0065A3"/>
                </a:solidFill>
                <a:latin typeface="+mn-lt"/>
              </a:rPr>
              <a:t>o/w Trenord 1.4</a:t>
            </a:r>
          </a:p>
        </p:txBody>
      </p:sp>
      <p:sp>
        <p:nvSpPr>
          <p:cNvPr id="99" name="Parentesi quadra chiusa 98">
            <a:extLst>
              <a:ext uri="{FF2B5EF4-FFF2-40B4-BE49-F238E27FC236}">
                <a16:creationId xmlns:a16="http://schemas.microsoft.com/office/drawing/2014/main" id="{0937616A-3CAF-4A18-886D-328D0F80C7A8}"/>
              </a:ext>
            </a:extLst>
          </p:cNvPr>
          <p:cNvSpPr/>
          <p:nvPr/>
        </p:nvSpPr>
        <p:spPr>
          <a:xfrm>
            <a:off x="4707150" y="2331808"/>
            <a:ext cx="45719" cy="1294267"/>
          </a:xfrm>
          <a:prstGeom prst="rightBracket">
            <a:avLst/>
          </a:prstGeom>
          <a:ln w="9525">
            <a:solidFill>
              <a:srgbClr val="0065A3"/>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0" name="CasellaDiTesto 99">
            <a:extLst>
              <a:ext uri="{FF2B5EF4-FFF2-40B4-BE49-F238E27FC236}">
                <a16:creationId xmlns:a16="http://schemas.microsoft.com/office/drawing/2014/main" id="{20105F29-62ED-4DC9-838B-5F15F4A92CBE}"/>
              </a:ext>
            </a:extLst>
          </p:cNvPr>
          <p:cNvSpPr txBox="1"/>
          <p:nvPr/>
        </p:nvSpPr>
        <p:spPr>
          <a:xfrm>
            <a:off x="551384" y="5325358"/>
            <a:ext cx="5070698" cy="313770"/>
          </a:xfrm>
          <a:prstGeom prst="rect">
            <a:avLst/>
          </a:prstGeom>
        </p:spPr>
        <p:txBody>
          <a:bodyPr wrap="square" rtlCol="0" anchor="ctr">
            <a:noAutofit/>
          </a:bodyPr>
          <a:lstStyle/>
          <a:p>
            <a:pPr algn="ctr"/>
            <a:r>
              <a:rPr lang="it-IT" sz="800" i="0" u="none" dirty="0">
                <a:solidFill>
                  <a:srgbClr val="0065A3"/>
                </a:solidFill>
                <a:latin typeface="+mn-lt"/>
              </a:rPr>
              <a:t>Railway </a:t>
            </a:r>
            <a:r>
              <a:rPr lang="it-IT" sz="800" i="0" u="none" dirty="0" err="1">
                <a:solidFill>
                  <a:srgbClr val="0065A3"/>
                </a:solidFill>
                <a:latin typeface="+mn-lt"/>
              </a:rPr>
              <a:t>infrastructure</a:t>
            </a:r>
            <a:r>
              <a:rPr lang="it-IT" sz="800" i="0" u="none" dirty="0">
                <a:solidFill>
                  <a:srgbClr val="0065A3"/>
                </a:solidFill>
                <a:latin typeface="+mn-lt"/>
              </a:rPr>
              <a:t>  14.3%     </a:t>
            </a:r>
            <a:r>
              <a:rPr lang="it-IT" sz="800" i="0" u="none" dirty="0" err="1">
                <a:solidFill>
                  <a:srgbClr val="0065A3"/>
                </a:solidFill>
                <a:latin typeface="+mn-lt"/>
              </a:rPr>
              <a:t>Ro.S.Co</a:t>
            </a:r>
            <a:r>
              <a:rPr lang="it-IT" sz="800" i="0" u="none" dirty="0">
                <a:solidFill>
                  <a:srgbClr val="0065A3"/>
                </a:solidFill>
                <a:latin typeface="+mn-lt"/>
              </a:rPr>
              <a:t>  5.6%    Road </a:t>
            </a:r>
            <a:r>
              <a:rPr lang="it-IT" sz="800" i="0" u="none" dirty="0" err="1">
                <a:solidFill>
                  <a:srgbClr val="0065A3"/>
                </a:solidFill>
                <a:latin typeface="+mn-lt"/>
              </a:rPr>
              <a:t>passenger</a:t>
            </a:r>
            <a:r>
              <a:rPr lang="it-IT" sz="800" i="0" u="none" dirty="0">
                <a:solidFill>
                  <a:srgbClr val="0065A3"/>
                </a:solidFill>
                <a:latin typeface="+mn-lt"/>
              </a:rPr>
              <a:t> </a:t>
            </a:r>
            <a:r>
              <a:rPr lang="it-IT" sz="800" i="0" u="none" dirty="0" err="1">
                <a:solidFill>
                  <a:srgbClr val="0065A3"/>
                </a:solidFill>
                <a:latin typeface="+mn-lt"/>
              </a:rPr>
              <a:t>mobility</a:t>
            </a:r>
            <a:r>
              <a:rPr lang="it-IT" sz="800" i="0" u="none" dirty="0">
                <a:solidFill>
                  <a:srgbClr val="0065A3"/>
                </a:solidFill>
                <a:latin typeface="+mn-lt"/>
              </a:rPr>
              <a:t>  8.3%    Trenord 71.8%  </a:t>
            </a:r>
          </a:p>
        </p:txBody>
      </p:sp>
      <p:sp>
        <p:nvSpPr>
          <p:cNvPr id="3" name="CasellaDiTesto 2">
            <a:extLst>
              <a:ext uri="{FF2B5EF4-FFF2-40B4-BE49-F238E27FC236}">
                <a16:creationId xmlns:a16="http://schemas.microsoft.com/office/drawing/2014/main" id="{5A0DC3C2-2EDF-43EB-B7BB-317E1CE6133D}"/>
              </a:ext>
            </a:extLst>
          </p:cNvPr>
          <p:cNvSpPr txBox="1"/>
          <p:nvPr/>
        </p:nvSpPr>
        <p:spPr>
          <a:xfrm>
            <a:off x="4702672" y="1973469"/>
            <a:ext cx="904292" cy="368737"/>
          </a:xfrm>
          <a:prstGeom prst="rect">
            <a:avLst/>
          </a:prstGeom>
        </p:spPr>
        <p:txBody>
          <a:bodyPr wrap="square" rtlCol="0" anchor="ctr">
            <a:noAutofit/>
          </a:bodyPr>
          <a:lstStyle>
            <a:defPPr>
              <a:defRPr lang="it-IT"/>
            </a:defPPr>
            <a:lvl1pPr>
              <a:defRPr sz="900" b="0" i="0" u="none">
                <a:solidFill>
                  <a:srgbClr val="0065A3"/>
                </a:solidFill>
                <a:latin typeface="+mn-lt"/>
              </a:defRPr>
            </a:lvl1pPr>
          </a:lstStyle>
          <a:p>
            <a:pPr algn="ctr"/>
            <a:r>
              <a:rPr lang="it-IT" sz="1050" b="1" dirty="0" err="1"/>
              <a:t>Excluding</a:t>
            </a:r>
            <a:r>
              <a:rPr lang="it-IT" sz="1050" b="1" dirty="0"/>
              <a:t> Trenord 0.6</a:t>
            </a:r>
          </a:p>
        </p:txBody>
      </p:sp>
      <p:sp>
        <p:nvSpPr>
          <p:cNvPr id="45" name="CasellaDiTesto 44">
            <a:extLst>
              <a:ext uri="{FF2B5EF4-FFF2-40B4-BE49-F238E27FC236}">
                <a16:creationId xmlns:a16="http://schemas.microsoft.com/office/drawing/2014/main" id="{A58165D9-9878-44B1-8A94-2D7E61FFEFEA}"/>
              </a:ext>
            </a:extLst>
          </p:cNvPr>
          <p:cNvSpPr txBox="1"/>
          <p:nvPr/>
        </p:nvSpPr>
        <p:spPr>
          <a:xfrm>
            <a:off x="10608905" y="1723945"/>
            <a:ext cx="904292" cy="368737"/>
          </a:xfrm>
          <a:prstGeom prst="rect">
            <a:avLst/>
          </a:prstGeom>
        </p:spPr>
        <p:txBody>
          <a:bodyPr wrap="square" rtlCol="0" anchor="ctr">
            <a:noAutofit/>
          </a:bodyPr>
          <a:lstStyle>
            <a:defPPr>
              <a:defRPr lang="it-IT"/>
            </a:defPPr>
            <a:lvl1pPr>
              <a:defRPr sz="900" b="0" i="0" u="none">
                <a:solidFill>
                  <a:srgbClr val="0065A3"/>
                </a:solidFill>
                <a:latin typeface="+mn-lt"/>
              </a:defRPr>
            </a:lvl1pPr>
          </a:lstStyle>
          <a:p>
            <a:pPr algn="ctr"/>
            <a:r>
              <a:rPr lang="it-IT" sz="1050" b="1" dirty="0" err="1"/>
              <a:t>Excluding</a:t>
            </a:r>
            <a:r>
              <a:rPr lang="it-IT" sz="1050" b="1" dirty="0"/>
              <a:t> Trenord 0.9</a:t>
            </a:r>
          </a:p>
        </p:txBody>
      </p:sp>
    </p:spTree>
    <p:extLst>
      <p:ext uri="{BB962C8B-B14F-4D97-AF65-F5344CB8AC3E}">
        <p14:creationId xmlns:p14="http://schemas.microsoft.com/office/powerpoint/2010/main" val="319517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5">
            <a:extLst>
              <a:ext uri="{FF2B5EF4-FFF2-40B4-BE49-F238E27FC236}">
                <a16:creationId xmlns:a16="http://schemas.microsoft.com/office/drawing/2014/main" id="{CCFF3135-29BF-4FC4-A07B-29D1329C5442}"/>
              </a:ext>
            </a:extLst>
          </p:cNvPr>
          <p:cNvSpPr/>
          <p:nvPr/>
        </p:nvSpPr>
        <p:spPr>
          <a:xfrm>
            <a:off x="1775520" y="-1035496"/>
            <a:ext cx="776536" cy="193459"/>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CB1B08B-36E6-4D22-8F93-1064E2FF379A}"/>
              </a:ext>
            </a:extLst>
          </p:cNvPr>
          <p:cNvSpPr txBox="1"/>
          <p:nvPr/>
        </p:nvSpPr>
        <p:spPr>
          <a:xfrm>
            <a:off x="0" y="739463"/>
            <a:ext cx="4511675" cy="461665"/>
          </a:xfrm>
          <a:prstGeom prst="rect">
            <a:avLst/>
          </a:prstGeom>
          <a:solidFill>
            <a:srgbClr val="0093C8"/>
          </a:solidFill>
        </p:spPr>
        <p:txBody>
          <a:bodyPr wrap="square" lIns="252000" rIns="252000">
            <a:spAutoFit/>
          </a:bodyPr>
          <a:lstStyle>
            <a:defPPr>
              <a:defRPr lang="it-IT"/>
            </a:defPPr>
            <a:lvl1pPr algn="ctr" fontAlgn="auto">
              <a:spcAft>
                <a:spcPts val="0"/>
              </a:spcAft>
              <a:defRPr sz="2800" i="0" u="none">
                <a:solidFill>
                  <a:schemeClr val="tx1"/>
                </a:solidFill>
                <a:latin typeface="+mj-lt"/>
              </a:defRPr>
            </a:lvl1pPr>
          </a:lstStyle>
          <a:p>
            <a:pPr algn="l"/>
            <a:r>
              <a:rPr lang="en-US" sz="2400" dirty="0"/>
              <a:t>Overview</a:t>
            </a:r>
          </a:p>
        </p:txBody>
      </p:sp>
      <p:sp>
        <p:nvSpPr>
          <p:cNvPr id="2" name="Rettangolo 1">
            <a:extLst>
              <a:ext uri="{FF2B5EF4-FFF2-40B4-BE49-F238E27FC236}">
                <a16:creationId xmlns:a16="http://schemas.microsoft.com/office/drawing/2014/main" id="{02E909F2-80C2-49C7-9983-060FD4F40045}"/>
              </a:ext>
            </a:extLst>
          </p:cNvPr>
          <p:cNvSpPr/>
          <p:nvPr/>
        </p:nvSpPr>
        <p:spPr>
          <a:xfrm>
            <a:off x="-1" y="2636912"/>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a:solidFill>
                  <a:schemeClr val="tx1"/>
                </a:solidFill>
                <a:latin typeface="+mj-lt"/>
              </a:rPr>
              <a:t>Outlook and </a:t>
            </a:r>
            <a:r>
              <a:rPr lang="it-IT" sz="2400" i="0" u="none" dirty="0" err="1">
                <a:solidFill>
                  <a:schemeClr val="tx1"/>
                </a:solidFill>
                <a:latin typeface="+mj-lt"/>
              </a:rPr>
              <a:t>dividends</a:t>
            </a:r>
            <a:endParaRPr lang="it-IT" sz="2400" i="0" u="none" dirty="0">
              <a:solidFill>
                <a:schemeClr val="tx1"/>
              </a:solidFill>
              <a:latin typeface="+mj-lt"/>
            </a:endParaRPr>
          </a:p>
        </p:txBody>
      </p:sp>
      <p:sp>
        <p:nvSpPr>
          <p:cNvPr id="3" name="Rettangolo 2">
            <a:extLst>
              <a:ext uri="{FF2B5EF4-FFF2-40B4-BE49-F238E27FC236}">
                <a16:creationId xmlns:a16="http://schemas.microsoft.com/office/drawing/2014/main" id="{61351ED8-1052-482A-A260-FD5D1C6E5915}"/>
              </a:ext>
            </a:extLst>
          </p:cNvPr>
          <p:cNvSpPr/>
          <p:nvPr/>
        </p:nvSpPr>
        <p:spPr>
          <a:xfrm>
            <a:off x="-12401" y="1646701"/>
            <a:ext cx="45240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Economic</a:t>
            </a:r>
            <a:r>
              <a:rPr lang="it-IT" sz="2400" i="0" u="none" dirty="0">
                <a:solidFill>
                  <a:schemeClr val="tx1"/>
                </a:solidFill>
                <a:latin typeface="+mj-lt"/>
              </a:rPr>
              <a:t> and </a:t>
            </a:r>
            <a:r>
              <a:rPr lang="it-IT" sz="2400" i="0" u="none" dirty="0" err="1">
                <a:solidFill>
                  <a:schemeClr val="tx1"/>
                </a:solidFill>
                <a:latin typeface="+mj-lt"/>
              </a:rPr>
              <a:t>financial</a:t>
            </a:r>
            <a:r>
              <a:rPr lang="it-IT" sz="2400" i="0" u="none" dirty="0">
                <a:solidFill>
                  <a:schemeClr val="tx1"/>
                </a:solidFill>
                <a:latin typeface="+mj-lt"/>
              </a:rPr>
              <a:t> </a:t>
            </a:r>
            <a:r>
              <a:rPr lang="it-IT" sz="2400" i="0" u="none" dirty="0" err="1">
                <a:solidFill>
                  <a:schemeClr val="tx1"/>
                </a:solidFill>
                <a:latin typeface="+mj-lt"/>
              </a:rPr>
              <a:t>results</a:t>
            </a:r>
            <a:endParaRPr lang="it-IT" sz="2400" i="0" u="none" dirty="0">
              <a:solidFill>
                <a:schemeClr val="tx1"/>
              </a:solidFill>
              <a:latin typeface="+mj-lt"/>
            </a:endParaRPr>
          </a:p>
        </p:txBody>
      </p:sp>
      <p:sp>
        <p:nvSpPr>
          <p:cNvPr id="13" name="Rettangolo 12">
            <a:extLst>
              <a:ext uri="{FF2B5EF4-FFF2-40B4-BE49-F238E27FC236}">
                <a16:creationId xmlns:a16="http://schemas.microsoft.com/office/drawing/2014/main" id="{5CDFAE99-221A-44E9-A00E-82A42CA7D037}"/>
              </a:ext>
            </a:extLst>
          </p:cNvPr>
          <p:cNvSpPr/>
          <p:nvPr/>
        </p:nvSpPr>
        <p:spPr>
          <a:xfrm>
            <a:off x="-1531" y="3627123"/>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Sustainability</a:t>
            </a:r>
            <a:endParaRPr lang="it-IT" sz="2400" i="0" u="none" dirty="0">
              <a:solidFill>
                <a:schemeClr val="tx1"/>
              </a:solidFill>
              <a:latin typeface="+mj-lt"/>
            </a:endParaRPr>
          </a:p>
        </p:txBody>
      </p:sp>
      <p:sp>
        <p:nvSpPr>
          <p:cNvPr id="8" name="Rettangolo 7">
            <a:extLst>
              <a:ext uri="{FF2B5EF4-FFF2-40B4-BE49-F238E27FC236}">
                <a16:creationId xmlns:a16="http://schemas.microsoft.com/office/drawing/2014/main" id="{5C7D6D56-458F-4111-ADE4-7FD1F8899379}"/>
              </a:ext>
            </a:extLst>
          </p:cNvPr>
          <p:cNvSpPr/>
          <p:nvPr/>
        </p:nvSpPr>
        <p:spPr>
          <a:xfrm>
            <a:off x="12179" y="4623519"/>
            <a:ext cx="6803015" cy="461665"/>
          </a:xfrm>
          <a:prstGeom prst="rect">
            <a:avLst/>
          </a:prstGeom>
          <a:solidFill>
            <a:srgbClr val="80C8E6"/>
          </a:solidFill>
        </p:spPr>
        <p:txBody>
          <a:bodyPr wrap="square" lIns="252000" rIns="252000">
            <a:spAutoFit/>
          </a:bodyPr>
          <a:lstStyle/>
          <a:p>
            <a:pPr algn="ctr" fontAlgn="auto">
              <a:spcAft>
                <a:spcPts val="0"/>
              </a:spcAft>
            </a:pPr>
            <a:r>
              <a:rPr lang="it-IT" sz="2400" i="0" u="none" dirty="0" err="1">
                <a:solidFill>
                  <a:schemeClr val="tx1"/>
                </a:solidFill>
                <a:latin typeface="+mj-lt"/>
              </a:rPr>
              <a:t>Appendix</a:t>
            </a:r>
            <a:endParaRPr lang="it-IT" sz="2400" i="0" u="none" dirty="0">
              <a:solidFill>
                <a:schemeClr val="tx1"/>
              </a:solidFill>
              <a:latin typeface="+mj-lt"/>
            </a:endParaRPr>
          </a:p>
        </p:txBody>
      </p:sp>
    </p:spTree>
    <p:extLst>
      <p:ext uri="{BB962C8B-B14F-4D97-AF65-F5344CB8AC3E}">
        <p14:creationId xmlns:p14="http://schemas.microsoft.com/office/powerpoint/2010/main" val="107061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D6A8428-9BAF-4A87-A881-A24B0EA22894}"/>
              </a:ext>
            </a:extLst>
          </p:cNvPr>
          <p:cNvPicPr>
            <a:picLocks noChangeAspect="1"/>
          </p:cNvPicPr>
          <p:nvPr/>
        </p:nvPicPr>
        <p:blipFill>
          <a:blip r:embed="rId3"/>
          <a:stretch>
            <a:fillRect/>
          </a:stretch>
        </p:blipFill>
        <p:spPr>
          <a:xfrm>
            <a:off x="3452403" y="892700"/>
            <a:ext cx="5655512" cy="3119853"/>
          </a:xfrm>
          <a:prstGeom prst="rect">
            <a:avLst/>
          </a:prstGeom>
        </p:spPr>
      </p:pic>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Shareholders and share performance</a:t>
            </a:r>
            <a:endParaRPr lang="it-IT" sz="2400" i="0" u="none" dirty="0">
              <a:solidFill>
                <a:srgbClr val="005996"/>
              </a:solidFill>
            </a:endParaRPr>
          </a:p>
        </p:txBody>
      </p:sp>
      <p:sp>
        <p:nvSpPr>
          <p:cNvPr id="42" name="Segnaposto testo 7">
            <a:extLst>
              <a:ext uri="{FF2B5EF4-FFF2-40B4-BE49-F238E27FC236}">
                <a16:creationId xmlns:a16="http://schemas.microsoft.com/office/drawing/2014/main" id="{D1DE9B81-21C0-4DD5-9C3A-9ED0842557C3}"/>
              </a:ext>
            </a:extLst>
          </p:cNvPr>
          <p:cNvSpPr>
            <a:spLocks noGrp="1"/>
          </p:cNvSpPr>
          <p:nvPr>
            <p:ph type="body" sz="quarter" idx="11"/>
          </p:nvPr>
        </p:nvSpPr>
        <p:spPr>
          <a:xfrm>
            <a:off x="340022" y="6455958"/>
            <a:ext cx="9129009" cy="246221"/>
          </a:xfrm>
        </p:spPr>
        <p:txBody>
          <a:bodyPr/>
          <a:lstStyle/>
          <a:p>
            <a:r>
              <a:rPr lang="it-IT" dirty="0"/>
              <a:t>Source: </a:t>
            </a:r>
            <a:r>
              <a:rPr lang="it-IT" dirty="0" err="1"/>
              <a:t>Factset</a:t>
            </a:r>
            <a:endParaRPr lang="it-IT" dirty="0"/>
          </a:p>
        </p:txBody>
      </p:sp>
      <p:sp>
        <p:nvSpPr>
          <p:cNvPr id="44" name="CasellaDiTesto 43">
            <a:extLst>
              <a:ext uri="{FF2B5EF4-FFF2-40B4-BE49-F238E27FC236}">
                <a16:creationId xmlns:a16="http://schemas.microsoft.com/office/drawing/2014/main" id="{F1D178E3-B580-4642-8868-EC02D7D2189A}"/>
              </a:ext>
            </a:extLst>
          </p:cNvPr>
          <p:cNvSpPr txBox="1"/>
          <p:nvPr/>
        </p:nvSpPr>
        <p:spPr>
          <a:xfrm>
            <a:off x="6268437" y="3804316"/>
            <a:ext cx="5688012" cy="589792"/>
          </a:xfrm>
          <a:prstGeom prst="rect">
            <a:avLst/>
          </a:prstGeom>
        </p:spPr>
        <p:txBody>
          <a:bodyPr wrap="none" rtlCol="0" anchor="ctr">
            <a:noAutofit/>
          </a:bodyPr>
          <a:lstStyle/>
          <a:p>
            <a:pPr algn="ctr"/>
            <a:r>
              <a:rPr lang="it-IT" sz="2400" i="0" u="none" dirty="0">
                <a:latin typeface="+mj-lt"/>
              </a:rPr>
              <a:t>L’azionariato</a:t>
            </a:r>
          </a:p>
        </p:txBody>
      </p:sp>
      <p:graphicFrame>
        <p:nvGraphicFramePr>
          <p:cNvPr id="14" name="Grafico 13">
            <a:extLst>
              <a:ext uri="{FF2B5EF4-FFF2-40B4-BE49-F238E27FC236}">
                <a16:creationId xmlns:a16="http://schemas.microsoft.com/office/drawing/2014/main" id="{2CB7D793-0A50-4BDB-8718-13A693CC7062}"/>
              </a:ext>
            </a:extLst>
          </p:cNvPr>
          <p:cNvGraphicFramePr/>
          <p:nvPr>
            <p:extLst>
              <p:ext uri="{D42A27DB-BD31-4B8C-83A1-F6EECF244321}">
                <p14:modId xmlns:p14="http://schemas.microsoft.com/office/powerpoint/2010/main" val="2363387366"/>
              </p:ext>
            </p:extLst>
          </p:nvPr>
        </p:nvGraphicFramePr>
        <p:xfrm>
          <a:off x="6441113" y="4366385"/>
          <a:ext cx="4632512" cy="1941481"/>
        </p:xfrm>
        <a:graphic>
          <a:graphicData uri="http://schemas.openxmlformats.org/drawingml/2006/chart">
            <c:chart xmlns:c="http://schemas.openxmlformats.org/drawingml/2006/chart" xmlns:r="http://schemas.openxmlformats.org/officeDocument/2006/relationships" r:id="rId4"/>
          </a:graphicData>
        </a:graphic>
      </p:graphicFrame>
      <p:sp>
        <p:nvSpPr>
          <p:cNvPr id="54" name="CasellaDiTesto 53">
            <a:extLst>
              <a:ext uri="{FF2B5EF4-FFF2-40B4-BE49-F238E27FC236}">
                <a16:creationId xmlns:a16="http://schemas.microsoft.com/office/drawing/2014/main" id="{A492FAE5-F04A-415C-94F3-F3A5E64F7100}"/>
              </a:ext>
            </a:extLst>
          </p:cNvPr>
          <p:cNvSpPr txBox="1"/>
          <p:nvPr/>
        </p:nvSpPr>
        <p:spPr>
          <a:xfrm>
            <a:off x="479425" y="4009205"/>
            <a:ext cx="4867835" cy="298022"/>
          </a:xfrm>
          <a:prstGeom prst="rect">
            <a:avLst/>
          </a:prstGeom>
          <a:solidFill>
            <a:srgbClr val="0065A3"/>
          </a:solidFill>
        </p:spPr>
        <p:txBody>
          <a:bodyPr wrap="square" rtlCol="0" anchor="ctr">
            <a:noAutofit/>
          </a:bodyPr>
          <a:lstStyle/>
          <a:p>
            <a:pPr algn="ctr"/>
            <a:r>
              <a:rPr lang="it-IT" i="0" u="none" dirty="0">
                <a:latin typeface="+mn-lt"/>
              </a:rPr>
              <a:t>Share capital </a:t>
            </a:r>
            <a:r>
              <a:rPr lang="it-IT" i="0" u="none" dirty="0" err="1">
                <a:latin typeface="+mn-lt"/>
              </a:rPr>
              <a:t>profile</a:t>
            </a:r>
            <a:r>
              <a:rPr lang="it-IT" i="0" u="none" dirty="0">
                <a:latin typeface="+mn-lt"/>
              </a:rPr>
              <a:t> </a:t>
            </a:r>
          </a:p>
        </p:txBody>
      </p:sp>
      <p:sp>
        <p:nvSpPr>
          <p:cNvPr id="3" name="Segnaposto numero diapositiva 2">
            <a:extLst>
              <a:ext uri="{FF2B5EF4-FFF2-40B4-BE49-F238E27FC236}">
                <a16:creationId xmlns:a16="http://schemas.microsoft.com/office/drawing/2014/main" id="{5B0B9AA0-F179-41CE-B6F0-A709C36F0F48}"/>
              </a:ext>
            </a:extLst>
          </p:cNvPr>
          <p:cNvSpPr>
            <a:spLocks noGrp="1"/>
          </p:cNvSpPr>
          <p:nvPr>
            <p:ph type="sldNum" sz="quarter" idx="12"/>
          </p:nvPr>
        </p:nvSpPr>
        <p:spPr/>
        <p:txBody>
          <a:bodyPr/>
          <a:lstStyle/>
          <a:p>
            <a:fld id="{D1D8300E-DD55-E64C-8282-B510600AD611}" type="slidenum">
              <a:rPr lang="it-IT" smtClean="0"/>
              <a:pPr/>
              <a:t>28</a:t>
            </a:fld>
            <a:endParaRPr lang="it-IT" dirty="0"/>
          </a:p>
        </p:txBody>
      </p:sp>
      <p:sp>
        <p:nvSpPr>
          <p:cNvPr id="73" name="Segnaposto testo 3">
            <a:extLst>
              <a:ext uri="{FF2B5EF4-FFF2-40B4-BE49-F238E27FC236}">
                <a16:creationId xmlns:a16="http://schemas.microsoft.com/office/drawing/2014/main" id="{C5DC0B8D-6E8F-4EC7-913E-060DC1D94FC5}"/>
              </a:ext>
            </a:extLst>
          </p:cNvPr>
          <p:cNvSpPr txBox="1">
            <a:spLocks/>
          </p:cNvSpPr>
          <p:nvPr/>
        </p:nvSpPr>
        <p:spPr>
          <a:xfrm>
            <a:off x="382702" y="738349"/>
            <a:ext cx="9431338" cy="359261"/>
          </a:xfrm>
          <a:prstGeom prst="rect">
            <a:avLst/>
          </a:prstGeom>
          <a:solidFill>
            <a:schemeClr val="bg1"/>
          </a:solid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b="0" i="0" u="none" dirty="0"/>
              <a:t>Relative performance  </a:t>
            </a:r>
            <a:r>
              <a:rPr lang="it-IT" b="0" i="0" u="none" dirty="0" err="1"/>
              <a:t>Jan</a:t>
            </a:r>
            <a:r>
              <a:rPr lang="it-IT" b="0" i="0" u="none" dirty="0"/>
              <a:t>. 1, 2021 to date, vs </a:t>
            </a:r>
            <a:r>
              <a:rPr lang="it-IT" b="0" i="0" u="none" dirty="0" err="1"/>
              <a:t>reference</a:t>
            </a:r>
            <a:r>
              <a:rPr lang="it-IT" b="0" i="0" u="none" dirty="0"/>
              <a:t> indexes</a:t>
            </a:r>
          </a:p>
        </p:txBody>
      </p:sp>
      <p:sp>
        <p:nvSpPr>
          <p:cNvPr id="8" name="Callout: linea 7">
            <a:extLst>
              <a:ext uri="{FF2B5EF4-FFF2-40B4-BE49-F238E27FC236}">
                <a16:creationId xmlns:a16="http://schemas.microsoft.com/office/drawing/2014/main" id="{466E374F-81C6-42EF-A13F-AC6C6FB20FFE}"/>
              </a:ext>
            </a:extLst>
          </p:cNvPr>
          <p:cNvSpPr/>
          <p:nvPr/>
        </p:nvSpPr>
        <p:spPr>
          <a:xfrm>
            <a:off x="9623154" y="2291486"/>
            <a:ext cx="1079873" cy="359261"/>
          </a:xfrm>
          <a:prstGeom prst="borderCallout1">
            <a:avLst>
              <a:gd name="adj1" fmla="val 54528"/>
              <a:gd name="adj2" fmla="val -5210"/>
              <a:gd name="adj3" fmla="val 58158"/>
              <a:gd name="adj4" fmla="val -51733"/>
            </a:avLst>
          </a:prstGeom>
          <a:solidFill>
            <a:schemeClr val="accent1"/>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t>FTSE </a:t>
            </a:r>
            <a:r>
              <a:rPr lang="it-IT" sz="900" b="0" i="0" u="none" dirty="0" err="1"/>
              <a:t>All</a:t>
            </a:r>
            <a:r>
              <a:rPr lang="it-IT" sz="900" b="0" i="0" u="none" dirty="0"/>
              <a:t> Share Italia</a:t>
            </a:r>
          </a:p>
        </p:txBody>
      </p:sp>
      <p:sp>
        <p:nvSpPr>
          <p:cNvPr id="47" name="Callout: linea 46">
            <a:extLst>
              <a:ext uri="{FF2B5EF4-FFF2-40B4-BE49-F238E27FC236}">
                <a16:creationId xmlns:a16="http://schemas.microsoft.com/office/drawing/2014/main" id="{B91B2673-A7A9-4B88-9968-BE9D39A41BF7}"/>
              </a:ext>
            </a:extLst>
          </p:cNvPr>
          <p:cNvSpPr/>
          <p:nvPr/>
        </p:nvSpPr>
        <p:spPr>
          <a:xfrm>
            <a:off x="9600048" y="1175810"/>
            <a:ext cx="1079873" cy="359261"/>
          </a:xfrm>
          <a:prstGeom prst="borderCallout1">
            <a:avLst>
              <a:gd name="adj1" fmla="val 54528"/>
              <a:gd name="adj2" fmla="val -5210"/>
              <a:gd name="adj3" fmla="val 185162"/>
              <a:gd name="adj4" fmla="val -66350"/>
            </a:avLst>
          </a:prstGeom>
          <a:solidFill>
            <a:srgbClr val="339966"/>
          </a:solidFill>
          <a:ln>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t>FTSE Italia Small Cap</a:t>
            </a:r>
          </a:p>
        </p:txBody>
      </p:sp>
      <p:sp>
        <p:nvSpPr>
          <p:cNvPr id="48" name="Callout: linea 47">
            <a:extLst>
              <a:ext uri="{FF2B5EF4-FFF2-40B4-BE49-F238E27FC236}">
                <a16:creationId xmlns:a16="http://schemas.microsoft.com/office/drawing/2014/main" id="{1137E4CB-7A2A-45A1-A7C2-C461E04812B8}"/>
              </a:ext>
            </a:extLst>
          </p:cNvPr>
          <p:cNvSpPr/>
          <p:nvPr/>
        </p:nvSpPr>
        <p:spPr>
          <a:xfrm>
            <a:off x="9623154" y="2966207"/>
            <a:ext cx="1079873" cy="326435"/>
          </a:xfrm>
          <a:prstGeom prst="borderCallout1">
            <a:avLst>
              <a:gd name="adj1" fmla="val 54528"/>
              <a:gd name="adj2" fmla="val -5210"/>
              <a:gd name="adj3" fmla="val 42475"/>
              <a:gd name="adj4" fmla="val -71888"/>
            </a:avLst>
          </a:prstGeom>
          <a:solidFill>
            <a:srgbClr val="0065A3"/>
          </a:solidFill>
          <a:ln>
            <a:solidFill>
              <a:srgbClr val="0065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t>FNM Spa</a:t>
            </a:r>
          </a:p>
        </p:txBody>
      </p:sp>
      <p:sp>
        <p:nvSpPr>
          <p:cNvPr id="56" name="Callout: linea 55">
            <a:extLst>
              <a:ext uri="{FF2B5EF4-FFF2-40B4-BE49-F238E27FC236}">
                <a16:creationId xmlns:a16="http://schemas.microsoft.com/office/drawing/2014/main" id="{CE238893-F93E-41CD-8437-0CB57CF3E9CB}"/>
              </a:ext>
            </a:extLst>
          </p:cNvPr>
          <p:cNvSpPr/>
          <p:nvPr/>
        </p:nvSpPr>
        <p:spPr>
          <a:xfrm>
            <a:off x="9623154" y="1727960"/>
            <a:ext cx="1079873" cy="482002"/>
          </a:xfrm>
          <a:prstGeom prst="borderCallout1">
            <a:avLst>
              <a:gd name="adj1" fmla="val 54528"/>
              <a:gd name="adj2" fmla="val -5210"/>
              <a:gd name="adj3" fmla="val 112963"/>
              <a:gd name="adj4" fmla="val -84061"/>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t>FTSE Italia </a:t>
            </a:r>
            <a:r>
              <a:rPr lang="it-IT" sz="900" b="0" i="0" u="none" dirty="0" err="1"/>
              <a:t>All</a:t>
            </a:r>
            <a:r>
              <a:rPr lang="it-IT" sz="900" b="0" i="0" u="none" dirty="0"/>
              <a:t> Share / Consumer Services</a:t>
            </a:r>
          </a:p>
        </p:txBody>
      </p:sp>
      <p:sp>
        <p:nvSpPr>
          <p:cNvPr id="4" name="CasellaDiTesto 3">
            <a:extLst>
              <a:ext uri="{FF2B5EF4-FFF2-40B4-BE49-F238E27FC236}">
                <a16:creationId xmlns:a16="http://schemas.microsoft.com/office/drawing/2014/main" id="{D24E2031-823C-4B5F-81E5-89FD989076BF}"/>
              </a:ext>
            </a:extLst>
          </p:cNvPr>
          <p:cNvSpPr txBox="1"/>
          <p:nvPr/>
        </p:nvSpPr>
        <p:spPr>
          <a:xfrm>
            <a:off x="479425" y="4402475"/>
            <a:ext cx="5040511" cy="1618813"/>
          </a:xfrm>
          <a:prstGeom prst="rect">
            <a:avLst/>
          </a:prstGeom>
        </p:spPr>
        <p:txBody>
          <a:bodyPr wrap="square" rtlCol="0" anchor="ctr">
            <a:noAutofit/>
          </a:bodyPr>
          <a:lstStyle/>
          <a:p>
            <a:pPr>
              <a:lnSpc>
                <a:spcPct val="150000"/>
              </a:lnSpc>
            </a:pPr>
            <a:r>
              <a:rPr lang="it-IT" i="0" u="none" dirty="0">
                <a:solidFill>
                  <a:srgbClr val="575756"/>
                </a:solidFill>
                <a:latin typeface="+mn-lt"/>
              </a:rPr>
              <a:t>Market </a:t>
            </a:r>
            <a:r>
              <a:rPr lang="it-IT" i="0" u="none" dirty="0" err="1">
                <a:solidFill>
                  <a:srgbClr val="575756"/>
                </a:solidFill>
                <a:latin typeface="+mn-lt"/>
              </a:rPr>
              <a:t>capitalization</a:t>
            </a:r>
            <a:r>
              <a:rPr lang="it-IT" i="0" u="none" dirty="0">
                <a:solidFill>
                  <a:srgbClr val="575756"/>
                </a:solidFill>
                <a:latin typeface="+mn-lt"/>
              </a:rPr>
              <a:t> </a:t>
            </a:r>
            <a:r>
              <a:rPr lang="it-IT" i="0" u="none" dirty="0" err="1">
                <a:solidFill>
                  <a:srgbClr val="575756"/>
                </a:solidFill>
                <a:latin typeface="+mn-lt"/>
              </a:rPr>
              <a:t>as</a:t>
            </a:r>
            <a:r>
              <a:rPr lang="it-IT" i="0" u="none" dirty="0">
                <a:solidFill>
                  <a:srgbClr val="575756"/>
                </a:solidFill>
                <a:latin typeface="+mn-lt"/>
              </a:rPr>
              <a:t> </a:t>
            </a:r>
            <a:r>
              <a:rPr lang="it-IT" i="0" u="none" dirty="0" err="1">
                <a:solidFill>
                  <a:srgbClr val="575756"/>
                </a:solidFill>
                <a:latin typeface="+mn-lt"/>
              </a:rPr>
              <a:t>at</a:t>
            </a:r>
            <a:r>
              <a:rPr lang="it-IT" i="0" u="none" dirty="0">
                <a:solidFill>
                  <a:srgbClr val="575756"/>
                </a:solidFill>
                <a:latin typeface="+mn-lt"/>
              </a:rPr>
              <a:t> March 18, 2022	236.2 mln </a:t>
            </a:r>
            <a:r>
              <a:rPr lang="it-IT" i="0" u="none" dirty="0" err="1">
                <a:solidFill>
                  <a:srgbClr val="575756"/>
                </a:solidFill>
                <a:latin typeface="+mn-lt"/>
              </a:rPr>
              <a:t>euros</a:t>
            </a:r>
            <a:endParaRPr lang="it-IT" i="0" u="none" dirty="0">
              <a:solidFill>
                <a:srgbClr val="575756"/>
              </a:solidFill>
              <a:latin typeface="+mn-lt"/>
            </a:endParaRPr>
          </a:p>
          <a:p>
            <a:pPr>
              <a:lnSpc>
                <a:spcPct val="150000"/>
              </a:lnSpc>
            </a:pPr>
            <a:r>
              <a:rPr lang="it-IT" i="0" u="none" dirty="0">
                <a:solidFill>
                  <a:srgbClr val="575756"/>
                </a:solidFill>
                <a:latin typeface="+mn-lt"/>
              </a:rPr>
              <a:t>N. Of shares				434.9 mln</a:t>
            </a:r>
          </a:p>
          <a:p>
            <a:pPr>
              <a:lnSpc>
                <a:spcPct val="150000"/>
              </a:lnSpc>
            </a:pPr>
            <a:r>
              <a:rPr lang="it-IT" i="0" u="none" dirty="0" err="1">
                <a:solidFill>
                  <a:srgbClr val="575756"/>
                </a:solidFill>
                <a:latin typeface="+mn-lt"/>
              </a:rPr>
              <a:t>Average</a:t>
            </a:r>
            <a:r>
              <a:rPr lang="it-IT" i="0" u="none" dirty="0">
                <a:solidFill>
                  <a:srgbClr val="575756"/>
                </a:solidFill>
                <a:latin typeface="+mn-lt"/>
              </a:rPr>
              <a:t> </a:t>
            </a:r>
            <a:r>
              <a:rPr lang="it-IT" i="0" u="none" dirty="0" err="1">
                <a:solidFill>
                  <a:srgbClr val="575756"/>
                </a:solidFill>
                <a:latin typeface="+mn-lt"/>
              </a:rPr>
              <a:t>traded</a:t>
            </a:r>
            <a:r>
              <a:rPr lang="it-IT" i="0" u="none" dirty="0">
                <a:solidFill>
                  <a:srgbClr val="575756"/>
                </a:solidFill>
                <a:latin typeface="+mn-lt"/>
              </a:rPr>
              <a:t> </a:t>
            </a:r>
            <a:r>
              <a:rPr lang="it-IT" i="0" u="none" dirty="0" err="1">
                <a:solidFill>
                  <a:srgbClr val="575756"/>
                </a:solidFill>
                <a:latin typeface="+mn-lt"/>
              </a:rPr>
              <a:t>volumes</a:t>
            </a:r>
            <a:r>
              <a:rPr lang="it-IT" i="0" u="none" dirty="0">
                <a:solidFill>
                  <a:srgbClr val="575756"/>
                </a:solidFill>
                <a:latin typeface="+mn-lt"/>
              </a:rPr>
              <a:t> (last 30 days)	460,884</a:t>
            </a:r>
          </a:p>
          <a:p>
            <a:pPr>
              <a:lnSpc>
                <a:spcPct val="150000"/>
              </a:lnSpc>
            </a:pPr>
            <a:r>
              <a:rPr lang="it-IT" i="0" u="none" dirty="0">
                <a:solidFill>
                  <a:srgbClr val="575756"/>
                </a:solidFill>
                <a:latin typeface="+mn-lt"/>
              </a:rPr>
              <a:t>2021 YTD </a:t>
            </a:r>
            <a:r>
              <a:rPr lang="it-IT" i="0" u="none" dirty="0" err="1">
                <a:solidFill>
                  <a:srgbClr val="575756"/>
                </a:solidFill>
                <a:latin typeface="+mn-lt"/>
              </a:rPr>
              <a:t>change</a:t>
            </a:r>
            <a:r>
              <a:rPr lang="it-IT" i="0" u="none" dirty="0">
                <a:solidFill>
                  <a:srgbClr val="575756"/>
                </a:solidFill>
                <a:latin typeface="+mn-lt"/>
              </a:rPr>
              <a:t>			-10.7%</a:t>
            </a:r>
          </a:p>
        </p:txBody>
      </p:sp>
      <p:sp>
        <p:nvSpPr>
          <p:cNvPr id="5" name="CasellaDiTesto 4">
            <a:extLst>
              <a:ext uri="{FF2B5EF4-FFF2-40B4-BE49-F238E27FC236}">
                <a16:creationId xmlns:a16="http://schemas.microsoft.com/office/drawing/2014/main" id="{1926E44F-786C-4532-B0A7-254BC589ADA8}"/>
              </a:ext>
            </a:extLst>
          </p:cNvPr>
          <p:cNvSpPr txBox="1"/>
          <p:nvPr/>
        </p:nvSpPr>
        <p:spPr>
          <a:xfrm>
            <a:off x="479425" y="1245702"/>
            <a:ext cx="2160191" cy="359261"/>
          </a:xfrm>
          <a:prstGeom prst="rect">
            <a:avLst/>
          </a:prstGeom>
          <a:solidFill>
            <a:schemeClr val="bg1"/>
          </a:solidFill>
        </p:spPr>
        <p:txBody>
          <a:bodyPr anchor="ctr" anchorCtr="0">
            <a:noAutofit/>
          </a:bodyPr>
          <a:lstStyle>
            <a:defPPr>
              <a:defRPr lang="it-IT"/>
            </a:defPPr>
            <a:lvl1pPr marL="0" indent="0" defTabSz="457200" eaLnBrk="1" latinLnBrk="0" hangingPunct="1">
              <a:spcBef>
                <a:spcPct val="20000"/>
              </a:spcBef>
              <a:buFont typeface="Arial"/>
              <a:buNone/>
              <a:defRPr sz="1600" b="0" i="0" u="none" baseline="0">
                <a:solidFill>
                  <a:schemeClr val="bg1">
                    <a:lumMod val="50000"/>
                  </a:schemeClr>
                </a:solidFill>
                <a:latin typeface="+mn-lt"/>
                <a:cs typeface="+mn-cs"/>
              </a:defRPr>
            </a:lvl1pPr>
            <a:lvl2pPr marL="536575" indent="-176213" defTabSz="457200" eaLnBrk="1" latinLnBrk="0" hangingPunct="1">
              <a:spcBef>
                <a:spcPct val="20000"/>
              </a:spcBef>
              <a:buClr>
                <a:schemeClr val="tx1"/>
              </a:buClr>
              <a:buFont typeface="Arial"/>
              <a:buChar char="•"/>
              <a:defRPr sz="1600" baseline="0">
                <a:solidFill>
                  <a:schemeClr val="accent6"/>
                </a:solidFill>
                <a:latin typeface="+mn-lt"/>
                <a:cs typeface="+mn-cs"/>
              </a:defRPr>
            </a:lvl2pPr>
            <a:lvl3pPr marL="1079500" indent="-184150" defTabSz="457200" eaLnBrk="1" latinLnBrk="0" hangingPunct="1">
              <a:spcBef>
                <a:spcPct val="20000"/>
              </a:spcBef>
              <a:buClr>
                <a:schemeClr val="tx1"/>
              </a:buClr>
              <a:buFont typeface="Arial"/>
              <a:buChar char="•"/>
              <a:defRPr baseline="0">
                <a:solidFill>
                  <a:schemeClr val="accent6"/>
                </a:solidFill>
                <a:latin typeface="+mn-lt"/>
                <a:cs typeface="+mn-cs"/>
              </a:defRPr>
            </a:lvl3pPr>
            <a:lvl4pPr marL="1616075" indent="-184150" defTabSz="457200" eaLnBrk="1" latinLnBrk="0" hangingPunct="1">
              <a:spcBef>
                <a:spcPct val="20000"/>
              </a:spcBef>
              <a:buClr>
                <a:schemeClr val="tx1"/>
              </a:buClr>
              <a:buFont typeface="Arial"/>
              <a:buChar char="•"/>
              <a:defRPr sz="1200" baseline="0">
                <a:solidFill>
                  <a:schemeClr val="accent6"/>
                </a:solidFill>
                <a:latin typeface="+mn-lt"/>
                <a:cs typeface="+mn-cs"/>
              </a:defRPr>
            </a:lvl4pPr>
            <a:lvl5pPr marL="2152650" indent="-177800" defTabSz="457200" eaLnBrk="1" latinLnBrk="0" hangingPunct="1">
              <a:spcBef>
                <a:spcPct val="20000"/>
              </a:spcBef>
              <a:buClr>
                <a:schemeClr val="tx1"/>
              </a:buClr>
              <a:buFont typeface="Arial"/>
              <a:buChar char="•"/>
              <a:defRPr sz="1200" baseline="0">
                <a:solidFill>
                  <a:schemeClr val="accent6"/>
                </a:solidFill>
                <a:latin typeface="+mn-lt"/>
                <a:cs typeface="+mn-cs"/>
              </a:defRPr>
            </a:lvl5pPr>
            <a:lvl6pPr marL="2514600" indent="-228600" defTabSz="457200">
              <a:spcBef>
                <a:spcPct val="20000"/>
              </a:spcBef>
              <a:buFont typeface="Arial"/>
              <a:buChar char="•"/>
              <a:defRPr sz="2000">
                <a:solidFill>
                  <a:schemeClr val="tx1"/>
                </a:solidFill>
                <a:latin typeface="+mn-lt"/>
                <a:cs typeface="+mn-cs"/>
              </a:defRPr>
            </a:lvl6pPr>
            <a:lvl7pPr marL="2971800" indent="-228600" defTabSz="457200">
              <a:spcBef>
                <a:spcPct val="20000"/>
              </a:spcBef>
              <a:buFont typeface="Arial"/>
              <a:buChar char="•"/>
              <a:defRPr sz="2000">
                <a:solidFill>
                  <a:schemeClr val="tx1"/>
                </a:solidFill>
                <a:latin typeface="+mn-lt"/>
                <a:cs typeface="+mn-cs"/>
              </a:defRPr>
            </a:lvl7pPr>
            <a:lvl8pPr marL="3429000" indent="-228600" defTabSz="457200">
              <a:spcBef>
                <a:spcPct val="20000"/>
              </a:spcBef>
              <a:buFont typeface="Arial"/>
              <a:buChar char="•"/>
              <a:defRPr sz="2000">
                <a:solidFill>
                  <a:schemeClr val="tx1"/>
                </a:solidFill>
                <a:latin typeface="+mn-lt"/>
                <a:cs typeface="+mn-cs"/>
              </a:defRPr>
            </a:lvl8pPr>
            <a:lvl9pPr marL="3886200" indent="-228600" defTabSz="457200">
              <a:spcBef>
                <a:spcPct val="20000"/>
              </a:spcBef>
              <a:buFont typeface="Arial"/>
              <a:buChar char="•"/>
              <a:defRPr sz="2000">
                <a:solidFill>
                  <a:schemeClr val="tx1"/>
                </a:solidFill>
                <a:latin typeface="+mn-lt"/>
                <a:cs typeface="+mn-cs"/>
              </a:defRPr>
            </a:lvl9pPr>
          </a:lstStyle>
          <a:p>
            <a:r>
              <a:rPr lang="it-IT" sz="1400" b="1" dirty="0">
                <a:solidFill>
                  <a:srgbClr val="0065A3"/>
                </a:solidFill>
              </a:rPr>
              <a:t>Share price March 18, 2022: 0.54 euro </a:t>
            </a:r>
          </a:p>
        </p:txBody>
      </p:sp>
      <p:sp>
        <p:nvSpPr>
          <p:cNvPr id="7" name="Rettangolo 6">
            <a:extLst>
              <a:ext uri="{FF2B5EF4-FFF2-40B4-BE49-F238E27FC236}">
                <a16:creationId xmlns:a16="http://schemas.microsoft.com/office/drawing/2014/main" id="{D9830BB4-C86C-475A-A50E-58FA7330AE0D}"/>
              </a:ext>
            </a:extLst>
          </p:cNvPr>
          <p:cNvSpPr/>
          <p:nvPr/>
        </p:nvSpPr>
        <p:spPr>
          <a:xfrm>
            <a:off x="8224638" y="3864228"/>
            <a:ext cx="1368152" cy="2748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CasellaDiTesto 52">
            <a:extLst>
              <a:ext uri="{FF2B5EF4-FFF2-40B4-BE49-F238E27FC236}">
                <a16:creationId xmlns:a16="http://schemas.microsoft.com/office/drawing/2014/main" id="{686B212D-DE55-46F9-92B7-B362D756CD7D}"/>
              </a:ext>
            </a:extLst>
          </p:cNvPr>
          <p:cNvSpPr txBox="1"/>
          <p:nvPr/>
        </p:nvSpPr>
        <p:spPr>
          <a:xfrm>
            <a:off x="6311978" y="3987791"/>
            <a:ext cx="4921018" cy="298022"/>
          </a:xfrm>
          <a:prstGeom prst="rect">
            <a:avLst/>
          </a:prstGeom>
          <a:solidFill>
            <a:srgbClr val="0065A3"/>
          </a:solidFill>
        </p:spPr>
        <p:txBody>
          <a:bodyPr wrap="square" rtlCol="0" anchor="ctr">
            <a:noAutofit/>
          </a:bodyPr>
          <a:lstStyle/>
          <a:p>
            <a:pPr algn="ctr"/>
            <a:r>
              <a:rPr lang="it-IT" i="0" u="none" dirty="0">
                <a:latin typeface="+mn-lt"/>
              </a:rPr>
              <a:t>Shareholders</a:t>
            </a:r>
          </a:p>
        </p:txBody>
      </p:sp>
    </p:spTree>
    <p:extLst>
      <p:ext uri="{BB962C8B-B14F-4D97-AF65-F5344CB8AC3E}">
        <p14:creationId xmlns:p14="http://schemas.microsoft.com/office/powerpoint/2010/main" val="45780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a:t>
            </a:r>
            <a:r>
              <a:rPr lang="it-IT" sz="2400" i="0" u="none" dirty="0" err="1"/>
              <a:t>Consolidated</a:t>
            </a:r>
            <a:r>
              <a:rPr lang="it-IT" sz="2400" i="0" u="none" dirty="0"/>
              <a:t> Profit &amp; Loss – REPORTED</a:t>
            </a:r>
            <a:r>
              <a:rPr lang="it-IT" sz="2400" i="0" u="none" baseline="30000" dirty="0"/>
              <a:t>1</a:t>
            </a:r>
            <a:endParaRPr lang="it-IT" sz="2400" i="0" u="none" baseline="30000" dirty="0">
              <a:solidFill>
                <a:srgbClr val="005996"/>
              </a:solidFill>
            </a:endParaRPr>
          </a:p>
        </p:txBody>
      </p:sp>
      <p:sp>
        <p:nvSpPr>
          <p:cNvPr id="60" name="CasellaDiTesto 59">
            <a:extLst>
              <a:ext uri="{FF2B5EF4-FFF2-40B4-BE49-F238E27FC236}">
                <a16:creationId xmlns:a16="http://schemas.microsoft.com/office/drawing/2014/main" id="{F5EEACEE-1AB7-401C-ADD2-D146BD3B05ED}"/>
              </a:ext>
            </a:extLst>
          </p:cNvPr>
          <p:cNvSpPr txBox="1"/>
          <p:nvPr/>
        </p:nvSpPr>
        <p:spPr>
          <a:xfrm>
            <a:off x="6225092" y="1054783"/>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18" name="Segnaposto testo 7">
            <a:extLst>
              <a:ext uri="{FF2B5EF4-FFF2-40B4-BE49-F238E27FC236}">
                <a16:creationId xmlns:a16="http://schemas.microsoft.com/office/drawing/2014/main" id="{B7622250-8204-4C64-91D2-70017A9FF6C9}"/>
              </a:ext>
            </a:extLst>
          </p:cNvPr>
          <p:cNvSpPr>
            <a:spLocks noGrp="1"/>
          </p:cNvSpPr>
          <p:nvPr>
            <p:ph type="body" sz="quarter" idx="11"/>
          </p:nvPr>
        </p:nvSpPr>
        <p:spPr>
          <a:xfrm>
            <a:off x="340022" y="6455958"/>
            <a:ext cx="9129009" cy="246221"/>
          </a:xfrm>
        </p:spPr>
        <p:txBody>
          <a:bodyPr/>
          <a:lstStyle/>
          <a:p>
            <a:r>
              <a:rPr lang="it-IT" dirty="0"/>
              <a:t> </a:t>
            </a:r>
          </a:p>
        </p:txBody>
      </p:sp>
      <p:sp>
        <p:nvSpPr>
          <p:cNvPr id="2" name="Segnaposto numero diapositiva 1">
            <a:extLst>
              <a:ext uri="{FF2B5EF4-FFF2-40B4-BE49-F238E27FC236}">
                <a16:creationId xmlns:a16="http://schemas.microsoft.com/office/drawing/2014/main" id="{299A3605-A944-49C1-B74E-C0D0542B41AC}"/>
              </a:ext>
            </a:extLst>
          </p:cNvPr>
          <p:cNvSpPr>
            <a:spLocks noGrp="1"/>
          </p:cNvSpPr>
          <p:nvPr>
            <p:ph type="sldNum" sz="quarter" idx="12"/>
          </p:nvPr>
        </p:nvSpPr>
        <p:spPr/>
        <p:txBody>
          <a:bodyPr/>
          <a:lstStyle/>
          <a:p>
            <a:fld id="{D1D8300E-DD55-E64C-8282-B510600AD611}" type="slidenum">
              <a:rPr lang="it-IT" smtClean="0"/>
              <a:pPr/>
              <a:t>29</a:t>
            </a:fld>
            <a:endParaRPr lang="it-IT" dirty="0"/>
          </a:p>
        </p:txBody>
      </p:sp>
      <p:sp>
        <p:nvSpPr>
          <p:cNvPr id="5" name="CasellaDiTesto 4">
            <a:extLst>
              <a:ext uri="{FF2B5EF4-FFF2-40B4-BE49-F238E27FC236}">
                <a16:creationId xmlns:a16="http://schemas.microsoft.com/office/drawing/2014/main" id="{6EA680DF-F64F-4018-9769-3F048CBA88E4}"/>
              </a:ext>
            </a:extLst>
          </p:cNvPr>
          <p:cNvSpPr txBox="1"/>
          <p:nvPr/>
        </p:nvSpPr>
        <p:spPr>
          <a:xfrm>
            <a:off x="397723" y="6278703"/>
            <a:ext cx="5904656" cy="472211"/>
          </a:xfrm>
          <a:prstGeom prst="rect">
            <a:avLst/>
          </a:prstGeom>
        </p:spPr>
        <p:txBody>
          <a:bodyPr wrap="square" rtlCol="0" anchor="ctr">
            <a:noAutofit/>
          </a:bodyPr>
          <a:lstStyle/>
          <a:p>
            <a:r>
              <a:rPr lang="en-GB" sz="800" b="0" i="0" u="none" dirty="0">
                <a:solidFill>
                  <a:schemeClr val="accent6">
                    <a:lumMod val="75000"/>
                    <a:lumOff val="25000"/>
                  </a:schemeClr>
                </a:solidFill>
                <a:latin typeface="+mn-lt"/>
              </a:rPr>
              <a:t>1 - In 2021 MISE is consolidated since February 26, comparing with FNM’s 2020 actual results. </a:t>
            </a:r>
            <a:endParaRPr lang="it-IT" sz="1200" b="0" i="0" u="none" dirty="0">
              <a:solidFill>
                <a:schemeClr val="accent6"/>
              </a:solidFill>
              <a:latin typeface="+mn-lt"/>
            </a:endParaRPr>
          </a:p>
        </p:txBody>
      </p:sp>
      <p:pic>
        <p:nvPicPr>
          <p:cNvPr id="4" name="Immagine 3">
            <a:extLst>
              <a:ext uri="{FF2B5EF4-FFF2-40B4-BE49-F238E27FC236}">
                <a16:creationId xmlns:a16="http://schemas.microsoft.com/office/drawing/2014/main" id="{78007F28-0742-486F-A31C-B6DCBBED01AA}"/>
              </a:ext>
            </a:extLst>
          </p:cNvPr>
          <p:cNvPicPr>
            <a:picLocks noChangeAspect="1"/>
          </p:cNvPicPr>
          <p:nvPr/>
        </p:nvPicPr>
        <p:blipFill>
          <a:blip r:embed="rId3"/>
          <a:stretch>
            <a:fillRect/>
          </a:stretch>
        </p:blipFill>
        <p:spPr>
          <a:xfrm>
            <a:off x="1703864" y="968497"/>
            <a:ext cx="8137524" cy="4996725"/>
          </a:xfrm>
          <a:prstGeom prst="rect">
            <a:avLst/>
          </a:prstGeom>
        </p:spPr>
      </p:pic>
    </p:spTree>
    <p:extLst>
      <p:ext uri="{BB962C8B-B14F-4D97-AF65-F5344CB8AC3E}">
        <p14:creationId xmlns:p14="http://schemas.microsoft.com/office/powerpoint/2010/main" val="176190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AF4C169-355F-48BC-8522-BD6BE782AD3D}"/>
              </a:ext>
            </a:extLst>
          </p:cNvPr>
          <p:cNvSpPr txBox="1">
            <a:spLocks/>
          </p:cNvSpPr>
          <p:nvPr/>
        </p:nvSpPr>
        <p:spPr>
          <a:xfrm>
            <a:off x="178999" y="2359627"/>
            <a:ext cx="4935501" cy="1069373"/>
          </a:xfrm>
          <a:prstGeom prst="rect">
            <a:avLst/>
          </a:prstGeom>
        </p:spPr>
        <p:txBody>
          <a:bodyPr/>
          <a:lstStyle>
            <a:lvl1pPr marL="0" indent="0" algn="l" defTabSz="457200" rtl="0" eaLnBrk="1" latinLnBrk="0" hangingPunct="1">
              <a:spcBef>
                <a:spcPct val="20000"/>
              </a:spcBef>
              <a:buFont typeface="Arial"/>
              <a:buNone/>
              <a:defRPr sz="1600" kern="1200" baseline="0">
                <a:solidFill>
                  <a:schemeClr val="accent6"/>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pPr>
            <a:r>
              <a:rPr lang="en-GB" sz="1800" b="0" i="0" u="none" dirty="0">
                <a:solidFill>
                  <a:schemeClr val="tx1"/>
                </a:solidFill>
              </a:rPr>
              <a:t>Financial highlights</a:t>
            </a:r>
          </a:p>
          <a:p>
            <a:pPr lvl="1" fontAlgn="auto">
              <a:spcAft>
                <a:spcPts val="0"/>
              </a:spcAft>
            </a:pPr>
            <a:r>
              <a:rPr lang="en-GB" sz="1800" b="0" i="0" u="none" dirty="0">
                <a:solidFill>
                  <a:schemeClr val="tx1"/>
                </a:solidFill>
              </a:rPr>
              <a:t>Mobility demand in the period</a:t>
            </a:r>
          </a:p>
          <a:p>
            <a:pPr lvl="1" fontAlgn="auto">
              <a:spcAft>
                <a:spcPts val="0"/>
              </a:spcAft>
              <a:buClr>
                <a:srgbClr val="FFFFFF"/>
              </a:buClr>
            </a:pPr>
            <a:r>
              <a:rPr lang="en-GB" sz="1800" b="0" i="0" u="none" dirty="0">
                <a:solidFill>
                  <a:srgbClr val="FFFFFF"/>
                </a:solidFill>
              </a:rPr>
              <a:t>FY 2021 consolidated results</a:t>
            </a:r>
          </a:p>
          <a:p>
            <a:pPr fontAlgn="auto">
              <a:spcAft>
                <a:spcPts val="0"/>
              </a:spcAft>
            </a:pPr>
            <a:endParaRPr lang="en-GB" sz="1800" b="0" i="0" u="none" dirty="0">
              <a:solidFill>
                <a:schemeClr val="tx1"/>
              </a:solidFill>
            </a:endParaRPr>
          </a:p>
        </p:txBody>
      </p:sp>
      <p:sp>
        <p:nvSpPr>
          <p:cNvPr id="7" name="Pentagon 5">
            <a:extLst>
              <a:ext uri="{FF2B5EF4-FFF2-40B4-BE49-F238E27FC236}">
                <a16:creationId xmlns:a16="http://schemas.microsoft.com/office/drawing/2014/main" id="{CCFF3135-29BF-4FC4-A07B-29D1329C5442}"/>
              </a:ext>
            </a:extLst>
          </p:cNvPr>
          <p:cNvSpPr/>
          <p:nvPr/>
        </p:nvSpPr>
        <p:spPr>
          <a:xfrm>
            <a:off x="1775520" y="-1035496"/>
            <a:ext cx="776536" cy="193459"/>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CB1B08B-36E6-4D22-8F93-1064E2FF379A}"/>
              </a:ext>
            </a:extLst>
          </p:cNvPr>
          <p:cNvSpPr txBox="1"/>
          <p:nvPr/>
        </p:nvSpPr>
        <p:spPr>
          <a:xfrm>
            <a:off x="0" y="739463"/>
            <a:ext cx="4511675" cy="461665"/>
          </a:xfrm>
          <a:prstGeom prst="rect">
            <a:avLst/>
          </a:prstGeom>
          <a:solidFill>
            <a:srgbClr val="0093C8"/>
          </a:solidFill>
        </p:spPr>
        <p:txBody>
          <a:bodyPr wrap="square" lIns="252000" rIns="252000">
            <a:spAutoFit/>
          </a:bodyPr>
          <a:lstStyle>
            <a:defPPr>
              <a:defRPr lang="it-IT"/>
            </a:defPPr>
            <a:lvl1pPr algn="ctr" fontAlgn="auto">
              <a:spcAft>
                <a:spcPts val="0"/>
              </a:spcAft>
              <a:defRPr sz="2800" i="0" u="none">
                <a:solidFill>
                  <a:schemeClr val="tx1"/>
                </a:solidFill>
                <a:latin typeface="+mj-lt"/>
              </a:defRPr>
            </a:lvl1pPr>
          </a:lstStyle>
          <a:p>
            <a:pPr algn="l"/>
            <a:r>
              <a:rPr lang="en-US" sz="2400" dirty="0"/>
              <a:t>Overview</a:t>
            </a:r>
          </a:p>
        </p:txBody>
      </p:sp>
      <p:sp>
        <p:nvSpPr>
          <p:cNvPr id="2" name="Rettangolo 1">
            <a:extLst>
              <a:ext uri="{FF2B5EF4-FFF2-40B4-BE49-F238E27FC236}">
                <a16:creationId xmlns:a16="http://schemas.microsoft.com/office/drawing/2014/main" id="{02E909F2-80C2-49C7-9983-060FD4F40045}"/>
              </a:ext>
            </a:extLst>
          </p:cNvPr>
          <p:cNvSpPr/>
          <p:nvPr/>
        </p:nvSpPr>
        <p:spPr>
          <a:xfrm>
            <a:off x="-1" y="3975447"/>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Sustainability</a:t>
            </a:r>
            <a:endParaRPr lang="it-IT" sz="2400" i="0" u="none" dirty="0">
              <a:solidFill>
                <a:schemeClr val="tx1"/>
              </a:solidFill>
              <a:latin typeface="+mj-lt"/>
            </a:endParaRPr>
          </a:p>
        </p:txBody>
      </p:sp>
      <p:sp>
        <p:nvSpPr>
          <p:cNvPr id="3" name="Rettangolo 2">
            <a:extLst>
              <a:ext uri="{FF2B5EF4-FFF2-40B4-BE49-F238E27FC236}">
                <a16:creationId xmlns:a16="http://schemas.microsoft.com/office/drawing/2014/main" id="{61351ED8-1052-482A-A260-FD5D1C6E5915}"/>
              </a:ext>
            </a:extLst>
          </p:cNvPr>
          <p:cNvSpPr/>
          <p:nvPr/>
        </p:nvSpPr>
        <p:spPr>
          <a:xfrm>
            <a:off x="-1" y="1731986"/>
            <a:ext cx="6816726" cy="461665"/>
          </a:xfrm>
          <a:prstGeom prst="rect">
            <a:avLst/>
          </a:prstGeom>
          <a:solidFill>
            <a:srgbClr val="80C8E6"/>
          </a:solidFill>
        </p:spPr>
        <p:txBody>
          <a:bodyPr wrap="square" lIns="252000" rIns="252000">
            <a:spAutoFit/>
          </a:bodyPr>
          <a:lstStyle/>
          <a:p>
            <a:pPr algn="ctr" fontAlgn="auto">
              <a:spcAft>
                <a:spcPts val="0"/>
              </a:spcAft>
            </a:pPr>
            <a:r>
              <a:rPr lang="en-GB" sz="2400" i="0" u="none">
                <a:solidFill>
                  <a:schemeClr val="tx1"/>
                </a:solidFill>
                <a:latin typeface="+mj-lt"/>
              </a:rPr>
              <a:t>Economic and financial results</a:t>
            </a:r>
          </a:p>
        </p:txBody>
      </p:sp>
      <p:sp>
        <p:nvSpPr>
          <p:cNvPr id="13" name="Rettangolo 12">
            <a:extLst>
              <a:ext uri="{FF2B5EF4-FFF2-40B4-BE49-F238E27FC236}">
                <a16:creationId xmlns:a16="http://schemas.microsoft.com/office/drawing/2014/main" id="{5CDFAE99-221A-44E9-A00E-82A42CA7D037}"/>
              </a:ext>
            </a:extLst>
          </p:cNvPr>
          <p:cNvSpPr/>
          <p:nvPr/>
        </p:nvSpPr>
        <p:spPr>
          <a:xfrm>
            <a:off x="-1531" y="4749634"/>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a:solidFill>
                  <a:schemeClr val="tx1"/>
                </a:solidFill>
                <a:latin typeface="+mj-lt"/>
              </a:rPr>
              <a:t>Outlook and </a:t>
            </a:r>
            <a:r>
              <a:rPr lang="it-IT" sz="2400" i="0" u="none" dirty="0" err="1">
                <a:solidFill>
                  <a:schemeClr val="tx1"/>
                </a:solidFill>
                <a:latin typeface="+mj-lt"/>
              </a:rPr>
              <a:t>dividends</a:t>
            </a:r>
            <a:r>
              <a:rPr lang="it-IT" sz="2400" i="0" u="none" dirty="0">
                <a:solidFill>
                  <a:schemeClr val="tx1"/>
                </a:solidFill>
                <a:latin typeface="+mj-lt"/>
              </a:rPr>
              <a:t> </a:t>
            </a:r>
          </a:p>
        </p:txBody>
      </p:sp>
      <p:sp>
        <p:nvSpPr>
          <p:cNvPr id="8" name="Rettangolo 7">
            <a:extLst>
              <a:ext uri="{FF2B5EF4-FFF2-40B4-BE49-F238E27FC236}">
                <a16:creationId xmlns:a16="http://schemas.microsoft.com/office/drawing/2014/main" id="{10857869-5D2C-411C-A275-AABDF38B2F4E}"/>
              </a:ext>
            </a:extLst>
          </p:cNvPr>
          <p:cNvSpPr/>
          <p:nvPr/>
        </p:nvSpPr>
        <p:spPr>
          <a:xfrm>
            <a:off x="-1531" y="5507113"/>
            <a:ext cx="4511676" cy="461665"/>
          </a:xfrm>
          <a:prstGeom prst="rect">
            <a:avLst/>
          </a:prstGeom>
          <a:solidFill>
            <a:srgbClr val="0093C8"/>
          </a:solidFill>
        </p:spPr>
        <p:txBody>
          <a:bodyPr wrap="square" lIns="252000" rIns="252000">
            <a:spAutoFit/>
          </a:bodyPr>
          <a:lstStyle/>
          <a:p>
            <a:pPr fontAlgn="auto">
              <a:spcAft>
                <a:spcPts val="0"/>
              </a:spcAft>
            </a:pPr>
            <a:r>
              <a:rPr lang="it-IT" sz="2400" i="0" u="none" dirty="0" err="1">
                <a:solidFill>
                  <a:schemeClr val="tx1"/>
                </a:solidFill>
                <a:latin typeface="+mj-lt"/>
              </a:rPr>
              <a:t>Appendix</a:t>
            </a:r>
            <a:endParaRPr lang="it-IT" sz="2400" i="0" u="none" dirty="0">
              <a:solidFill>
                <a:schemeClr val="tx1"/>
              </a:solidFill>
              <a:latin typeface="+mj-lt"/>
            </a:endParaRPr>
          </a:p>
        </p:txBody>
      </p:sp>
    </p:spTree>
    <p:extLst>
      <p:ext uri="{BB962C8B-B14F-4D97-AF65-F5344CB8AC3E}">
        <p14:creationId xmlns:p14="http://schemas.microsoft.com/office/powerpoint/2010/main" val="19895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772B4B07-EEB4-4327-9DCC-4DA3FABFE322}"/>
              </a:ext>
            </a:extLst>
          </p:cNvPr>
          <p:cNvSpPr txBox="1"/>
          <p:nvPr/>
        </p:nvSpPr>
        <p:spPr>
          <a:xfrm>
            <a:off x="282819" y="1054783"/>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a:t>
            </a:r>
            <a:r>
              <a:rPr lang="en-GB" sz="2400" i="0" u="none" dirty="0">
                <a:solidFill>
                  <a:srgbClr val="005996"/>
                </a:solidFill>
              </a:rPr>
              <a:t> </a:t>
            </a:r>
            <a:r>
              <a:rPr lang="en-GB" sz="2400" i="0" u="none" dirty="0"/>
              <a:t>Revenues and Adjusted EBITDA by segment – REPORTED</a:t>
            </a:r>
            <a:r>
              <a:rPr lang="en-GB" sz="2400" i="0" u="none" baseline="30000" dirty="0"/>
              <a:t>1</a:t>
            </a:r>
            <a:endParaRPr lang="en-GB" sz="2400" i="0" u="none" baseline="30000" dirty="0">
              <a:solidFill>
                <a:srgbClr val="005996"/>
              </a:solidFill>
            </a:endParaRPr>
          </a:p>
        </p:txBody>
      </p:sp>
      <p:sp>
        <p:nvSpPr>
          <p:cNvPr id="144" name="Segnaposto testo 7">
            <a:extLst>
              <a:ext uri="{FF2B5EF4-FFF2-40B4-BE49-F238E27FC236}">
                <a16:creationId xmlns:a16="http://schemas.microsoft.com/office/drawing/2014/main" id="{FF4A7B82-33E2-44D3-9A7C-CED860D5D10C}"/>
              </a:ext>
            </a:extLst>
          </p:cNvPr>
          <p:cNvSpPr>
            <a:spLocks noGrp="1"/>
          </p:cNvSpPr>
          <p:nvPr>
            <p:ph type="body" sz="quarter" idx="11"/>
          </p:nvPr>
        </p:nvSpPr>
        <p:spPr>
          <a:xfrm>
            <a:off x="336386" y="6326338"/>
            <a:ext cx="9129009" cy="365124"/>
          </a:xfrm>
        </p:spPr>
        <p:txBody>
          <a:bodyPr lIns="90000" tIns="46800" rIns="90000" bIns="46800" anchor="b">
            <a:noAutofit/>
          </a:bodyPr>
          <a:lstStyle/>
          <a:p>
            <a:endParaRPr lang="en-GB" sz="800" dirty="0">
              <a:solidFill>
                <a:schemeClr val="accent6">
                  <a:lumMod val="75000"/>
                  <a:lumOff val="25000"/>
                </a:schemeClr>
              </a:solidFill>
            </a:endParaRPr>
          </a:p>
          <a:p>
            <a:r>
              <a:rPr lang="en-GB" sz="800" b="0" i="0" u="none" dirty="0">
                <a:solidFill>
                  <a:schemeClr val="accent6">
                    <a:lumMod val="75000"/>
                    <a:lumOff val="25000"/>
                  </a:schemeClr>
                </a:solidFill>
              </a:rPr>
              <a:t>1 - </a:t>
            </a:r>
            <a:r>
              <a:rPr lang="en-GB" sz="800" b="0" i="0" u="none" dirty="0">
                <a:solidFill>
                  <a:schemeClr val="accent6">
                    <a:lumMod val="75000"/>
                    <a:lumOff val="25000"/>
                  </a:schemeClr>
                </a:solidFill>
                <a:latin typeface="+mn-lt"/>
              </a:rPr>
              <a:t>In 2021 MISE is consolidated since February 26, comparing with FNM’s 2020 actual results.</a:t>
            </a:r>
            <a:endParaRPr lang="en-GB" sz="800" dirty="0">
              <a:solidFill>
                <a:schemeClr val="accent6">
                  <a:lumMod val="75000"/>
                  <a:lumOff val="25000"/>
                </a:schemeClr>
              </a:solidFill>
            </a:endParaRPr>
          </a:p>
          <a:p>
            <a:r>
              <a:rPr lang="en-GB" sz="800" dirty="0">
                <a:solidFill>
                  <a:schemeClr val="accent6">
                    <a:lumMod val="75000"/>
                    <a:lumOff val="25000"/>
                  </a:schemeClr>
                </a:solidFill>
              </a:rPr>
              <a:t>2 - Adjusted EBITDA: excluding extraordinary gains and losses</a:t>
            </a:r>
          </a:p>
        </p:txBody>
      </p:sp>
      <p:sp>
        <p:nvSpPr>
          <p:cNvPr id="70" name="Rectangle 123">
            <a:extLst>
              <a:ext uri="{FF2B5EF4-FFF2-40B4-BE49-F238E27FC236}">
                <a16:creationId xmlns:a16="http://schemas.microsoft.com/office/drawing/2014/main" id="{85C06422-C39D-4E2D-9108-52CF32ECDD3F}"/>
              </a:ext>
            </a:extLst>
          </p:cNvPr>
          <p:cNvSpPr/>
          <p:nvPr/>
        </p:nvSpPr>
        <p:spPr>
          <a:xfrm>
            <a:off x="354892" y="1120702"/>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30</a:t>
            </a:fld>
            <a:endParaRPr lang="it-IT" dirty="0"/>
          </a:p>
        </p:txBody>
      </p:sp>
      <p:pic>
        <p:nvPicPr>
          <p:cNvPr id="3" name="Immagine 2">
            <a:extLst>
              <a:ext uri="{FF2B5EF4-FFF2-40B4-BE49-F238E27FC236}">
                <a16:creationId xmlns:a16="http://schemas.microsoft.com/office/drawing/2014/main" id="{51AD98D5-4D74-4783-AFAA-45EFF2A4D749}"/>
              </a:ext>
            </a:extLst>
          </p:cNvPr>
          <p:cNvPicPr>
            <a:picLocks noChangeAspect="1"/>
          </p:cNvPicPr>
          <p:nvPr/>
        </p:nvPicPr>
        <p:blipFill>
          <a:blip r:embed="rId3"/>
          <a:stretch>
            <a:fillRect/>
          </a:stretch>
        </p:blipFill>
        <p:spPr>
          <a:xfrm>
            <a:off x="2496317" y="1231007"/>
            <a:ext cx="6438900" cy="2486025"/>
          </a:xfrm>
          <a:prstGeom prst="rect">
            <a:avLst/>
          </a:prstGeom>
        </p:spPr>
      </p:pic>
      <p:pic>
        <p:nvPicPr>
          <p:cNvPr id="4" name="Immagine 3">
            <a:extLst>
              <a:ext uri="{FF2B5EF4-FFF2-40B4-BE49-F238E27FC236}">
                <a16:creationId xmlns:a16="http://schemas.microsoft.com/office/drawing/2014/main" id="{6F20235E-CA9E-4DC1-AEE4-B358273D1D2C}"/>
              </a:ext>
            </a:extLst>
          </p:cNvPr>
          <p:cNvPicPr>
            <a:picLocks noChangeAspect="1"/>
          </p:cNvPicPr>
          <p:nvPr/>
        </p:nvPicPr>
        <p:blipFill>
          <a:blip r:embed="rId4"/>
          <a:stretch>
            <a:fillRect/>
          </a:stretch>
        </p:blipFill>
        <p:spPr>
          <a:xfrm>
            <a:off x="2496317" y="3909593"/>
            <a:ext cx="6438900" cy="2076450"/>
          </a:xfrm>
          <a:prstGeom prst="rect">
            <a:avLst/>
          </a:prstGeom>
        </p:spPr>
      </p:pic>
    </p:spTree>
    <p:extLst>
      <p:ext uri="{BB962C8B-B14F-4D97-AF65-F5344CB8AC3E}">
        <p14:creationId xmlns:p14="http://schemas.microsoft.com/office/powerpoint/2010/main" val="3956842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19C141E-731F-494C-B5F1-21C9BCD77BE4}"/>
              </a:ext>
            </a:extLst>
          </p:cNvPr>
          <p:cNvPicPr>
            <a:picLocks noChangeAspect="1"/>
          </p:cNvPicPr>
          <p:nvPr/>
        </p:nvPicPr>
        <p:blipFill>
          <a:blip r:embed="rId3"/>
          <a:stretch>
            <a:fillRect/>
          </a:stretch>
        </p:blipFill>
        <p:spPr>
          <a:xfrm>
            <a:off x="1245073" y="3501008"/>
            <a:ext cx="9783200" cy="3145809"/>
          </a:xfrm>
          <a:prstGeom prst="rect">
            <a:avLst/>
          </a:prstGeom>
        </p:spPr>
      </p:pic>
      <p:pic>
        <p:nvPicPr>
          <p:cNvPr id="7" name="Immagine 6">
            <a:extLst>
              <a:ext uri="{FF2B5EF4-FFF2-40B4-BE49-F238E27FC236}">
                <a16:creationId xmlns:a16="http://schemas.microsoft.com/office/drawing/2014/main" id="{1018EACD-AFA9-44F8-9165-A90EB8CF1DB3}"/>
              </a:ext>
            </a:extLst>
          </p:cNvPr>
          <p:cNvPicPr>
            <a:picLocks noChangeAspect="1"/>
          </p:cNvPicPr>
          <p:nvPr/>
        </p:nvPicPr>
        <p:blipFill>
          <a:blip r:embed="rId4"/>
          <a:stretch>
            <a:fillRect/>
          </a:stretch>
        </p:blipFill>
        <p:spPr>
          <a:xfrm>
            <a:off x="1521064" y="620688"/>
            <a:ext cx="9507209" cy="3176291"/>
          </a:xfrm>
          <a:prstGeom prst="rect">
            <a:avLst/>
          </a:prstGeom>
        </p:spPr>
      </p:pic>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t> From EBITDA to Net </a:t>
            </a:r>
            <a:r>
              <a:rPr lang="it-IT" sz="2400" i="0" u="none" dirty="0" err="1"/>
              <a:t>Result</a:t>
            </a:r>
            <a:r>
              <a:rPr lang="it-IT" sz="2400" i="0" u="none" dirty="0"/>
              <a:t> – REPORTED</a:t>
            </a:r>
            <a:r>
              <a:rPr lang="it-IT" sz="2400" i="0" u="none" baseline="30000" dirty="0"/>
              <a:t>1</a:t>
            </a:r>
            <a:endParaRPr lang="it-IT" sz="2400" i="0" u="none" baseline="30000" dirty="0">
              <a:solidFill>
                <a:srgbClr val="005996"/>
              </a:solidFill>
            </a:endParaRPr>
          </a:p>
        </p:txBody>
      </p:sp>
      <p:sp>
        <p:nvSpPr>
          <p:cNvPr id="104" name="CasellaDiTesto 103">
            <a:extLst>
              <a:ext uri="{FF2B5EF4-FFF2-40B4-BE49-F238E27FC236}">
                <a16:creationId xmlns:a16="http://schemas.microsoft.com/office/drawing/2014/main" id="{EE280358-597E-4FFF-ADC9-FA5538245839}"/>
              </a:ext>
            </a:extLst>
          </p:cNvPr>
          <p:cNvSpPr txBox="1"/>
          <p:nvPr/>
        </p:nvSpPr>
        <p:spPr>
          <a:xfrm rot="16200000">
            <a:off x="-700409" y="2090752"/>
            <a:ext cx="2501022" cy="402874"/>
          </a:xfrm>
          <a:prstGeom prst="rect">
            <a:avLst/>
          </a:prstGeom>
          <a:noFill/>
          <a:ln w="12700" cap="flat">
            <a:noFill/>
            <a:miter lim="400000"/>
          </a:ln>
          <a:effectLst/>
          <a:sp3d/>
        </p:spPr>
        <p:txBody>
          <a:bodyPr rot="0" spcFirstLastPara="1" vertOverflow="overflow" horzOverflow="overflow" vert="horz" wrap="square" lIns="31849" tIns="31849" rIns="31849" bIns="31849" numCol="1" spcCol="23885" rtlCol="0" anchor="ctr">
            <a:spAutoFit/>
          </a:bodyPr>
          <a:lstStyle/>
          <a:p>
            <a:pPr algn="ctr" defTabSz="366264" fontAlgn="auto" hangingPunct="0">
              <a:spcBef>
                <a:spcPts val="0"/>
              </a:spcBef>
              <a:spcAft>
                <a:spcPts val="0"/>
              </a:spcAft>
              <a:defRPr/>
            </a:pPr>
            <a:r>
              <a:rPr lang="it-IT" sz="2200" i="0" u="none" kern="0" dirty="0">
                <a:solidFill>
                  <a:srgbClr val="005996"/>
                </a:solidFill>
                <a:latin typeface="Calibri"/>
                <a:cs typeface="+mn-cs"/>
                <a:sym typeface="Gill Sans"/>
              </a:rPr>
              <a:t>FY 2021</a:t>
            </a:r>
          </a:p>
        </p:txBody>
      </p:sp>
      <p:sp>
        <p:nvSpPr>
          <p:cNvPr id="6" name="CasellaDiTesto 5">
            <a:extLst>
              <a:ext uri="{FF2B5EF4-FFF2-40B4-BE49-F238E27FC236}">
                <a16:creationId xmlns:a16="http://schemas.microsoft.com/office/drawing/2014/main" id="{D7888491-CAA7-485E-B5C1-898C7BC14943}"/>
              </a:ext>
            </a:extLst>
          </p:cNvPr>
          <p:cNvSpPr txBox="1"/>
          <p:nvPr/>
        </p:nvSpPr>
        <p:spPr>
          <a:xfrm rot="16200000">
            <a:off x="-713714" y="4818856"/>
            <a:ext cx="2501022" cy="402874"/>
          </a:xfrm>
          <a:prstGeom prst="rect">
            <a:avLst/>
          </a:prstGeom>
          <a:noFill/>
          <a:ln w="12700" cap="flat">
            <a:noFill/>
            <a:miter lim="400000"/>
          </a:ln>
          <a:effectLst/>
          <a:sp3d/>
        </p:spPr>
        <p:txBody>
          <a:bodyPr rot="0" spcFirstLastPara="1" vertOverflow="overflow" horzOverflow="overflow" vert="horz" wrap="square" lIns="31849" tIns="31849" rIns="31849" bIns="31849" numCol="1" spcCol="23885" rtlCol="0" anchor="ctr">
            <a:spAutoFit/>
          </a:bodyPr>
          <a:lstStyle/>
          <a:p>
            <a:pPr algn="ctr" defTabSz="366264" fontAlgn="auto" hangingPunct="0">
              <a:spcBef>
                <a:spcPts val="0"/>
              </a:spcBef>
              <a:spcAft>
                <a:spcPts val="0"/>
              </a:spcAft>
              <a:defRPr/>
            </a:pPr>
            <a:r>
              <a:rPr lang="it-IT" sz="2200" b="0" i="0" u="none" kern="0" dirty="0">
                <a:solidFill>
                  <a:schemeClr val="tx1"/>
                </a:solidFill>
                <a:latin typeface="Calibri"/>
                <a:cs typeface="+mn-cs"/>
                <a:sym typeface="Gill Sans"/>
              </a:rPr>
              <a:t>FY 2020</a:t>
            </a:r>
          </a:p>
        </p:txBody>
      </p:sp>
      <p:sp>
        <p:nvSpPr>
          <p:cNvPr id="16" name="Rectangle 123">
            <a:extLst>
              <a:ext uri="{FF2B5EF4-FFF2-40B4-BE49-F238E27FC236}">
                <a16:creationId xmlns:a16="http://schemas.microsoft.com/office/drawing/2014/main" id="{2D2EE9A7-E5D9-4BB6-A677-A2F8517EE6D0}"/>
              </a:ext>
            </a:extLst>
          </p:cNvPr>
          <p:cNvSpPr/>
          <p:nvPr/>
        </p:nvSpPr>
        <p:spPr>
          <a:xfrm>
            <a:off x="282819" y="987408"/>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4" name="Segnaposto numero diapositiva 3">
            <a:extLst>
              <a:ext uri="{FF2B5EF4-FFF2-40B4-BE49-F238E27FC236}">
                <a16:creationId xmlns:a16="http://schemas.microsoft.com/office/drawing/2014/main" id="{E3B5854E-0B9F-4A77-8215-E52FFD0399D5}"/>
              </a:ext>
            </a:extLst>
          </p:cNvPr>
          <p:cNvSpPr>
            <a:spLocks noGrp="1"/>
          </p:cNvSpPr>
          <p:nvPr>
            <p:ph type="sldNum" sz="quarter" idx="12"/>
          </p:nvPr>
        </p:nvSpPr>
        <p:spPr/>
        <p:txBody>
          <a:bodyPr/>
          <a:lstStyle/>
          <a:p>
            <a:fld id="{D1D8300E-DD55-E64C-8282-B510600AD611}" type="slidenum">
              <a:rPr lang="it-IT" smtClean="0"/>
              <a:pPr/>
              <a:t>31</a:t>
            </a:fld>
            <a:endParaRPr lang="it-IT" dirty="0"/>
          </a:p>
        </p:txBody>
      </p:sp>
      <p:sp>
        <p:nvSpPr>
          <p:cNvPr id="18" name="Rettangolo 17">
            <a:extLst>
              <a:ext uri="{FF2B5EF4-FFF2-40B4-BE49-F238E27FC236}">
                <a16:creationId xmlns:a16="http://schemas.microsoft.com/office/drawing/2014/main" id="{E5A68CCB-01E3-4440-A873-6D3C89A7BC22}"/>
              </a:ext>
            </a:extLst>
          </p:cNvPr>
          <p:cNvSpPr/>
          <p:nvPr/>
        </p:nvSpPr>
        <p:spPr>
          <a:xfrm>
            <a:off x="294419" y="6056317"/>
            <a:ext cx="1036077" cy="257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v</a:t>
            </a:r>
          </a:p>
        </p:txBody>
      </p:sp>
      <p:sp>
        <p:nvSpPr>
          <p:cNvPr id="23" name="Rettangolo 22">
            <a:extLst>
              <a:ext uri="{FF2B5EF4-FFF2-40B4-BE49-F238E27FC236}">
                <a16:creationId xmlns:a16="http://schemas.microsoft.com/office/drawing/2014/main" id="{86E97FA3-CB15-4BF6-A197-E995B0BB197A}"/>
              </a:ext>
            </a:extLst>
          </p:cNvPr>
          <p:cNvSpPr/>
          <p:nvPr/>
        </p:nvSpPr>
        <p:spPr>
          <a:xfrm>
            <a:off x="10915627" y="6088051"/>
            <a:ext cx="1036077" cy="257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v</a:t>
            </a:r>
          </a:p>
        </p:txBody>
      </p:sp>
      <p:sp>
        <p:nvSpPr>
          <p:cNvPr id="19" name="Callout: linea 18">
            <a:extLst>
              <a:ext uri="{FF2B5EF4-FFF2-40B4-BE49-F238E27FC236}">
                <a16:creationId xmlns:a16="http://schemas.microsoft.com/office/drawing/2014/main" id="{6A897589-0FAC-486E-8C8F-3F519ECB2F6D}"/>
              </a:ext>
            </a:extLst>
          </p:cNvPr>
          <p:cNvSpPr/>
          <p:nvPr/>
        </p:nvSpPr>
        <p:spPr>
          <a:xfrm>
            <a:off x="6680447" y="1076207"/>
            <a:ext cx="1956185" cy="774749"/>
          </a:xfrm>
          <a:prstGeom prst="borderCallout1">
            <a:avLst>
              <a:gd name="adj1" fmla="val 47282"/>
              <a:gd name="adj2" fmla="val -940"/>
              <a:gd name="adj3" fmla="val 116088"/>
              <a:gd name="adj4" fmla="val -23845"/>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0" i="0" u="none" dirty="0">
                <a:solidFill>
                  <a:srgbClr val="575756"/>
                </a:solidFill>
                <a:latin typeface="+mn-lt"/>
              </a:rPr>
              <a:t>Increase due to net financial expense on Bridge Loan for 14.8 </a:t>
            </a:r>
            <a:r>
              <a:rPr lang="en-GB" sz="1000" b="0" i="0" u="none" dirty="0" err="1">
                <a:solidFill>
                  <a:srgbClr val="575756"/>
                </a:solidFill>
                <a:latin typeface="+mn-lt"/>
              </a:rPr>
              <a:t>mln</a:t>
            </a:r>
            <a:r>
              <a:rPr lang="en-GB" sz="1000" b="0" i="0" u="none" dirty="0">
                <a:solidFill>
                  <a:srgbClr val="575756"/>
                </a:solidFill>
                <a:latin typeface="+mn-lt"/>
              </a:rPr>
              <a:t> euros (o/w non recurring upfront fees and other commissions for 8.6 </a:t>
            </a:r>
            <a:r>
              <a:rPr lang="en-GB" sz="1000" b="0" i="0" u="none" dirty="0" err="1">
                <a:solidFill>
                  <a:srgbClr val="575756"/>
                </a:solidFill>
                <a:latin typeface="+mn-lt"/>
              </a:rPr>
              <a:t>mln</a:t>
            </a:r>
            <a:r>
              <a:rPr lang="en-GB" sz="1000" b="0" i="0" u="none" dirty="0">
                <a:solidFill>
                  <a:srgbClr val="575756"/>
                </a:solidFill>
                <a:latin typeface="+mn-lt"/>
              </a:rPr>
              <a:t> euros)</a:t>
            </a:r>
            <a:endParaRPr lang="it-IT" sz="1000" dirty="0"/>
          </a:p>
        </p:txBody>
      </p:sp>
      <p:sp>
        <p:nvSpPr>
          <p:cNvPr id="14" name="Segnaposto testo 7">
            <a:extLst>
              <a:ext uri="{FF2B5EF4-FFF2-40B4-BE49-F238E27FC236}">
                <a16:creationId xmlns:a16="http://schemas.microsoft.com/office/drawing/2014/main" id="{F26B90C2-1DCF-4C6F-950C-B7BEBC786641}"/>
              </a:ext>
            </a:extLst>
          </p:cNvPr>
          <p:cNvSpPr>
            <a:spLocks noGrp="1"/>
          </p:cNvSpPr>
          <p:nvPr>
            <p:ph type="body" sz="quarter" idx="11"/>
          </p:nvPr>
        </p:nvSpPr>
        <p:spPr>
          <a:xfrm>
            <a:off x="340022" y="6567155"/>
            <a:ext cx="9129009" cy="246221"/>
          </a:xfrm>
        </p:spPr>
        <p:txBody>
          <a:bodyPr/>
          <a:lstStyle/>
          <a:p>
            <a:endParaRPr lang="en-GB" dirty="0">
              <a:solidFill>
                <a:schemeClr val="accent6">
                  <a:lumMod val="75000"/>
                  <a:lumOff val="25000"/>
                </a:schemeClr>
              </a:solidFill>
            </a:endParaRPr>
          </a:p>
          <a:p>
            <a:r>
              <a:rPr lang="en-GB" sz="800" dirty="0">
                <a:solidFill>
                  <a:schemeClr val="accent6">
                    <a:lumMod val="75000"/>
                    <a:lumOff val="25000"/>
                  </a:schemeClr>
                </a:solidFill>
              </a:rPr>
              <a:t>1 . </a:t>
            </a:r>
            <a:r>
              <a:rPr lang="en-GB" sz="800" b="0" i="0" u="none" dirty="0">
                <a:solidFill>
                  <a:schemeClr val="accent6">
                    <a:lumMod val="75000"/>
                    <a:lumOff val="25000"/>
                  </a:schemeClr>
                </a:solidFill>
                <a:latin typeface="+mn-lt"/>
              </a:rPr>
              <a:t>In 2021 MISE is consolidated since February 26, comparing with FNM’s 2020 actual results.</a:t>
            </a:r>
            <a:endParaRPr lang="en-GB" sz="800" dirty="0">
              <a:solidFill>
                <a:schemeClr val="accent6">
                  <a:lumMod val="75000"/>
                  <a:lumOff val="25000"/>
                </a:schemeClr>
              </a:solidFill>
            </a:endParaRPr>
          </a:p>
          <a:p>
            <a:r>
              <a:rPr lang="en-GB" sz="800" dirty="0">
                <a:solidFill>
                  <a:schemeClr val="accent6">
                    <a:lumMod val="75000"/>
                    <a:lumOff val="25000"/>
                  </a:schemeClr>
                </a:solidFill>
              </a:rPr>
              <a:t>* Adjusted Net Result: Net Result before profit (loss) of companies consolidated at equity</a:t>
            </a:r>
          </a:p>
        </p:txBody>
      </p:sp>
      <p:sp>
        <p:nvSpPr>
          <p:cNvPr id="15" name="Rettangolo 14">
            <a:extLst>
              <a:ext uri="{FF2B5EF4-FFF2-40B4-BE49-F238E27FC236}">
                <a16:creationId xmlns:a16="http://schemas.microsoft.com/office/drawing/2014/main" id="{47512723-0495-4424-B058-395AA76B4C42}"/>
              </a:ext>
            </a:extLst>
          </p:cNvPr>
          <p:cNvSpPr/>
          <p:nvPr/>
        </p:nvSpPr>
        <p:spPr>
          <a:xfrm>
            <a:off x="10956814" y="6014409"/>
            <a:ext cx="467778" cy="404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FB3AE4FA-DC9D-4200-8794-52CC65C86590}"/>
              </a:ext>
            </a:extLst>
          </p:cNvPr>
          <p:cNvSpPr/>
          <p:nvPr/>
        </p:nvSpPr>
        <p:spPr>
          <a:xfrm>
            <a:off x="1053287" y="5866023"/>
            <a:ext cx="467778" cy="404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C5E65C65-D7E5-4D2B-85BF-7417A52FCBB1}"/>
              </a:ext>
            </a:extLst>
          </p:cNvPr>
          <p:cNvSpPr/>
          <p:nvPr/>
        </p:nvSpPr>
        <p:spPr>
          <a:xfrm>
            <a:off x="1160728" y="900411"/>
            <a:ext cx="10197171" cy="2642290"/>
          </a:xfrm>
          <a:prstGeom prst="rect">
            <a:avLst/>
          </a:prstGeom>
          <a:noFill/>
          <a:ln w="19050">
            <a:solidFill>
              <a:srgbClr val="0065A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Callout: linea 24">
            <a:extLst>
              <a:ext uri="{FF2B5EF4-FFF2-40B4-BE49-F238E27FC236}">
                <a16:creationId xmlns:a16="http://schemas.microsoft.com/office/drawing/2014/main" id="{21D2268E-5436-428C-8028-8AA254544AF5}"/>
              </a:ext>
            </a:extLst>
          </p:cNvPr>
          <p:cNvSpPr/>
          <p:nvPr/>
        </p:nvSpPr>
        <p:spPr>
          <a:xfrm>
            <a:off x="6528048" y="4100543"/>
            <a:ext cx="1584176" cy="552593"/>
          </a:xfrm>
          <a:prstGeom prst="borderCallout1">
            <a:avLst>
              <a:gd name="adj1" fmla="val 47282"/>
              <a:gd name="adj2" fmla="val -940"/>
              <a:gd name="adj3" fmla="val 154097"/>
              <a:gd name="adj4" fmla="val -22745"/>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0" i="0" u="none" dirty="0">
                <a:solidFill>
                  <a:srgbClr val="575756"/>
                </a:solidFill>
                <a:latin typeface="+mn-lt"/>
              </a:rPr>
              <a:t>Including 1.1 </a:t>
            </a:r>
            <a:r>
              <a:rPr lang="en-GB" sz="1000" b="0" i="0" u="none" dirty="0" err="1">
                <a:solidFill>
                  <a:srgbClr val="575756"/>
                </a:solidFill>
                <a:latin typeface="+mn-lt"/>
              </a:rPr>
              <a:t>mln</a:t>
            </a:r>
            <a:r>
              <a:rPr lang="en-GB" sz="1000" b="0" i="0" u="none" dirty="0">
                <a:solidFill>
                  <a:srgbClr val="575756"/>
                </a:solidFill>
                <a:latin typeface="+mn-lt"/>
              </a:rPr>
              <a:t> euros extraordinary gain from the sal</a:t>
            </a:r>
            <a:r>
              <a:rPr lang="en-GB" sz="1000" b="0" i="0" u="none" dirty="0">
                <a:solidFill>
                  <a:srgbClr val="575756"/>
                </a:solidFill>
              </a:rPr>
              <a:t>e of </a:t>
            </a:r>
            <a:r>
              <a:rPr lang="en-GB" sz="1000" b="0" i="0" u="none" dirty="0" err="1">
                <a:solidFill>
                  <a:srgbClr val="575756"/>
                </a:solidFill>
              </a:rPr>
              <a:t>Locoitalia</a:t>
            </a:r>
            <a:endParaRPr lang="it-IT" sz="1000" dirty="0"/>
          </a:p>
        </p:txBody>
      </p:sp>
    </p:spTree>
    <p:extLst>
      <p:ext uri="{BB962C8B-B14F-4D97-AF65-F5344CB8AC3E}">
        <p14:creationId xmlns:p14="http://schemas.microsoft.com/office/powerpoint/2010/main" val="397057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a:t>
            </a:r>
            <a:r>
              <a:rPr lang="it-IT" sz="2400" i="0" u="none" dirty="0" err="1"/>
              <a:t>Consolidated</a:t>
            </a:r>
            <a:r>
              <a:rPr lang="it-IT" sz="2400" i="0" u="none" dirty="0"/>
              <a:t> Profit &amp; Loss – PRO FORMA</a:t>
            </a:r>
            <a:r>
              <a:rPr lang="it-IT" sz="2400" i="0" u="none" baseline="30000" dirty="0"/>
              <a:t>1</a:t>
            </a:r>
            <a:endParaRPr lang="it-IT" sz="2400" i="0" u="none" baseline="30000" dirty="0">
              <a:solidFill>
                <a:srgbClr val="005996"/>
              </a:solidFill>
            </a:endParaRPr>
          </a:p>
        </p:txBody>
      </p:sp>
      <p:sp>
        <p:nvSpPr>
          <p:cNvPr id="60" name="CasellaDiTesto 59">
            <a:extLst>
              <a:ext uri="{FF2B5EF4-FFF2-40B4-BE49-F238E27FC236}">
                <a16:creationId xmlns:a16="http://schemas.microsoft.com/office/drawing/2014/main" id="{F5EEACEE-1AB7-401C-ADD2-D146BD3B05ED}"/>
              </a:ext>
            </a:extLst>
          </p:cNvPr>
          <p:cNvSpPr txBox="1"/>
          <p:nvPr/>
        </p:nvSpPr>
        <p:spPr>
          <a:xfrm>
            <a:off x="6225092" y="1054783"/>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18" name="Segnaposto testo 7">
            <a:extLst>
              <a:ext uri="{FF2B5EF4-FFF2-40B4-BE49-F238E27FC236}">
                <a16:creationId xmlns:a16="http://schemas.microsoft.com/office/drawing/2014/main" id="{B7622250-8204-4C64-91D2-70017A9FF6C9}"/>
              </a:ext>
            </a:extLst>
          </p:cNvPr>
          <p:cNvSpPr>
            <a:spLocks noGrp="1"/>
          </p:cNvSpPr>
          <p:nvPr>
            <p:ph type="body" sz="quarter" idx="11"/>
          </p:nvPr>
        </p:nvSpPr>
        <p:spPr>
          <a:xfrm>
            <a:off x="340022" y="6455958"/>
            <a:ext cx="9129009" cy="246221"/>
          </a:xfrm>
        </p:spPr>
        <p:txBody>
          <a:bodyPr/>
          <a:lstStyle/>
          <a:p>
            <a:r>
              <a:rPr lang="it-IT" dirty="0"/>
              <a:t> </a:t>
            </a:r>
          </a:p>
        </p:txBody>
      </p:sp>
      <p:sp>
        <p:nvSpPr>
          <p:cNvPr id="2" name="Segnaposto numero diapositiva 1">
            <a:extLst>
              <a:ext uri="{FF2B5EF4-FFF2-40B4-BE49-F238E27FC236}">
                <a16:creationId xmlns:a16="http://schemas.microsoft.com/office/drawing/2014/main" id="{299A3605-A944-49C1-B74E-C0D0542B41AC}"/>
              </a:ext>
            </a:extLst>
          </p:cNvPr>
          <p:cNvSpPr>
            <a:spLocks noGrp="1"/>
          </p:cNvSpPr>
          <p:nvPr>
            <p:ph type="sldNum" sz="quarter" idx="12"/>
          </p:nvPr>
        </p:nvSpPr>
        <p:spPr/>
        <p:txBody>
          <a:bodyPr/>
          <a:lstStyle/>
          <a:p>
            <a:fld id="{D1D8300E-DD55-E64C-8282-B510600AD611}" type="slidenum">
              <a:rPr lang="it-IT" smtClean="0"/>
              <a:pPr/>
              <a:t>32</a:t>
            </a:fld>
            <a:endParaRPr lang="it-IT" dirty="0"/>
          </a:p>
        </p:txBody>
      </p:sp>
      <p:sp>
        <p:nvSpPr>
          <p:cNvPr id="8" name="Segnaposto testo 7">
            <a:extLst>
              <a:ext uri="{FF2B5EF4-FFF2-40B4-BE49-F238E27FC236}">
                <a16:creationId xmlns:a16="http://schemas.microsoft.com/office/drawing/2014/main" id="{6A68F091-F2DA-48EB-9EA4-2AD6B425B471}"/>
              </a:ext>
            </a:extLst>
          </p:cNvPr>
          <p:cNvSpPr txBox="1">
            <a:spLocks/>
          </p:cNvSpPr>
          <p:nvPr/>
        </p:nvSpPr>
        <p:spPr>
          <a:xfrm>
            <a:off x="336386" y="6445240"/>
            <a:ext cx="9129009" cy="246222"/>
          </a:xfrm>
          <a:prstGeom prst="rect">
            <a:avLst/>
          </a:prstGeom>
        </p:spPr>
        <p:txBody>
          <a:bodyPr lIns="90000" tIns="46800" rIns="90000" bIns="46800" anchor="b">
            <a:noAutofit/>
          </a:bodyPr>
          <a:lstStyle>
            <a:lvl1pPr marL="0" indent="0" algn="l" defTabSz="457200" rtl="0" eaLnBrk="1" latinLnBrk="0" hangingPunct="1">
              <a:spcBef>
                <a:spcPct val="20000"/>
              </a:spcBef>
              <a:buFont typeface="Arial"/>
              <a:buNone/>
              <a:defRPr sz="1000" kern="1200" baseline="0">
                <a:solidFill>
                  <a:schemeClr val="accent6"/>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GB" sz="800" b="0" i="0" u="none" dirty="0">
                <a:solidFill>
                  <a:schemeClr val="accent6">
                    <a:lumMod val="75000"/>
                    <a:lumOff val="25000"/>
                  </a:schemeClr>
                </a:solidFill>
              </a:rPr>
              <a:t>1 - In 2021 MISE is consolidated starting from January  1, comparing with pro-forma 2020 results calculated as if MISE was consolidated starting from January 1, 2020.</a:t>
            </a:r>
          </a:p>
        </p:txBody>
      </p:sp>
      <p:pic>
        <p:nvPicPr>
          <p:cNvPr id="3" name="Immagine 2">
            <a:extLst>
              <a:ext uri="{FF2B5EF4-FFF2-40B4-BE49-F238E27FC236}">
                <a16:creationId xmlns:a16="http://schemas.microsoft.com/office/drawing/2014/main" id="{95584709-D6A6-440F-8A45-3783C7811E3E}"/>
              </a:ext>
            </a:extLst>
          </p:cNvPr>
          <p:cNvPicPr>
            <a:picLocks noChangeAspect="1"/>
          </p:cNvPicPr>
          <p:nvPr/>
        </p:nvPicPr>
        <p:blipFill>
          <a:blip r:embed="rId3"/>
          <a:stretch>
            <a:fillRect/>
          </a:stretch>
        </p:blipFill>
        <p:spPr>
          <a:xfrm>
            <a:off x="1991545" y="980728"/>
            <a:ext cx="7633468" cy="5130185"/>
          </a:xfrm>
          <a:prstGeom prst="rect">
            <a:avLst/>
          </a:prstGeom>
        </p:spPr>
      </p:pic>
    </p:spTree>
    <p:extLst>
      <p:ext uri="{BB962C8B-B14F-4D97-AF65-F5344CB8AC3E}">
        <p14:creationId xmlns:p14="http://schemas.microsoft.com/office/powerpoint/2010/main" val="380268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a:t>
            </a:r>
            <a:r>
              <a:rPr lang="en-GB" sz="2400" i="0" u="none" dirty="0"/>
              <a:t>Consolidated Profit &amp; Loss – segment details</a:t>
            </a:r>
            <a:endParaRPr lang="en-GB" sz="2400" i="0" u="none" dirty="0">
              <a:solidFill>
                <a:srgbClr val="005996"/>
              </a:solidFill>
            </a:endParaRPr>
          </a:p>
        </p:txBody>
      </p:sp>
      <p:sp>
        <p:nvSpPr>
          <p:cNvPr id="18" name="Segnaposto testo 7">
            <a:extLst>
              <a:ext uri="{FF2B5EF4-FFF2-40B4-BE49-F238E27FC236}">
                <a16:creationId xmlns:a16="http://schemas.microsoft.com/office/drawing/2014/main" id="{B7622250-8204-4C64-91D2-70017A9FF6C9}"/>
              </a:ext>
            </a:extLst>
          </p:cNvPr>
          <p:cNvSpPr>
            <a:spLocks noGrp="1"/>
          </p:cNvSpPr>
          <p:nvPr>
            <p:ph type="body" sz="quarter" idx="11"/>
          </p:nvPr>
        </p:nvSpPr>
        <p:spPr>
          <a:xfrm>
            <a:off x="340022" y="6455958"/>
            <a:ext cx="9129009" cy="246221"/>
          </a:xfrm>
        </p:spPr>
        <p:txBody>
          <a:bodyPr/>
          <a:lstStyle/>
          <a:p>
            <a:endParaRPr lang="it-IT" dirty="0"/>
          </a:p>
        </p:txBody>
      </p:sp>
      <p:sp>
        <p:nvSpPr>
          <p:cNvPr id="3" name="Segnaposto numero diapositiva 2">
            <a:extLst>
              <a:ext uri="{FF2B5EF4-FFF2-40B4-BE49-F238E27FC236}">
                <a16:creationId xmlns:a16="http://schemas.microsoft.com/office/drawing/2014/main" id="{65DFA16C-9641-4DE6-8BA0-C11F07D9D6AE}"/>
              </a:ext>
            </a:extLst>
          </p:cNvPr>
          <p:cNvSpPr>
            <a:spLocks noGrp="1"/>
          </p:cNvSpPr>
          <p:nvPr>
            <p:ph type="sldNum" sz="quarter" idx="12"/>
          </p:nvPr>
        </p:nvSpPr>
        <p:spPr/>
        <p:txBody>
          <a:bodyPr/>
          <a:lstStyle/>
          <a:p>
            <a:fld id="{D1D8300E-DD55-E64C-8282-B510600AD611}" type="slidenum">
              <a:rPr lang="it-IT" smtClean="0"/>
              <a:pPr/>
              <a:t>33</a:t>
            </a:fld>
            <a:endParaRPr lang="it-IT" dirty="0"/>
          </a:p>
        </p:txBody>
      </p:sp>
      <p:sp>
        <p:nvSpPr>
          <p:cNvPr id="16" name="CasellaDiTesto 15">
            <a:extLst>
              <a:ext uri="{FF2B5EF4-FFF2-40B4-BE49-F238E27FC236}">
                <a16:creationId xmlns:a16="http://schemas.microsoft.com/office/drawing/2014/main" id="{78EB5627-B318-453A-A60C-00FA95568A10}"/>
              </a:ext>
            </a:extLst>
          </p:cNvPr>
          <p:cNvSpPr txBox="1"/>
          <p:nvPr/>
        </p:nvSpPr>
        <p:spPr>
          <a:xfrm>
            <a:off x="6520394" y="1067522"/>
            <a:ext cx="2749391" cy="474530"/>
          </a:xfrm>
          <a:prstGeom prst="rect">
            <a:avLst/>
          </a:prstGeom>
          <a:solidFill>
            <a:srgbClr val="0065A3"/>
          </a:solidFill>
        </p:spPr>
        <p:txBody>
          <a:bodyPr wrap="square" rtlCol="0" anchor="ctr">
            <a:noAutofit/>
          </a:bodyPr>
          <a:lstStyle/>
          <a:p>
            <a:pPr algn="ctr"/>
            <a:r>
              <a:rPr lang="en-US" i="0" u="none" dirty="0" err="1">
                <a:latin typeface="+mj-lt"/>
              </a:rPr>
              <a:t>Ro.S.Co</a:t>
            </a:r>
            <a:r>
              <a:rPr lang="en-US" i="0" u="none" dirty="0">
                <a:latin typeface="+mj-lt"/>
              </a:rPr>
              <a:t>. &amp; Service</a:t>
            </a:r>
            <a:endParaRPr lang="it-IT" b="0" i="0" u="none" dirty="0">
              <a:solidFill>
                <a:schemeClr val="accent6"/>
              </a:solidFill>
              <a:latin typeface="+mn-lt"/>
            </a:endParaRPr>
          </a:p>
        </p:txBody>
      </p:sp>
      <p:sp>
        <p:nvSpPr>
          <p:cNvPr id="17" name="CasellaDiTesto 16">
            <a:extLst>
              <a:ext uri="{FF2B5EF4-FFF2-40B4-BE49-F238E27FC236}">
                <a16:creationId xmlns:a16="http://schemas.microsoft.com/office/drawing/2014/main" id="{C948186F-1D84-4214-AB4A-DEDAE14F855A}"/>
              </a:ext>
            </a:extLst>
          </p:cNvPr>
          <p:cNvSpPr txBox="1"/>
          <p:nvPr/>
        </p:nvSpPr>
        <p:spPr>
          <a:xfrm>
            <a:off x="583303" y="1088645"/>
            <a:ext cx="2781478" cy="474530"/>
          </a:xfrm>
          <a:prstGeom prst="rect">
            <a:avLst/>
          </a:prstGeom>
          <a:solidFill>
            <a:srgbClr val="0093C8"/>
          </a:solidFill>
        </p:spPr>
        <p:txBody>
          <a:bodyPr wrap="square" rtlCol="0" anchor="ctr">
            <a:noAutofit/>
          </a:bodyPr>
          <a:lstStyle/>
          <a:p>
            <a:pPr algn="ctr"/>
            <a:r>
              <a:rPr lang="en-US" i="0" u="none" dirty="0">
                <a:latin typeface="+mj-lt"/>
              </a:rPr>
              <a:t>Railway infrastructure </a:t>
            </a:r>
            <a:endParaRPr lang="it-IT" b="0" i="0" u="none" dirty="0">
              <a:solidFill>
                <a:schemeClr val="accent6"/>
              </a:solidFill>
              <a:latin typeface="+mn-lt"/>
            </a:endParaRPr>
          </a:p>
        </p:txBody>
      </p:sp>
      <p:sp>
        <p:nvSpPr>
          <p:cNvPr id="19" name="CasellaDiTesto 18">
            <a:extLst>
              <a:ext uri="{FF2B5EF4-FFF2-40B4-BE49-F238E27FC236}">
                <a16:creationId xmlns:a16="http://schemas.microsoft.com/office/drawing/2014/main" id="{71ACD882-4491-4612-81E1-200408654886}"/>
              </a:ext>
            </a:extLst>
          </p:cNvPr>
          <p:cNvSpPr txBox="1"/>
          <p:nvPr/>
        </p:nvSpPr>
        <p:spPr>
          <a:xfrm>
            <a:off x="649034" y="3704343"/>
            <a:ext cx="2781478" cy="474530"/>
          </a:xfrm>
          <a:prstGeom prst="rect">
            <a:avLst/>
          </a:prstGeom>
          <a:solidFill>
            <a:srgbClr val="80C8E6"/>
          </a:solidFill>
        </p:spPr>
        <p:txBody>
          <a:bodyPr wrap="square" rtlCol="0" anchor="ctr">
            <a:noAutofit/>
          </a:bodyPr>
          <a:lstStyle/>
          <a:p>
            <a:pPr algn="ctr"/>
            <a:r>
              <a:rPr lang="en-US" i="0" u="none" dirty="0">
                <a:latin typeface="+mj-lt"/>
              </a:rPr>
              <a:t>Road passenger mobility</a:t>
            </a:r>
            <a:endParaRPr lang="it-IT" b="0" i="0" u="none" dirty="0">
              <a:solidFill>
                <a:schemeClr val="accent6"/>
              </a:solidFill>
              <a:latin typeface="+mn-lt"/>
            </a:endParaRPr>
          </a:p>
        </p:txBody>
      </p:sp>
      <p:sp>
        <p:nvSpPr>
          <p:cNvPr id="20" name="CasellaDiTesto 19">
            <a:extLst>
              <a:ext uri="{FF2B5EF4-FFF2-40B4-BE49-F238E27FC236}">
                <a16:creationId xmlns:a16="http://schemas.microsoft.com/office/drawing/2014/main" id="{4B4660BB-51C9-4A93-8DDD-A933193FE3BF}"/>
              </a:ext>
            </a:extLst>
          </p:cNvPr>
          <p:cNvSpPr txBox="1"/>
          <p:nvPr/>
        </p:nvSpPr>
        <p:spPr>
          <a:xfrm>
            <a:off x="6520394" y="3684372"/>
            <a:ext cx="2781478" cy="474530"/>
          </a:xfrm>
          <a:prstGeom prst="rect">
            <a:avLst/>
          </a:prstGeom>
          <a:solidFill>
            <a:srgbClr val="67AF63"/>
          </a:solidFill>
        </p:spPr>
        <p:txBody>
          <a:bodyPr wrap="square" rtlCol="0" anchor="ctr">
            <a:noAutofit/>
          </a:bodyPr>
          <a:lstStyle/>
          <a:p>
            <a:pPr algn="ctr"/>
            <a:r>
              <a:rPr lang="en-US" i="0" u="none" dirty="0">
                <a:highlight>
                  <a:srgbClr val="67AF63"/>
                </a:highlight>
                <a:latin typeface="+mj-lt"/>
              </a:rPr>
              <a:t>Motorways</a:t>
            </a:r>
            <a:endParaRPr lang="it-IT" b="0" i="0" u="none" dirty="0">
              <a:solidFill>
                <a:schemeClr val="accent6"/>
              </a:solidFill>
              <a:highlight>
                <a:srgbClr val="67AF63"/>
              </a:highlight>
              <a:latin typeface="+mn-lt"/>
            </a:endParaRPr>
          </a:p>
        </p:txBody>
      </p:sp>
      <p:pic>
        <p:nvPicPr>
          <p:cNvPr id="21" name="Immagine 20">
            <a:extLst>
              <a:ext uri="{FF2B5EF4-FFF2-40B4-BE49-F238E27FC236}">
                <a16:creationId xmlns:a16="http://schemas.microsoft.com/office/drawing/2014/main" id="{B1D7FC8D-0001-4130-A50F-3EB9DEE25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317" y="3549505"/>
            <a:ext cx="753136" cy="753136"/>
          </a:xfrm>
          <a:prstGeom prst="rect">
            <a:avLst/>
          </a:prstGeom>
        </p:spPr>
      </p:pic>
      <p:pic>
        <p:nvPicPr>
          <p:cNvPr id="22" name="Immagine 21">
            <a:extLst>
              <a:ext uri="{FF2B5EF4-FFF2-40B4-BE49-F238E27FC236}">
                <a16:creationId xmlns:a16="http://schemas.microsoft.com/office/drawing/2014/main" id="{EBD4D563-1108-4441-82F1-7A07F19B4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151" y="940195"/>
            <a:ext cx="760613" cy="760613"/>
          </a:xfrm>
          <a:prstGeom prst="rect">
            <a:avLst/>
          </a:prstGeom>
        </p:spPr>
      </p:pic>
      <p:pic>
        <p:nvPicPr>
          <p:cNvPr id="23" name="Immagine 22">
            <a:extLst>
              <a:ext uri="{FF2B5EF4-FFF2-40B4-BE49-F238E27FC236}">
                <a16:creationId xmlns:a16="http://schemas.microsoft.com/office/drawing/2014/main" id="{851C6634-7110-4D51-8015-E8B9DEB571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50" y="969118"/>
            <a:ext cx="760613" cy="760613"/>
          </a:xfrm>
          <a:prstGeom prst="rect">
            <a:avLst/>
          </a:prstGeom>
        </p:spPr>
      </p:pic>
      <p:pic>
        <p:nvPicPr>
          <p:cNvPr id="24" name="Immagine 23">
            <a:extLst>
              <a:ext uri="{FF2B5EF4-FFF2-40B4-BE49-F238E27FC236}">
                <a16:creationId xmlns:a16="http://schemas.microsoft.com/office/drawing/2014/main" id="{F64D7936-3C87-4D1E-A224-B643CFBEA3B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736" y="3590051"/>
            <a:ext cx="760613" cy="740773"/>
          </a:xfrm>
          <a:prstGeom prst="rect">
            <a:avLst/>
          </a:prstGeom>
          <a:noFill/>
          <a:ln>
            <a:noFill/>
          </a:ln>
        </p:spPr>
      </p:pic>
      <p:pic>
        <p:nvPicPr>
          <p:cNvPr id="8" name="Immagine 7">
            <a:extLst>
              <a:ext uri="{FF2B5EF4-FFF2-40B4-BE49-F238E27FC236}">
                <a16:creationId xmlns:a16="http://schemas.microsoft.com/office/drawing/2014/main" id="{CBE9AC27-5016-4CA0-B21E-4713F99FDADA}"/>
              </a:ext>
            </a:extLst>
          </p:cNvPr>
          <p:cNvPicPr>
            <a:picLocks noChangeAspect="1"/>
          </p:cNvPicPr>
          <p:nvPr/>
        </p:nvPicPr>
        <p:blipFill>
          <a:blip r:embed="rId7"/>
          <a:stretch>
            <a:fillRect/>
          </a:stretch>
        </p:blipFill>
        <p:spPr>
          <a:xfrm>
            <a:off x="839788" y="1651837"/>
            <a:ext cx="4552950" cy="1885950"/>
          </a:xfrm>
          <a:prstGeom prst="rect">
            <a:avLst/>
          </a:prstGeom>
        </p:spPr>
      </p:pic>
      <p:pic>
        <p:nvPicPr>
          <p:cNvPr id="9" name="Immagine 8">
            <a:extLst>
              <a:ext uri="{FF2B5EF4-FFF2-40B4-BE49-F238E27FC236}">
                <a16:creationId xmlns:a16="http://schemas.microsoft.com/office/drawing/2014/main" id="{6BC982FF-D3AF-4505-BF67-B4C142AFB902}"/>
              </a:ext>
            </a:extLst>
          </p:cNvPr>
          <p:cNvPicPr>
            <a:picLocks noChangeAspect="1"/>
          </p:cNvPicPr>
          <p:nvPr/>
        </p:nvPicPr>
        <p:blipFill>
          <a:blip r:embed="rId8"/>
          <a:stretch>
            <a:fillRect/>
          </a:stretch>
        </p:blipFill>
        <p:spPr>
          <a:xfrm>
            <a:off x="839489" y="4302641"/>
            <a:ext cx="4552950" cy="1905000"/>
          </a:xfrm>
          <a:prstGeom prst="rect">
            <a:avLst/>
          </a:prstGeom>
        </p:spPr>
      </p:pic>
      <p:pic>
        <p:nvPicPr>
          <p:cNvPr id="10" name="Immagine 9">
            <a:extLst>
              <a:ext uri="{FF2B5EF4-FFF2-40B4-BE49-F238E27FC236}">
                <a16:creationId xmlns:a16="http://schemas.microsoft.com/office/drawing/2014/main" id="{73DBDA46-E7C7-451E-9284-AA03E0D31995}"/>
              </a:ext>
            </a:extLst>
          </p:cNvPr>
          <p:cNvPicPr>
            <a:picLocks noChangeAspect="1"/>
          </p:cNvPicPr>
          <p:nvPr/>
        </p:nvPicPr>
        <p:blipFill>
          <a:blip r:embed="rId9"/>
          <a:stretch>
            <a:fillRect/>
          </a:stretch>
        </p:blipFill>
        <p:spPr>
          <a:xfrm>
            <a:off x="6605885" y="1651837"/>
            <a:ext cx="4552950" cy="1695450"/>
          </a:xfrm>
          <a:prstGeom prst="rect">
            <a:avLst/>
          </a:prstGeom>
        </p:spPr>
      </p:pic>
      <p:pic>
        <p:nvPicPr>
          <p:cNvPr id="2" name="Immagine 1">
            <a:extLst>
              <a:ext uri="{FF2B5EF4-FFF2-40B4-BE49-F238E27FC236}">
                <a16:creationId xmlns:a16="http://schemas.microsoft.com/office/drawing/2014/main" id="{C95B2190-5C6D-4BFF-923F-9BF4A342AA2A}"/>
              </a:ext>
            </a:extLst>
          </p:cNvPr>
          <p:cNvPicPr>
            <a:picLocks noChangeAspect="1"/>
          </p:cNvPicPr>
          <p:nvPr/>
        </p:nvPicPr>
        <p:blipFill>
          <a:blip r:embed="rId10"/>
          <a:stretch>
            <a:fillRect/>
          </a:stretch>
        </p:blipFill>
        <p:spPr>
          <a:xfrm>
            <a:off x="6605885" y="4279999"/>
            <a:ext cx="4552950" cy="1914525"/>
          </a:xfrm>
          <a:prstGeom prst="rect">
            <a:avLst/>
          </a:prstGeom>
        </p:spPr>
      </p:pic>
    </p:spTree>
    <p:extLst>
      <p:ext uri="{BB962C8B-B14F-4D97-AF65-F5344CB8AC3E}">
        <p14:creationId xmlns:p14="http://schemas.microsoft.com/office/powerpoint/2010/main" val="414466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Profit (</a:t>
            </a:r>
            <a:r>
              <a:rPr lang="it-IT" sz="2400" i="0" u="none" dirty="0" err="1"/>
              <a:t>loss</a:t>
            </a:r>
            <a:r>
              <a:rPr lang="it-IT" sz="2400" i="0" u="none" dirty="0"/>
              <a:t>) of companies </a:t>
            </a:r>
            <a:r>
              <a:rPr lang="it-IT" sz="2400" i="0" u="none" dirty="0" err="1"/>
              <a:t>consolidated</a:t>
            </a:r>
            <a:r>
              <a:rPr lang="it-IT" sz="2400" i="0" u="none" dirty="0"/>
              <a:t> </a:t>
            </a:r>
            <a:r>
              <a:rPr lang="it-IT" sz="2400" i="0" u="none" dirty="0" err="1"/>
              <a:t>at</a:t>
            </a:r>
            <a:r>
              <a:rPr lang="it-IT" sz="2400" i="0" u="none" dirty="0"/>
              <a:t> equity</a:t>
            </a:r>
            <a:endParaRPr lang="it-IT" sz="2400" i="0" u="none" dirty="0">
              <a:solidFill>
                <a:srgbClr val="005996"/>
              </a:solidFill>
            </a:endParaRPr>
          </a:p>
        </p:txBody>
      </p:sp>
      <p:sp>
        <p:nvSpPr>
          <p:cNvPr id="60" name="CasellaDiTesto 59">
            <a:extLst>
              <a:ext uri="{FF2B5EF4-FFF2-40B4-BE49-F238E27FC236}">
                <a16:creationId xmlns:a16="http://schemas.microsoft.com/office/drawing/2014/main" id="{F5EEACEE-1AB7-401C-ADD2-D146BD3B05ED}"/>
              </a:ext>
            </a:extLst>
          </p:cNvPr>
          <p:cNvSpPr txBox="1"/>
          <p:nvPr/>
        </p:nvSpPr>
        <p:spPr>
          <a:xfrm>
            <a:off x="6225092" y="1054783"/>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7" name="Segnaposto testo 3">
            <a:extLst>
              <a:ext uri="{FF2B5EF4-FFF2-40B4-BE49-F238E27FC236}">
                <a16:creationId xmlns:a16="http://schemas.microsoft.com/office/drawing/2014/main" id="{8A8FC563-E148-4EF3-9C10-B5617D079C40}"/>
              </a:ext>
            </a:extLst>
          </p:cNvPr>
          <p:cNvSpPr txBox="1">
            <a:spLocks/>
          </p:cNvSpPr>
          <p:nvPr/>
        </p:nvSpPr>
        <p:spPr>
          <a:xfrm>
            <a:off x="884942" y="6258798"/>
            <a:ext cx="9431338" cy="338554"/>
          </a:xfrm>
          <a:prstGeom prst="rect">
            <a:avLst/>
          </a:prstGeom>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it-IT" sz="1200" b="0" i="0" u="none" dirty="0">
              <a:solidFill>
                <a:srgbClr val="575756"/>
              </a:solidFill>
            </a:endParaRPr>
          </a:p>
        </p:txBody>
      </p:sp>
      <p:sp>
        <p:nvSpPr>
          <p:cNvPr id="2" name="Segnaposto numero diapositiva 1">
            <a:extLst>
              <a:ext uri="{FF2B5EF4-FFF2-40B4-BE49-F238E27FC236}">
                <a16:creationId xmlns:a16="http://schemas.microsoft.com/office/drawing/2014/main" id="{48E9FEE8-84E3-402F-A228-9BBD6A4F7A63}"/>
              </a:ext>
            </a:extLst>
          </p:cNvPr>
          <p:cNvSpPr>
            <a:spLocks noGrp="1"/>
          </p:cNvSpPr>
          <p:nvPr>
            <p:ph type="sldNum" sz="quarter" idx="12"/>
          </p:nvPr>
        </p:nvSpPr>
        <p:spPr/>
        <p:txBody>
          <a:bodyPr/>
          <a:lstStyle/>
          <a:p>
            <a:fld id="{D1D8300E-DD55-E64C-8282-B510600AD611}" type="slidenum">
              <a:rPr lang="it-IT" smtClean="0"/>
              <a:pPr/>
              <a:t>34</a:t>
            </a:fld>
            <a:endParaRPr lang="it-IT" dirty="0"/>
          </a:p>
        </p:txBody>
      </p:sp>
      <p:sp>
        <p:nvSpPr>
          <p:cNvPr id="9" name="Segnaposto testo 3">
            <a:extLst>
              <a:ext uri="{FF2B5EF4-FFF2-40B4-BE49-F238E27FC236}">
                <a16:creationId xmlns:a16="http://schemas.microsoft.com/office/drawing/2014/main" id="{D232BBCB-EB1A-4372-B088-FF537510BF61}"/>
              </a:ext>
            </a:extLst>
          </p:cNvPr>
          <p:cNvSpPr txBox="1">
            <a:spLocks/>
          </p:cNvSpPr>
          <p:nvPr/>
        </p:nvSpPr>
        <p:spPr>
          <a:xfrm>
            <a:off x="356575" y="692696"/>
            <a:ext cx="11303930"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Improving results of </a:t>
            </a:r>
            <a:r>
              <a:rPr lang="en-GB" b="0" i="0" u="none" dirty="0" err="1"/>
              <a:t>Trenord</a:t>
            </a:r>
            <a:r>
              <a:rPr lang="en-GB" b="0" i="0" u="none" dirty="0"/>
              <a:t> and APL thanks to demand recovery and Government contributions for LPT</a:t>
            </a:r>
            <a:endParaRPr lang="en-GB" b="0" i="0" u="none" baseline="30000" dirty="0"/>
          </a:p>
        </p:txBody>
      </p:sp>
      <p:sp>
        <p:nvSpPr>
          <p:cNvPr id="8" name="Rettangolo 7">
            <a:extLst>
              <a:ext uri="{FF2B5EF4-FFF2-40B4-BE49-F238E27FC236}">
                <a16:creationId xmlns:a16="http://schemas.microsoft.com/office/drawing/2014/main" id="{4190F868-AF28-445E-9B25-894FBA118D83}"/>
              </a:ext>
            </a:extLst>
          </p:cNvPr>
          <p:cNvSpPr/>
          <p:nvPr/>
        </p:nvSpPr>
        <p:spPr>
          <a:xfrm>
            <a:off x="8688958" y="1349679"/>
            <a:ext cx="935434" cy="42315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C267C8F4-1450-49C3-B6FB-44542F12E9CC}"/>
              </a:ext>
            </a:extLst>
          </p:cNvPr>
          <p:cNvSpPr/>
          <p:nvPr/>
        </p:nvSpPr>
        <p:spPr>
          <a:xfrm>
            <a:off x="8904312" y="1196752"/>
            <a:ext cx="792088" cy="3952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25257B71-1407-417E-9ECA-6757230991C3}"/>
              </a:ext>
            </a:extLst>
          </p:cNvPr>
          <p:cNvPicPr>
            <a:picLocks noChangeAspect="1"/>
          </p:cNvPicPr>
          <p:nvPr/>
        </p:nvPicPr>
        <p:blipFill>
          <a:blip r:embed="rId3"/>
          <a:stretch>
            <a:fillRect/>
          </a:stretch>
        </p:blipFill>
        <p:spPr>
          <a:xfrm>
            <a:off x="3168761" y="1352549"/>
            <a:ext cx="5751402" cy="4228687"/>
          </a:xfrm>
          <a:prstGeom prst="rect">
            <a:avLst/>
          </a:prstGeom>
        </p:spPr>
      </p:pic>
    </p:spTree>
    <p:extLst>
      <p:ext uri="{BB962C8B-B14F-4D97-AF65-F5344CB8AC3E}">
        <p14:creationId xmlns:p14="http://schemas.microsoft.com/office/powerpoint/2010/main" val="2645547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a:t>
            </a:r>
            <a:r>
              <a:rPr lang="it-IT" sz="2400" i="0" u="none" dirty="0" err="1"/>
              <a:t>Consolidated</a:t>
            </a:r>
            <a:r>
              <a:rPr lang="it-IT" sz="2400" i="0" u="none" dirty="0"/>
              <a:t> Balance Sheet</a:t>
            </a:r>
            <a:r>
              <a:rPr lang="it-IT" sz="2400" i="0" u="none" baseline="30000" dirty="0"/>
              <a:t>1</a:t>
            </a:r>
            <a:endParaRPr lang="it-IT" sz="2400" i="0" u="none" baseline="30000" dirty="0">
              <a:solidFill>
                <a:srgbClr val="005996"/>
              </a:solidFill>
            </a:endParaRPr>
          </a:p>
        </p:txBody>
      </p:sp>
      <p:sp>
        <p:nvSpPr>
          <p:cNvPr id="2" name="Segnaposto numero diapositiva 1">
            <a:extLst>
              <a:ext uri="{FF2B5EF4-FFF2-40B4-BE49-F238E27FC236}">
                <a16:creationId xmlns:a16="http://schemas.microsoft.com/office/drawing/2014/main" id="{9759FAA1-35D9-4651-83BF-65728B8EBEF7}"/>
              </a:ext>
            </a:extLst>
          </p:cNvPr>
          <p:cNvSpPr>
            <a:spLocks noGrp="1"/>
          </p:cNvSpPr>
          <p:nvPr>
            <p:ph type="sldNum" sz="quarter" idx="12"/>
          </p:nvPr>
        </p:nvSpPr>
        <p:spPr/>
        <p:txBody>
          <a:bodyPr/>
          <a:lstStyle/>
          <a:p>
            <a:fld id="{D1D8300E-DD55-E64C-8282-B510600AD611}" type="slidenum">
              <a:rPr lang="it-IT" smtClean="0"/>
              <a:pPr/>
              <a:t>35</a:t>
            </a:fld>
            <a:endParaRPr lang="it-IT" dirty="0"/>
          </a:p>
        </p:txBody>
      </p:sp>
      <p:sp>
        <p:nvSpPr>
          <p:cNvPr id="4" name="CasellaDiTesto 3">
            <a:extLst>
              <a:ext uri="{FF2B5EF4-FFF2-40B4-BE49-F238E27FC236}">
                <a16:creationId xmlns:a16="http://schemas.microsoft.com/office/drawing/2014/main" id="{6A001FC5-CDD2-4F38-B6CF-9D083E4B107E}"/>
              </a:ext>
            </a:extLst>
          </p:cNvPr>
          <p:cNvSpPr txBox="1"/>
          <p:nvPr/>
        </p:nvSpPr>
        <p:spPr>
          <a:xfrm>
            <a:off x="314010" y="6306809"/>
            <a:ext cx="8712919" cy="365125"/>
          </a:xfrm>
          <a:prstGeom prst="rect">
            <a:avLst/>
          </a:prstGeom>
        </p:spPr>
        <p:txBody>
          <a:bodyPr wrap="square" rtlCol="0" anchor="ctr">
            <a:noAutofit/>
          </a:bodyPr>
          <a:lstStyle/>
          <a:p>
            <a:r>
              <a:rPr lang="en-GB" sz="800" b="0" i="0" u="none" dirty="0">
                <a:solidFill>
                  <a:schemeClr val="accent6">
                    <a:lumMod val="75000"/>
                    <a:lumOff val="25000"/>
                  </a:schemeClr>
                </a:solidFill>
                <a:latin typeface="+mn-lt"/>
              </a:rPr>
              <a:t>1 -For the purposes of Balance Sheet, data at December 31, 2021 compares with data at December 31, 2020 which does not include the effects of the acquisition of control stake of MISE</a:t>
            </a:r>
            <a:endParaRPr lang="it-IT" sz="1200" b="0" i="0" u="none" dirty="0">
              <a:solidFill>
                <a:schemeClr val="accent6">
                  <a:lumMod val="75000"/>
                  <a:lumOff val="25000"/>
                </a:schemeClr>
              </a:solidFill>
              <a:latin typeface="+mn-lt"/>
            </a:endParaRPr>
          </a:p>
        </p:txBody>
      </p:sp>
      <p:pic>
        <p:nvPicPr>
          <p:cNvPr id="5" name="Immagine 4">
            <a:extLst>
              <a:ext uri="{FF2B5EF4-FFF2-40B4-BE49-F238E27FC236}">
                <a16:creationId xmlns:a16="http://schemas.microsoft.com/office/drawing/2014/main" id="{1B924482-2CC6-4EA5-85EA-15A34DF43B9B}"/>
              </a:ext>
            </a:extLst>
          </p:cNvPr>
          <p:cNvPicPr>
            <a:picLocks noChangeAspect="1"/>
          </p:cNvPicPr>
          <p:nvPr/>
        </p:nvPicPr>
        <p:blipFill>
          <a:blip r:embed="rId3"/>
          <a:stretch>
            <a:fillRect/>
          </a:stretch>
        </p:blipFill>
        <p:spPr>
          <a:xfrm>
            <a:off x="2135560" y="861989"/>
            <a:ext cx="7576318" cy="5134021"/>
          </a:xfrm>
          <a:prstGeom prst="rect">
            <a:avLst/>
          </a:prstGeom>
        </p:spPr>
      </p:pic>
    </p:spTree>
    <p:extLst>
      <p:ext uri="{BB962C8B-B14F-4D97-AF65-F5344CB8AC3E}">
        <p14:creationId xmlns:p14="http://schemas.microsoft.com/office/powerpoint/2010/main" val="1650716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91184FF3-ED90-4BEB-83FE-F041CCC008B3}"/>
              </a:ext>
            </a:extLst>
          </p:cNvPr>
          <p:cNvSpPr txBox="1">
            <a:spLocks/>
          </p:cNvSpPr>
          <p:nvPr/>
        </p:nvSpPr>
        <p:spPr bwMode="white">
          <a:xfrm>
            <a:off x="336685" y="188640"/>
            <a:ext cx="10871883"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t>FNM Group</a:t>
            </a:r>
            <a:r>
              <a:rPr lang="it-IT" sz="2400" i="0" u="none" dirty="0">
                <a:solidFill>
                  <a:schemeClr val="bg2"/>
                </a:solidFill>
              </a:rPr>
              <a:t>|</a:t>
            </a:r>
            <a:r>
              <a:rPr lang="it-IT" sz="2400" i="0" u="none" dirty="0"/>
              <a:t> </a:t>
            </a:r>
            <a:r>
              <a:rPr lang="it-IT" sz="2400" i="0" u="none" dirty="0" err="1"/>
              <a:t>Consolidated</a:t>
            </a:r>
            <a:r>
              <a:rPr lang="it-IT" sz="2400" i="0" u="none" dirty="0"/>
              <a:t> Balance </a:t>
            </a:r>
            <a:r>
              <a:rPr lang="it-IT" sz="2400" i="0" u="none" dirty="0" err="1"/>
              <a:t>Sheet</a:t>
            </a:r>
            <a:r>
              <a:rPr lang="it-IT" sz="2400" i="0" u="none" dirty="0"/>
              <a:t> – NFP composition</a:t>
            </a:r>
            <a:r>
              <a:rPr lang="it-IT" sz="2400" i="0" u="none" baseline="30000" dirty="0"/>
              <a:t>1</a:t>
            </a:r>
            <a:r>
              <a:rPr lang="it-IT" sz="2400" i="0" u="none" dirty="0"/>
              <a:t> </a:t>
            </a:r>
            <a:endParaRPr lang="it-IT" sz="2400" i="0" u="none" dirty="0">
              <a:solidFill>
                <a:srgbClr val="005996"/>
              </a:solidFill>
            </a:endParaRPr>
          </a:p>
        </p:txBody>
      </p:sp>
      <p:sp>
        <p:nvSpPr>
          <p:cNvPr id="60" name="CasellaDiTesto 59">
            <a:extLst>
              <a:ext uri="{FF2B5EF4-FFF2-40B4-BE49-F238E27FC236}">
                <a16:creationId xmlns:a16="http://schemas.microsoft.com/office/drawing/2014/main" id="{F5EEACEE-1AB7-401C-ADD2-D146BD3B05ED}"/>
              </a:ext>
            </a:extLst>
          </p:cNvPr>
          <p:cNvSpPr txBox="1"/>
          <p:nvPr/>
        </p:nvSpPr>
        <p:spPr>
          <a:xfrm>
            <a:off x="6225092" y="1054783"/>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3" name="Segnaposto numero diapositiva 2">
            <a:extLst>
              <a:ext uri="{FF2B5EF4-FFF2-40B4-BE49-F238E27FC236}">
                <a16:creationId xmlns:a16="http://schemas.microsoft.com/office/drawing/2014/main" id="{EE7C516C-DBB4-47F0-A7E4-FC01BAE2EDE2}"/>
              </a:ext>
            </a:extLst>
          </p:cNvPr>
          <p:cNvSpPr>
            <a:spLocks noGrp="1"/>
          </p:cNvSpPr>
          <p:nvPr>
            <p:ph type="sldNum" sz="quarter" idx="12"/>
          </p:nvPr>
        </p:nvSpPr>
        <p:spPr/>
        <p:txBody>
          <a:bodyPr/>
          <a:lstStyle/>
          <a:p>
            <a:fld id="{D1D8300E-DD55-E64C-8282-B510600AD611}" type="slidenum">
              <a:rPr lang="it-IT" smtClean="0"/>
              <a:pPr/>
              <a:t>36</a:t>
            </a:fld>
            <a:endParaRPr lang="it-IT" dirty="0"/>
          </a:p>
        </p:txBody>
      </p:sp>
      <p:sp>
        <p:nvSpPr>
          <p:cNvPr id="8" name="CasellaDiTesto 7">
            <a:extLst>
              <a:ext uri="{FF2B5EF4-FFF2-40B4-BE49-F238E27FC236}">
                <a16:creationId xmlns:a16="http://schemas.microsoft.com/office/drawing/2014/main" id="{0285F998-A374-4CF6-9C38-6552435A1AD3}"/>
              </a:ext>
            </a:extLst>
          </p:cNvPr>
          <p:cNvSpPr txBox="1"/>
          <p:nvPr/>
        </p:nvSpPr>
        <p:spPr>
          <a:xfrm>
            <a:off x="314010" y="6306809"/>
            <a:ext cx="8712919" cy="365125"/>
          </a:xfrm>
          <a:prstGeom prst="rect">
            <a:avLst/>
          </a:prstGeom>
        </p:spPr>
        <p:txBody>
          <a:bodyPr wrap="square" rtlCol="0" anchor="ctr">
            <a:noAutofit/>
          </a:bodyPr>
          <a:lstStyle/>
          <a:p>
            <a:r>
              <a:rPr lang="en-GB" sz="800" b="0" i="0" u="none" dirty="0">
                <a:solidFill>
                  <a:schemeClr val="accent6">
                    <a:lumMod val="75000"/>
                    <a:lumOff val="25000"/>
                  </a:schemeClr>
                </a:solidFill>
                <a:latin typeface="+mn-lt"/>
              </a:rPr>
              <a:t>1 -For the purposes of NFP, data at December 31, 2021 compares with data at December 31, 2020 which does not include the effects of the acquisition of control stake of MISE</a:t>
            </a:r>
            <a:endParaRPr lang="it-IT" sz="1200" b="0" i="0" u="none" dirty="0">
              <a:solidFill>
                <a:schemeClr val="accent6">
                  <a:lumMod val="75000"/>
                  <a:lumOff val="25000"/>
                </a:schemeClr>
              </a:solidFill>
              <a:latin typeface="+mn-lt"/>
            </a:endParaRPr>
          </a:p>
        </p:txBody>
      </p:sp>
      <p:pic>
        <p:nvPicPr>
          <p:cNvPr id="4" name="Immagine 3">
            <a:extLst>
              <a:ext uri="{FF2B5EF4-FFF2-40B4-BE49-F238E27FC236}">
                <a16:creationId xmlns:a16="http://schemas.microsoft.com/office/drawing/2014/main" id="{1B8D532C-86D9-4E91-8EBC-C9B50CFC695D}"/>
              </a:ext>
            </a:extLst>
          </p:cNvPr>
          <p:cNvPicPr>
            <a:picLocks noChangeAspect="1"/>
          </p:cNvPicPr>
          <p:nvPr/>
        </p:nvPicPr>
        <p:blipFill>
          <a:blip r:embed="rId3"/>
          <a:stretch>
            <a:fillRect/>
          </a:stretch>
        </p:blipFill>
        <p:spPr>
          <a:xfrm>
            <a:off x="1631504" y="1988840"/>
            <a:ext cx="8158812" cy="2506960"/>
          </a:xfrm>
          <a:prstGeom prst="rect">
            <a:avLst/>
          </a:prstGeom>
        </p:spPr>
      </p:pic>
    </p:spTree>
    <p:extLst>
      <p:ext uri="{BB962C8B-B14F-4D97-AF65-F5344CB8AC3E}">
        <p14:creationId xmlns:p14="http://schemas.microsoft.com/office/powerpoint/2010/main" val="1352019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3392" y="2801179"/>
            <a:ext cx="5975999" cy="627821"/>
          </a:xfrm>
        </p:spPr>
        <p:txBody>
          <a:bodyPr>
            <a:normAutofit fontScale="90000"/>
          </a:bodyPr>
          <a:lstStyle/>
          <a:p>
            <a:r>
              <a:rPr lang="it-IT" b="1" dirty="0" err="1">
                <a:solidFill>
                  <a:srgbClr val="0065A3"/>
                </a:solidFill>
              </a:rPr>
              <a:t>Contacts</a:t>
            </a:r>
            <a:endParaRPr lang="it-IT" b="1" dirty="0">
              <a:solidFill>
                <a:srgbClr val="0065A3"/>
              </a:solidFill>
            </a:endParaRPr>
          </a:p>
        </p:txBody>
      </p:sp>
      <p:sp>
        <p:nvSpPr>
          <p:cNvPr id="4" name="Rettangolo 3">
            <a:extLst>
              <a:ext uri="{FF2B5EF4-FFF2-40B4-BE49-F238E27FC236}">
                <a16:creationId xmlns:a16="http://schemas.microsoft.com/office/drawing/2014/main" id="{9989ACB6-7876-488C-B53B-F617F1E041E5}"/>
              </a:ext>
            </a:extLst>
          </p:cNvPr>
          <p:cNvSpPr/>
          <p:nvPr/>
        </p:nvSpPr>
        <p:spPr>
          <a:xfrm>
            <a:off x="1055440" y="-1179512"/>
            <a:ext cx="925762" cy="936104"/>
          </a:xfrm>
          <a:prstGeom prst="rect">
            <a:avLst/>
          </a:prstGeom>
          <a:solidFill>
            <a:srgbClr val="80C8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355B766A-02EC-414B-964A-26E148864268}"/>
              </a:ext>
            </a:extLst>
          </p:cNvPr>
          <p:cNvSpPr/>
          <p:nvPr/>
        </p:nvSpPr>
        <p:spPr>
          <a:xfrm>
            <a:off x="2133602" y="-1179512"/>
            <a:ext cx="925762" cy="936104"/>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7F5D22F6-3E19-46B9-BDBA-AC135568BAC2}"/>
              </a:ext>
            </a:extLst>
          </p:cNvPr>
          <p:cNvSpPr/>
          <p:nvPr/>
        </p:nvSpPr>
        <p:spPr>
          <a:xfrm>
            <a:off x="3211764" y="-1179512"/>
            <a:ext cx="925762" cy="936104"/>
          </a:xfrm>
          <a:prstGeom prst="rect">
            <a:avLst/>
          </a:prstGeom>
          <a:solidFill>
            <a:srgbClr val="1A9F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13CF80F-6B90-4803-8A46-B3E0707CA7B0}"/>
              </a:ext>
            </a:extLst>
          </p:cNvPr>
          <p:cNvSpPr/>
          <p:nvPr/>
        </p:nvSpPr>
        <p:spPr>
          <a:xfrm>
            <a:off x="4289926" y="-1179512"/>
            <a:ext cx="925762" cy="936104"/>
          </a:xfrm>
          <a:prstGeom prst="rect">
            <a:avLst/>
          </a:prstGeom>
          <a:solidFill>
            <a:srgbClr val="0093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0611ADE2-2F9E-4B27-9D7B-B87C367929F7}"/>
              </a:ext>
            </a:extLst>
          </p:cNvPr>
          <p:cNvSpPr/>
          <p:nvPr/>
        </p:nvSpPr>
        <p:spPr>
          <a:xfrm>
            <a:off x="6096000" y="-1179512"/>
            <a:ext cx="925762" cy="936104"/>
          </a:xfrm>
          <a:prstGeom prst="rect">
            <a:avLst/>
          </a:prstGeom>
          <a:solidFill>
            <a:srgbClr val="999A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5280EF3-2A46-43AB-9526-776821CB02D7}"/>
              </a:ext>
            </a:extLst>
          </p:cNvPr>
          <p:cNvSpPr/>
          <p:nvPr/>
        </p:nvSpPr>
        <p:spPr>
          <a:xfrm>
            <a:off x="7179219" y="-1179512"/>
            <a:ext cx="925762" cy="936104"/>
          </a:xfrm>
          <a:prstGeom prst="rect">
            <a:avLst/>
          </a:prstGeom>
          <a:solidFill>
            <a:srgbClr val="5757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6B95BA87-734A-4B71-A63B-2CC27EF3E340}"/>
              </a:ext>
            </a:extLst>
          </p:cNvPr>
          <p:cNvSpPr/>
          <p:nvPr/>
        </p:nvSpPr>
        <p:spPr>
          <a:xfrm>
            <a:off x="8269315" y="-1179512"/>
            <a:ext cx="925762" cy="936104"/>
          </a:xfrm>
          <a:prstGeom prst="rect">
            <a:avLst/>
          </a:prstGeom>
          <a:solidFill>
            <a:srgbClr val="5858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F824C4AD-6559-48D6-826F-1EAD3F42A51C}"/>
              </a:ext>
            </a:extLst>
          </p:cNvPr>
          <p:cNvSpPr/>
          <p:nvPr/>
        </p:nvSpPr>
        <p:spPr>
          <a:xfrm>
            <a:off x="9359411" y="-1179512"/>
            <a:ext cx="925762" cy="936104"/>
          </a:xfrm>
          <a:prstGeom prst="rect">
            <a:avLst/>
          </a:prstGeom>
          <a:solidFill>
            <a:srgbClr val="C7C6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Figura a mano libera: forma 11">
            <a:extLst>
              <a:ext uri="{FF2B5EF4-FFF2-40B4-BE49-F238E27FC236}">
                <a16:creationId xmlns:a16="http://schemas.microsoft.com/office/drawing/2014/main" id="{68386F64-3334-46C7-9C6E-2380E55CA11A}"/>
              </a:ext>
            </a:extLst>
          </p:cNvPr>
          <p:cNvSpPr/>
          <p:nvPr/>
        </p:nvSpPr>
        <p:spPr>
          <a:xfrm rot="2750109">
            <a:off x="1850050" y="-4353830"/>
            <a:ext cx="4879750" cy="5159176"/>
          </a:xfrm>
          <a:custGeom>
            <a:avLst/>
            <a:gdLst>
              <a:gd name="connsiteX0" fmla="*/ 0 w 5849331"/>
              <a:gd name="connsiteY0" fmla="*/ 5732750 h 6184278"/>
              <a:gd name="connsiteX1" fmla="*/ 5568017 w 5849331"/>
              <a:gd name="connsiteY1" fmla="*/ 0 h 6184278"/>
              <a:gd name="connsiteX2" fmla="*/ 5845700 w 5849331"/>
              <a:gd name="connsiteY2" fmla="*/ 269703 h 6184278"/>
              <a:gd name="connsiteX3" fmla="*/ 5845700 w 5849331"/>
              <a:gd name="connsiteY3" fmla="*/ 640531 h 6184278"/>
              <a:gd name="connsiteX4" fmla="*/ 5849331 w 5849331"/>
              <a:gd name="connsiteY4" fmla="*/ 640531 h 6184278"/>
              <a:gd name="connsiteX5" fmla="*/ 464887 w 5849331"/>
              <a:gd name="connsiteY5" fmla="*/ 6184278 h 6184278"/>
              <a:gd name="connsiteX6" fmla="*/ 0 w 5849331"/>
              <a:gd name="connsiteY6" fmla="*/ 5732750 h 618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9331" h="6184278">
                <a:moveTo>
                  <a:pt x="0" y="5732750"/>
                </a:moveTo>
                <a:lnTo>
                  <a:pt x="5568017" y="0"/>
                </a:lnTo>
                <a:lnTo>
                  <a:pt x="5845700" y="269703"/>
                </a:lnTo>
                <a:lnTo>
                  <a:pt x="5845700" y="640531"/>
                </a:lnTo>
                <a:lnTo>
                  <a:pt x="5849331" y="640531"/>
                </a:lnTo>
                <a:lnTo>
                  <a:pt x="464887" y="6184278"/>
                </a:lnTo>
                <a:lnTo>
                  <a:pt x="0" y="573275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it-IT"/>
          </a:p>
        </p:txBody>
      </p:sp>
      <p:sp>
        <p:nvSpPr>
          <p:cNvPr id="15" name="Segnaposto testo 5">
            <a:extLst>
              <a:ext uri="{FF2B5EF4-FFF2-40B4-BE49-F238E27FC236}">
                <a16:creationId xmlns:a16="http://schemas.microsoft.com/office/drawing/2014/main" id="{89098B4E-BF57-4547-BFD0-CDE7A3C12BF9}"/>
              </a:ext>
            </a:extLst>
          </p:cNvPr>
          <p:cNvSpPr txBox="1">
            <a:spLocks/>
          </p:cNvSpPr>
          <p:nvPr/>
        </p:nvSpPr>
        <p:spPr>
          <a:xfrm>
            <a:off x="662628" y="3618247"/>
            <a:ext cx="2966118" cy="2043001"/>
          </a:xfrm>
        </p:spPr>
        <p:txBody>
          <a:bodyPr>
            <a:normAutofit/>
          </a:bodyPr>
          <a:lstStyle>
            <a:lvl1pPr marL="0" indent="0" algn="l" defTabSz="457200" rtl="0" eaLnBrk="1" latinLnBrk="0" hangingPunct="1">
              <a:spcBef>
                <a:spcPct val="20000"/>
              </a:spcBef>
              <a:buFont typeface="Arial"/>
              <a:buNone/>
              <a:defRPr sz="2400" kern="1200" baseline="0">
                <a:solidFill>
                  <a:schemeClr val="bg1">
                    <a:lumMod val="50000"/>
                  </a:schemeClr>
                </a:solidFill>
                <a:latin typeface="+mn-lt"/>
                <a:ea typeface="+mn-ea"/>
                <a:cs typeface="+mn-cs"/>
              </a:defRPr>
            </a:lvl1pPr>
            <a:lvl2pPr marL="457200" indent="0" algn="ctr" defTabSz="457200" rtl="0" eaLnBrk="1" latinLnBrk="0" hangingPunct="1">
              <a:spcBef>
                <a:spcPct val="20000"/>
              </a:spcBef>
              <a:buClr>
                <a:schemeClr val="tx1"/>
              </a:buClr>
              <a:buFont typeface="Arial"/>
              <a:buNone/>
              <a:defRPr sz="16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1"/>
              </a:buClr>
              <a:buFont typeface="Arial"/>
              <a:buNone/>
              <a:defRPr sz="14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1"/>
              </a:buClr>
              <a:buFont typeface="Arial"/>
              <a:buNone/>
              <a:defRPr sz="12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1"/>
              </a:buClr>
              <a:buFont typeface="Arial"/>
              <a:buNone/>
              <a:defRPr sz="12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56654" fontAlgn="auto">
              <a:spcBef>
                <a:spcPct val="50000"/>
              </a:spcBef>
              <a:spcAft>
                <a:spcPts val="0"/>
              </a:spcAft>
            </a:pPr>
            <a:r>
              <a:rPr lang="en-GB" sz="1400" b="1" i="0" u="none" dirty="0">
                <a:solidFill>
                  <a:srgbClr val="0093C8"/>
                </a:solidFill>
                <a:latin typeface="Calibri Light" panose="020F0302020204030204" pitchFamily="34" charset="0"/>
                <a:cs typeface="Arial" charset="0"/>
              </a:rPr>
              <a:t>Valeria Minazzi</a:t>
            </a:r>
          </a:p>
          <a:p>
            <a:pPr algn="just" defTabSz="456654" fontAlgn="auto">
              <a:spcBef>
                <a:spcPct val="50000"/>
              </a:spcBef>
              <a:spcAft>
                <a:spcPts val="0"/>
              </a:spcAft>
            </a:pPr>
            <a:r>
              <a:rPr lang="en-GB" sz="1400" b="1" i="0" u="none" dirty="0">
                <a:solidFill>
                  <a:srgbClr val="0093C8"/>
                </a:solidFill>
                <a:latin typeface="Calibri Light" panose="020F0302020204030204" pitchFamily="34" charset="0"/>
                <a:cs typeface="Arial" charset="0"/>
              </a:rPr>
              <a:t>Investor Relations Director </a:t>
            </a:r>
          </a:p>
          <a:p>
            <a:pPr algn="just" defTabSz="456654" fontAlgn="auto">
              <a:spcBef>
                <a:spcPts val="600"/>
              </a:spcBef>
              <a:spcAft>
                <a:spcPts val="0"/>
              </a:spcAft>
            </a:pPr>
            <a:r>
              <a:rPr lang="en-GB" sz="1400" b="0" i="0" u="none" dirty="0">
                <a:solidFill>
                  <a:srgbClr val="0093C8"/>
                </a:solidFill>
                <a:latin typeface="Calibri Light" panose="020F0302020204030204" pitchFamily="34" charset="0"/>
                <a:cs typeface="Arial" charset="0"/>
              </a:rPr>
              <a:t>Fixed line: +39 02 8511 4302</a:t>
            </a:r>
          </a:p>
          <a:p>
            <a:pPr algn="just" defTabSz="456654" fontAlgn="auto">
              <a:spcBef>
                <a:spcPts val="600"/>
              </a:spcBef>
              <a:spcAft>
                <a:spcPts val="0"/>
              </a:spcAft>
            </a:pPr>
            <a:r>
              <a:rPr lang="en-GB" sz="1400" b="0" i="0" u="none" dirty="0">
                <a:solidFill>
                  <a:srgbClr val="0093C8"/>
                </a:solidFill>
                <a:latin typeface="Calibri Light" panose="020F0302020204030204" pitchFamily="34" charset="0"/>
                <a:cs typeface="Arial" charset="0"/>
              </a:rPr>
              <a:t>valeria.Minazzi@fnmgroup.it</a:t>
            </a:r>
          </a:p>
          <a:p>
            <a:pPr algn="just" defTabSz="456654" fontAlgn="auto">
              <a:spcBef>
                <a:spcPts val="600"/>
              </a:spcBef>
              <a:spcAft>
                <a:spcPts val="0"/>
              </a:spcAft>
            </a:pPr>
            <a:r>
              <a:rPr lang="en-GB" sz="1400" b="0" i="0" u="none" dirty="0">
                <a:solidFill>
                  <a:srgbClr val="0093C8"/>
                </a:solidFill>
                <a:latin typeface="Calibri Light" panose="020F0302020204030204" pitchFamily="34" charset="0"/>
                <a:cs typeface="Arial" charset="0"/>
              </a:rPr>
              <a:t>investor.relations@fnmgroup.it</a:t>
            </a:r>
          </a:p>
          <a:p>
            <a:pPr algn="just" defTabSz="456654" fontAlgn="auto">
              <a:spcBef>
                <a:spcPts val="600"/>
              </a:spcBef>
              <a:spcAft>
                <a:spcPts val="0"/>
              </a:spcAft>
            </a:pPr>
            <a:endParaRPr lang="en-GB" sz="1400" b="1" i="0" u="none" dirty="0">
              <a:solidFill>
                <a:srgbClr val="0093C8"/>
              </a:solidFill>
              <a:latin typeface="Calibri Light" panose="020F0302020204030204" pitchFamily="34" charset="0"/>
              <a:cs typeface="Arial" charset="0"/>
            </a:endParaRPr>
          </a:p>
        </p:txBody>
      </p:sp>
    </p:spTree>
    <p:extLst>
      <p:ext uri="{BB962C8B-B14F-4D97-AF65-F5344CB8AC3E}">
        <p14:creationId xmlns:p14="http://schemas.microsoft.com/office/powerpoint/2010/main" val="246524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C2E9D41D-01D4-4153-8853-87F2F3E73570}"/>
              </a:ext>
            </a:extLst>
          </p:cNvPr>
          <p:cNvPicPr>
            <a:picLocks noChangeAspect="1"/>
          </p:cNvPicPr>
          <p:nvPr/>
        </p:nvPicPr>
        <p:blipFill>
          <a:blip r:embed="rId3"/>
          <a:stretch>
            <a:fillRect/>
          </a:stretch>
        </p:blipFill>
        <p:spPr>
          <a:xfrm>
            <a:off x="7349943" y="1078774"/>
            <a:ext cx="3987130" cy="603556"/>
          </a:xfrm>
          <a:prstGeom prst="rect">
            <a:avLst/>
          </a:prstGeom>
        </p:spPr>
      </p:pic>
      <p:pic>
        <p:nvPicPr>
          <p:cNvPr id="16" name="Immagine 15">
            <a:extLst>
              <a:ext uri="{FF2B5EF4-FFF2-40B4-BE49-F238E27FC236}">
                <a16:creationId xmlns:a16="http://schemas.microsoft.com/office/drawing/2014/main" id="{CEDA7453-6780-4E91-A451-7E01B910BB6B}"/>
              </a:ext>
            </a:extLst>
          </p:cNvPr>
          <p:cNvPicPr>
            <a:picLocks noChangeAspect="1"/>
          </p:cNvPicPr>
          <p:nvPr/>
        </p:nvPicPr>
        <p:blipFill>
          <a:blip r:embed="rId4"/>
          <a:stretch>
            <a:fillRect/>
          </a:stretch>
        </p:blipFill>
        <p:spPr>
          <a:xfrm>
            <a:off x="7349126" y="1845287"/>
            <a:ext cx="3987130" cy="603556"/>
          </a:xfrm>
          <a:prstGeom prst="rect">
            <a:avLst/>
          </a:prstGeom>
        </p:spPr>
      </p:pic>
      <p:pic>
        <p:nvPicPr>
          <p:cNvPr id="17" name="Immagine 16">
            <a:extLst>
              <a:ext uri="{FF2B5EF4-FFF2-40B4-BE49-F238E27FC236}">
                <a16:creationId xmlns:a16="http://schemas.microsoft.com/office/drawing/2014/main" id="{38F396C1-C830-4D6E-ABFC-A38A34AE5619}"/>
              </a:ext>
            </a:extLst>
          </p:cNvPr>
          <p:cNvPicPr>
            <a:picLocks noChangeAspect="1"/>
          </p:cNvPicPr>
          <p:nvPr/>
        </p:nvPicPr>
        <p:blipFill>
          <a:blip r:embed="rId5"/>
          <a:stretch>
            <a:fillRect/>
          </a:stretch>
        </p:blipFill>
        <p:spPr>
          <a:xfrm>
            <a:off x="7355768" y="2599606"/>
            <a:ext cx="3987130" cy="603556"/>
          </a:xfrm>
          <a:prstGeom prst="rect">
            <a:avLst/>
          </a:prstGeom>
        </p:spPr>
      </p:pic>
      <p:pic>
        <p:nvPicPr>
          <p:cNvPr id="18" name="Immagine 17">
            <a:extLst>
              <a:ext uri="{FF2B5EF4-FFF2-40B4-BE49-F238E27FC236}">
                <a16:creationId xmlns:a16="http://schemas.microsoft.com/office/drawing/2014/main" id="{BC9A3538-6253-4BA2-8970-065942B71724}"/>
              </a:ext>
            </a:extLst>
          </p:cNvPr>
          <p:cNvPicPr>
            <a:picLocks noChangeAspect="1"/>
          </p:cNvPicPr>
          <p:nvPr/>
        </p:nvPicPr>
        <p:blipFill>
          <a:blip r:embed="rId6"/>
          <a:stretch>
            <a:fillRect/>
          </a:stretch>
        </p:blipFill>
        <p:spPr>
          <a:xfrm>
            <a:off x="7355768" y="3353925"/>
            <a:ext cx="3987130" cy="603556"/>
          </a:xfrm>
          <a:prstGeom prst="rect">
            <a:avLst/>
          </a:prstGeom>
        </p:spPr>
      </p:pic>
      <p:pic>
        <p:nvPicPr>
          <p:cNvPr id="19" name="Immagine 18">
            <a:extLst>
              <a:ext uri="{FF2B5EF4-FFF2-40B4-BE49-F238E27FC236}">
                <a16:creationId xmlns:a16="http://schemas.microsoft.com/office/drawing/2014/main" id="{83746CC5-6E72-40B1-B419-662127419BC9}"/>
              </a:ext>
            </a:extLst>
          </p:cNvPr>
          <p:cNvPicPr>
            <a:picLocks noChangeAspect="1"/>
          </p:cNvPicPr>
          <p:nvPr/>
        </p:nvPicPr>
        <p:blipFill>
          <a:blip r:embed="rId7"/>
          <a:stretch>
            <a:fillRect/>
          </a:stretch>
        </p:blipFill>
        <p:spPr>
          <a:xfrm>
            <a:off x="7509470" y="4102149"/>
            <a:ext cx="3987130" cy="603556"/>
          </a:xfrm>
          <a:prstGeom prst="rect">
            <a:avLst/>
          </a:prstGeom>
        </p:spPr>
      </p:pic>
      <p:pic>
        <p:nvPicPr>
          <p:cNvPr id="7" name="Immagine 6">
            <a:extLst>
              <a:ext uri="{FF2B5EF4-FFF2-40B4-BE49-F238E27FC236}">
                <a16:creationId xmlns:a16="http://schemas.microsoft.com/office/drawing/2014/main" id="{CDAE8097-11E0-40EA-A246-F249970717BD}"/>
              </a:ext>
            </a:extLst>
          </p:cNvPr>
          <p:cNvPicPr>
            <a:picLocks noChangeAspect="1"/>
          </p:cNvPicPr>
          <p:nvPr/>
        </p:nvPicPr>
        <p:blipFill>
          <a:blip r:embed="rId8"/>
          <a:stretch>
            <a:fillRect/>
          </a:stretch>
        </p:blipFill>
        <p:spPr>
          <a:xfrm>
            <a:off x="2501797" y="1078774"/>
            <a:ext cx="3987130" cy="603556"/>
          </a:xfrm>
          <a:prstGeom prst="rect">
            <a:avLst/>
          </a:prstGeom>
        </p:spPr>
      </p:pic>
      <p:pic>
        <p:nvPicPr>
          <p:cNvPr id="10" name="Immagine 9">
            <a:extLst>
              <a:ext uri="{FF2B5EF4-FFF2-40B4-BE49-F238E27FC236}">
                <a16:creationId xmlns:a16="http://schemas.microsoft.com/office/drawing/2014/main" id="{CA06BF8F-C9A7-4884-88E1-A03B33C20151}"/>
              </a:ext>
            </a:extLst>
          </p:cNvPr>
          <p:cNvPicPr>
            <a:picLocks noChangeAspect="1"/>
          </p:cNvPicPr>
          <p:nvPr/>
        </p:nvPicPr>
        <p:blipFill>
          <a:blip r:embed="rId9"/>
          <a:stretch>
            <a:fillRect/>
          </a:stretch>
        </p:blipFill>
        <p:spPr>
          <a:xfrm>
            <a:off x="2501797" y="1796514"/>
            <a:ext cx="3993226" cy="652329"/>
          </a:xfrm>
          <a:prstGeom prst="rect">
            <a:avLst/>
          </a:prstGeom>
        </p:spPr>
      </p:pic>
      <p:pic>
        <p:nvPicPr>
          <p:cNvPr id="12" name="Immagine 11">
            <a:extLst>
              <a:ext uri="{FF2B5EF4-FFF2-40B4-BE49-F238E27FC236}">
                <a16:creationId xmlns:a16="http://schemas.microsoft.com/office/drawing/2014/main" id="{A699E4B6-145A-42EC-B202-897CD3C34696}"/>
              </a:ext>
            </a:extLst>
          </p:cNvPr>
          <p:cNvPicPr>
            <a:picLocks noChangeAspect="1"/>
          </p:cNvPicPr>
          <p:nvPr/>
        </p:nvPicPr>
        <p:blipFill>
          <a:blip r:embed="rId10"/>
          <a:stretch>
            <a:fillRect/>
          </a:stretch>
        </p:blipFill>
        <p:spPr>
          <a:xfrm>
            <a:off x="2501797" y="2563027"/>
            <a:ext cx="3987130" cy="640135"/>
          </a:xfrm>
          <a:prstGeom prst="rect">
            <a:avLst/>
          </a:prstGeom>
        </p:spPr>
      </p:pic>
      <p:pic>
        <p:nvPicPr>
          <p:cNvPr id="13" name="Immagine 12">
            <a:extLst>
              <a:ext uri="{FF2B5EF4-FFF2-40B4-BE49-F238E27FC236}">
                <a16:creationId xmlns:a16="http://schemas.microsoft.com/office/drawing/2014/main" id="{98E2F3B3-75BE-4A83-846D-C29D5D03E97D}"/>
              </a:ext>
            </a:extLst>
          </p:cNvPr>
          <p:cNvPicPr>
            <a:picLocks noChangeAspect="1"/>
          </p:cNvPicPr>
          <p:nvPr/>
        </p:nvPicPr>
        <p:blipFill>
          <a:blip r:embed="rId11"/>
          <a:stretch>
            <a:fillRect/>
          </a:stretch>
        </p:blipFill>
        <p:spPr>
          <a:xfrm>
            <a:off x="2501797" y="3317346"/>
            <a:ext cx="3987130" cy="640135"/>
          </a:xfrm>
          <a:prstGeom prst="rect">
            <a:avLst/>
          </a:prstGeom>
        </p:spPr>
      </p:pic>
      <p:pic>
        <p:nvPicPr>
          <p:cNvPr id="14" name="Immagine 13">
            <a:extLst>
              <a:ext uri="{FF2B5EF4-FFF2-40B4-BE49-F238E27FC236}">
                <a16:creationId xmlns:a16="http://schemas.microsoft.com/office/drawing/2014/main" id="{8DD97F4A-5513-41DF-BAC8-10E1021E0807}"/>
              </a:ext>
            </a:extLst>
          </p:cNvPr>
          <p:cNvPicPr>
            <a:picLocks noChangeAspect="1"/>
          </p:cNvPicPr>
          <p:nvPr/>
        </p:nvPicPr>
        <p:blipFill>
          <a:blip r:embed="rId12"/>
          <a:stretch>
            <a:fillRect/>
          </a:stretch>
        </p:blipFill>
        <p:spPr>
          <a:xfrm>
            <a:off x="2501797" y="4071666"/>
            <a:ext cx="3993226" cy="634039"/>
          </a:xfrm>
          <a:prstGeom prst="rect">
            <a:avLst/>
          </a:prstGeom>
        </p:spPr>
      </p:pic>
      <p:pic>
        <p:nvPicPr>
          <p:cNvPr id="6" name="Immagine 5">
            <a:extLst>
              <a:ext uri="{FF2B5EF4-FFF2-40B4-BE49-F238E27FC236}">
                <a16:creationId xmlns:a16="http://schemas.microsoft.com/office/drawing/2014/main" id="{FE81CBB8-99A6-4684-BCFD-58BD13B2D30A}"/>
              </a:ext>
            </a:extLst>
          </p:cNvPr>
          <p:cNvPicPr>
            <a:picLocks noChangeAspect="1"/>
          </p:cNvPicPr>
          <p:nvPr/>
        </p:nvPicPr>
        <p:blipFill>
          <a:blip r:embed="rId13"/>
          <a:stretch>
            <a:fillRect/>
          </a:stretch>
        </p:blipFill>
        <p:spPr>
          <a:xfrm>
            <a:off x="4799856" y="4877097"/>
            <a:ext cx="3987130" cy="640135"/>
          </a:xfrm>
          <a:prstGeom prst="rect">
            <a:avLst/>
          </a:prstGeom>
        </p:spPr>
      </p:pic>
      <p:sp>
        <p:nvSpPr>
          <p:cNvPr id="3" name="Rettangolo 2">
            <a:extLst>
              <a:ext uri="{FF2B5EF4-FFF2-40B4-BE49-F238E27FC236}">
                <a16:creationId xmlns:a16="http://schemas.microsoft.com/office/drawing/2014/main" id="{25A77192-6519-481E-ACFD-3020BB8B1638}"/>
              </a:ext>
            </a:extLst>
          </p:cNvPr>
          <p:cNvSpPr/>
          <p:nvPr/>
        </p:nvSpPr>
        <p:spPr>
          <a:xfrm>
            <a:off x="2279576" y="895214"/>
            <a:ext cx="4464496" cy="3838320"/>
          </a:xfrm>
          <a:prstGeom prst="rect">
            <a:avLst/>
          </a:prstGeom>
          <a:noFill/>
          <a:ln w="28575">
            <a:solidFill>
              <a:srgbClr val="0065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772B4B07-EEB4-4327-9DCC-4DA3FABFE322}"/>
              </a:ext>
            </a:extLst>
          </p:cNvPr>
          <p:cNvSpPr txBox="1"/>
          <p:nvPr/>
        </p:nvSpPr>
        <p:spPr>
          <a:xfrm>
            <a:off x="457728" y="769228"/>
            <a:ext cx="1654945" cy="402212"/>
          </a:xfrm>
          <a:prstGeom prst="rect">
            <a:avLst/>
          </a:prstGeom>
        </p:spPr>
        <p:txBody>
          <a:bodyPr wrap="none" rtlCol="0" anchor="ctr">
            <a:noAutofit/>
          </a:bodyPr>
          <a:lstStyle/>
          <a:p>
            <a:pPr algn="ctr"/>
            <a:r>
              <a:rPr lang="it-IT" sz="2000" i="0" u="none" dirty="0">
                <a:latin typeface="+mj-lt"/>
              </a:rPr>
              <a:t>Il gruppo in breve</a:t>
            </a:r>
          </a:p>
        </p:txBody>
      </p:sp>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a:t>
            </a:r>
            <a:r>
              <a:rPr lang="it-IT" sz="2400" i="0" u="none" dirty="0">
                <a:solidFill>
                  <a:schemeClr val="bg2"/>
                </a:solidFill>
              </a:rPr>
              <a:t>|</a:t>
            </a:r>
            <a:r>
              <a:rPr lang="it-IT" sz="2400" i="0" u="none" dirty="0">
                <a:solidFill>
                  <a:srgbClr val="005996"/>
                </a:solidFill>
              </a:rPr>
              <a:t> FY 2021 </a:t>
            </a:r>
            <a:r>
              <a:rPr lang="it-IT" sz="2400" i="0" u="none" dirty="0"/>
              <a:t>Highlights</a:t>
            </a:r>
            <a:endParaRPr lang="it-IT" sz="2400" i="0" u="none" baseline="30000" dirty="0">
              <a:solidFill>
                <a:srgbClr val="005996"/>
              </a:solidFill>
            </a:endParaRPr>
          </a:p>
        </p:txBody>
      </p:sp>
      <p:sp>
        <p:nvSpPr>
          <p:cNvPr id="60" name="Rectangle 123">
            <a:extLst>
              <a:ext uri="{FF2B5EF4-FFF2-40B4-BE49-F238E27FC236}">
                <a16:creationId xmlns:a16="http://schemas.microsoft.com/office/drawing/2014/main" id="{41E6361F-0F2D-4A7B-B20A-9DF21FF3746F}"/>
              </a:ext>
            </a:extLst>
          </p:cNvPr>
          <p:cNvSpPr/>
          <p:nvPr/>
        </p:nvSpPr>
        <p:spPr>
          <a:xfrm>
            <a:off x="387299" y="850218"/>
            <a:ext cx="744323" cy="130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900" b="0" u="none" dirty="0">
                <a:solidFill>
                  <a:schemeClr val="bg1">
                    <a:lumMod val="50000"/>
                  </a:schemeClr>
                </a:solidFill>
              </a:rPr>
              <a:t>(in mln € )</a:t>
            </a:r>
          </a:p>
        </p:txBody>
      </p:sp>
      <p:sp>
        <p:nvSpPr>
          <p:cNvPr id="83" name="Segnaposto testo 2">
            <a:extLst>
              <a:ext uri="{FF2B5EF4-FFF2-40B4-BE49-F238E27FC236}">
                <a16:creationId xmlns:a16="http://schemas.microsoft.com/office/drawing/2014/main" id="{CC3BCD34-FDC4-4579-A945-AF456D5341D0}"/>
              </a:ext>
            </a:extLst>
          </p:cNvPr>
          <p:cNvSpPr txBox="1">
            <a:spLocks/>
          </p:cNvSpPr>
          <p:nvPr/>
        </p:nvSpPr>
        <p:spPr>
          <a:xfrm>
            <a:off x="334962" y="6336406"/>
            <a:ext cx="10546800" cy="588056"/>
          </a:xfrm>
          <a:prstGeom prst="rect">
            <a:avLst/>
          </a:prstGeom>
        </p:spPr>
        <p:txBody>
          <a:bodyPr lIns="90000" tIns="46800" rIns="90000" bIns="46800" anchor="b">
            <a:noAutofit/>
          </a:bodyPr>
          <a:lstStyle>
            <a:lvl1pPr marL="0" indent="0" algn="l" defTabSz="457200" rtl="0" eaLnBrk="1" latinLnBrk="0" hangingPunct="1">
              <a:spcBef>
                <a:spcPct val="20000"/>
              </a:spcBef>
              <a:buFont typeface="Arial"/>
              <a:buNone/>
              <a:defRPr sz="1000" kern="1200" baseline="0">
                <a:solidFill>
                  <a:schemeClr val="accent6"/>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fontAlgn="auto">
              <a:spcBef>
                <a:spcPts val="0"/>
              </a:spcBef>
              <a:spcAft>
                <a:spcPts val="0"/>
              </a:spcAft>
              <a:buFont typeface="+mj-lt"/>
              <a:buAutoNum type="arabicPeriod"/>
            </a:pPr>
            <a:endParaRPr lang="en-GB" sz="700" b="0" i="0" u="none" dirty="0">
              <a:solidFill>
                <a:schemeClr val="accent6">
                  <a:lumMod val="75000"/>
                  <a:lumOff val="25000"/>
                </a:schemeClr>
              </a:solidFill>
            </a:endParaRPr>
          </a:p>
          <a:p>
            <a:pPr marL="342900" lvl="0" indent="-342900">
              <a:spcBef>
                <a:spcPts val="0"/>
              </a:spcBef>
              <a:spcAft>
                <a:spcPts val="0"/>
              </a:spcAft>
              <a:buFont typeface="+mj-lt"/>
              <a:buAutoNum type="arabicPeriod"/>
              <a:tabLst>
                <a:tab pos="180340" algn="l"/>
              </a:tabLst>
            </a:pPr>
            <a:r>
              <a:rPr lang="en-GB" sz="700" b="0" i="0" u="none" dirty="0">
                <a:solidFill>
                  <a:schemeClr val="accent6">
                    <a:lumMod val="75000"/>
                    <a:lumOff val="25000"/>
                  </a:schemeClr>
                </a:solidFill>
                <a:effectLst/>
                <a:ea typeface="Calibri" panose="020F0502020204030204" pitchFamily="34" charset="0"/>
                <a:cs typeface="Times New Roman" panose="02020603050405020304" pitchFamily="18" charset="0"/>
              </a:rPr>
              <a:t>For the purposes of P&amp;L, in 2021 MISE is consolidated since February 26, comparing with FNM’s 2020 actual results</a:t>
            </a:r>
            <a:endParaRPr lang="it-IT" sz="700" b="0" i="0" u="none" dirty="0">
              <a:solidFill>
                <a:schemeClr val="accent6">
                  <a:lumMod val="75000"/>
                  <a:lumOff val="25000"/>
                </a:schemeClr>
              </a:solidFill>
              <a:effectLst/>
              <a:ea typeface="Calibri" panose="020F0502020204030204" pitchFamily="34" charset="0"/>
              <a:cs typeface="Times New Roman" panose="02020603050405020304" pitchFamily="18" charset="0"/>
            </a:endParaRPr>
          </a:p>
          <a:p>
            <a:pPr marL="342900" lvl="0" indent="-342900">
              <a:spcBef>
                <a:spcPts val="0"/>
              </a:spcBef>
              <a:spcAft>
                <a:spcPts val="0"/>
              </a:spcAft>
              <a:buFont typeface="+mj-lt"/>
              <a:buAutoNum type="arabicPeriod"/>
              <a:tabLst>
                <a:tab pos="180340" algn="l"/>
              </a:tabLst>
            </a:pPr>
            <a:r>
              <a:rPr lang="en-GB" sz="700" b="0" i="0" u="none" dirty="0">
                <a:solidFill>
                  <a:schemeClr val="accent6">
                    <a:lumMod val="75000"/>
                    <a:lumOff val="25000"/>
                  </a:schemeClr>
                </a:solidFill>
                <a:effectLst/>
                <a:ea typeface="Calibri" panose="020F0502020204030204" pitchFamily="34" charset="0"/>
                <a:cs typeface="Times New Roman" panose="02020603050405020304" pitchFamily="18" charset="0"/>
              </a:rPr>
              <a:t>For the purposes of P&amp;L, in 2021 MISE is consolidated starting from January 1, comparing with pro-forma 2020 results calculated as if MISE was consolidated starting from January 1, 2020.</a:t>
            </a:r>
            <a:endParaRPr lang="it-IT" sz="700" b="0" i="0" u="none" dirty="0">
              <a:solidFill>
                <a:schemeClr val="accent6">
                  <a:lumMod val="75000"/>
                  <a:lumOff val="25000"/>
                </a:schemeClr>
              </a:solidFill>
              <a:effectLst/>
              <a:ea typeface="Calibri" panose="020F0502020204030204" pitchFamily="34" charset="0"/>
              <a:cs typeface="Times New Roman" panose="02020603050405020304" pitchFamily="18" charset="0"/>
            </a:endParaRPr>
          </a:p>
          <a:p>
            <a:pPr marL="342900" lvl="0" indent="-342900">
              <a:spcBef>
                <a:spcPts val="0"/>
              </a:spcBef>
              <a:spcAft>
                <a:spcPts val="0"/>
              </a:spcAft>
              <a:buFont typeface="+mj-lt"/>
              <a:buAutoNum type="arabicPeriod"/>
              <a:tabLst>
                <a:tab pos="180340" algn="l"/>
              </a:tabLst>
            </a:pPr>
            <a:r>
              <a:rPr lang="en-GB" sz="700" b="0" i="0" u="none" dirty="0">
                <a:solidFill>
                  <a:schemeClr val="accent6">
                    <a:lumMod val="75000"/>
                    <a:lumOff val="25000"/>
                  </a:schemeClr>
                </a:solidFill>
                <a:effectLst/>
                <a:ea typeface="Calibri" panose="020F0502020204030204" pitchFamily="34" charset="0"/>
                <a:cs typeface="Times New Roman" panose="02020603050405020304" pitchFamily="18" charset="0"/>
              </a:rPr>
              <a:t>Adjusted EBITDA: excluding extraordinary gains and losses</a:t>
            </a:r>
            <a:endParaRPr lang="it-IT" sz="700" b="0" i="0" u="none" dirty="0">
              <a:solidFill>
                <a:schemeClr val="accent6">
                  <a:lumMod val="75000"/>
                  <a:lumOff val="25000"/>
                </a:schemeClr>
              </a:solidFill>
              <a:effectLst/>
              <a:ea typeface="Calibri" panose="020F0502020204030204" pitchFamily="34" charset="0"/>
              <a:cs typeface="Times New Roman" panose="02020603050405020304" pitchFamily="18" charset="0"/>
            </a:endParaRPr>
          </a:p>
          <a:p>
            <a:pPr marL="342900" lvl="0" indent="-342900">
              <a:spcBef>
                <a:spcPts val="0"/>
              </a:spcBef>
              <a:spcAft>
                <a:spcPts val="0"/>
              </a:spcAft>
              <a:buFont typeface="+mj-lt"/>
              <a:buAutoNum type="arabicPeriod"/>
              <a:tabLst>
                <a:tab pos="180340" algn="l"/>
              </a:tabLst>
            </a:pPr>
            <a:r>
              <a:rPr lang="en-GB" sz="700" b="0" i="0" u="none" dirty="0">
                <a:solidFill>
                  <a:schemeClr val="accent6">
                    <a:lumMod val="75000"/>
                    <a:lumOff val="25000"/>
                  </a:schemeClr>
                </a:solidFill>
                <a:effectLst/>
                <a:ea typeface="Calibri" panose="020F0502020204030204" pitchFamily="34" charset="0"/>
                <a:cs typeface="Times New Roman" panose="02020603050405020304" pitchFamily="18" charset="0"/>
              </a:rPr>
              <a:t>Adjusted Net Profit (Loss): Net Profit (Loss) before recognition of the result of companies consolidated using the equity method</a:t>
            </a:r>
            <a:endParaRPr lang="it-IT" sz="700" b="0" i="0" u="none" dirty="0">
              <a:solidFill>
                <a:schemeClr val="accent6">
                  <a:lumMod val="75000"/>
                  <a:lumOff val="25000"/>
                </a:schemeClr>
              </a:solidFill>
              <a:effectLst/>
              <a:ea typeface="Calibri" panose="020F0502020204030204" pitchFamily="34" charset="0"/>
              <a:cs typeface="Times New Roman" panose="02020603050405020304" pitchFamily="18" charset="0"/>
            </a:endParaRPr>
          </a:p>
          <a:p>
            <a:pPr marL="342900" lvl="0" indent="-342900">
              <a:spcBef>
                <a:spcPts val="0"/>
              </a:spcBef>
              <a:spcAft>
                <a:spcPts val="0"/>
              </a:spcAft>
              <a:buFont typeface="+mj-lt"/>
              <a:buAutoNum type="arabicPeriod"/>
              <a:tabLst>
                <a:tab pos="180340" algn="l"/>
              </a:tabLst>
            </a:pPr>
            <a:r>
              <a:rPr lang="en-GB" sz="700" b="0" i="0" u="none" dirty="0">
                <a:solidFill>
                  <a:schemeClr val="accent6">
                    <a:lumMod val="75000"/>
                    <a:lumOff val="25000"/>
                  </a:schemeClr>
                </a:solidFill>
                <a:effectLst/>
                <a:ea typeface="Calibri" panose="020F0502020204030204" pitchFamily="34" charset="0"/>
                <a:cs typeface="Times New Roman" panose="02020603050405020304" pitchFamily="18" charset="0"/>
              </a:rPr>
              <a:t>For NFP, data at December 31, 2021 compares with data at December 31, 2020 which does not include the effects of the acquisition of the control stake in MISE</a:t>
            </a:r>
            <a:endParaRPr lang="it-IT" sz="700" b="0" i="0" u="none" dirty="0">
              <a:solidFill>
                <a:schemeClr val="accent6">
                  <a:lumMod val="75000"/>
                  <a:lumOff val="25000"/>
                </a:schemeClr>
              </a:solidFill>
              <a:effectLst/>
              <a:ea typeface="Calibri" panose="020F0502020204030204" pitchFamily="34" charset="0"/>
              <a:cs typeface="Times New Roman" panose="02020603050405020304" pitchFamily="18" charset="0"/>
            </a:endParaRPr>
          </a:p>
          <a:p>
            <a:pPr marL="342900" lvl="0" indent="-342900">
              <a:spcBef>
                <a:spcPts val="0"/>
              </a:spcBef>
              <a:spcAft>
                <a:spcPts val="0"/>
              </a:spcAft>
              <a:buFont typeface="+mj-lt"/>
              <a:buAutoNum type="arabicPeriod"/>
              <a:tabLst>
                <a:tab pos="180340" algn="l"/>
              </a:tabLst>
            </a:pPr>
            <a:r>
              <a:rPr lang="en-GB" sz="700" b="0" i="0" u="none" dirty="0">
                <a:solidFill>
                  <a:schemeClr val="accent6">
                    <a:lumMod val="75000"/>
                    <a:lumOff val="25000"/>
                  </a:schemeClr>
                </a:solidFill>
                <a:effectLst/>
                <a:ea typeface="Calibri" panose="020F0502020204030204" pitchFamily="34" charset="0"/>
                <a:cs typeface="Times New Roman" panose="02020603050405020304" pitchFamily="18" charset="0"/>
              </a:rPr>
              <a:t>Adjusted Net Financial Position: excluding the impacts of the timing of collections of the contributions on financial investments for the renewal of the railway rolling stock and of the related payments made to suppliers, recognized in accordance with IFRIC 12 </a:t>
            </a:r>
            <a:endParaRPr lang="it-IT" sz="700" b="0" i="0" u="none" dirty="0">
              <a:solidFill>
                <a:schemeClr val="accent6">
                  <a:lumMod val="75000"/>
                  <a:lumOff val="25000"/>
                </a:schemeClr>
              </a:solidFill>
              <a:effectLst/>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EAE37958-ECBB-4BE6-B0D9-BA25F56B00DF}"/>
              </a:ext>
            </a:extLst>
          </p:cNvPr>
          <p:cNvSpPr>
            <a:spLocks noGrp="1"/>
          </p:cNvSpPr>
          <p:nvPr>
            <p:ph type="sldNum" sz="quarter" idx="12"/>
          </p:nvPr>
        </p:nvSpPr>
        <p:spPr/>
        <p:txBody>
          <a:bodyPr/>
          <a:lstStyle/>
          <a:p>
            <a:fld id="{D1D8300E-DD55-E64C-8282-B510600AD611}" type="slidenum">
              <a:rPr lang="it-IT" smtClean="0"/>
              <a:pPr/>
              <a:t>4</a:t>
            </a:fld>
            <a:endParaRPr lang="it-IT" dirty="0"/>
          </a:p>
        </p:txBody>
      </p:sp>
      <p:pic>
        <p:nvPicPr>
          <p:cNvPr id="74" name="Immagine 73">
            <a:extLst>
              <a:ext uri="{FF2B5EF4-FFF2-40B4-BE49-F238E27FC236}">
                <a16:creationId xmlns:a16="http://schemas.microsoft.com/office/drawing/2014/main" id="{05171E6D-0D9A-41EE-BDCE-2A7FA807C23F}"/>
              </a:ext>
            </a:extLst>
          </p:cNvPr>
          <p:cNvPicPr>
            <a:picLocks noChangeAspect="1"/>
          </p:cNvPicPr>
          <p:nvPr/>
        </p:nvPicPr>
        <p:blipFill rotWithShape="1">
          <a:blip r:embed="rId14"/>
          <a:srcRect l="16687" t="14590" r="73952" b="80401"/>
          <a:stretch/>
        </p:blipFill>
        <p:spPr>
          <a:xfrm>
            <a:off x="6943236" y="5796555"/>
            <a:ext cx="1085786" cy="326855"/>
          </a:xfrm>
          <a:prstGeom prst="rect">
            <a:avLst/>
          </a:prstGeom>
        </p:spPr>
      </p:pic>
      <p:pic>
        <p:nvPicPr>
          <p:cNvPr id="75" name="Immagine 74">
            <a:extLst>
              <a:ext uri="{FF2B5EF4-FFF2-40B4-BE49-F238E27FC236}">
                <a16:creationId xmlns:a16="http://schemas.microsoft.com/office/drawing/2014/main" id="{31150E21-0AE3-46B8-AEBD-97F9F167712D}"/>
              </a:ext>
            </a:extLst>
          </p:cNvPr>
          <p:cNvPicPr>
            <a:picLocks noChangeAspect="1"/>
          </p:cNvPicPr>
          <p:nvPr/>
        </p:nvPicPr>
        <p:blipFill>
          <a:blip r:embed="rId15"/>
          <a:stretch>
            <a:fillRect/>
          </a:stretch>
        </p:blipFill>
        <p:spPr>
          <a:xfrm>
            <a:off x="4580356" y="5796555"/>
            <a:ext cx="1065304" cy="326855"/>
          </a:xfrm>
          <a:prstGeom prst="rect">
            <a:avLst/>
          </a:prstGeom>
        </p:spPr>
      </p:pic>
      <p:sp>
        <p:nvSpPr>
          <p:cNvPr id="76" name="Shape 649">
            <a:extLst>
              <a:ext uri="{FF2B5EF4-FFF2-40B4-BE49-F238E27FC236}">
                <a16:creationId xmlns:a16="http://schemas.microsoft.com/office/drawing/2014/main" id="{9DFCE7F3-6EFA-4C15-9148-50249DEC65E2}"/>
              </a:ext>
            </a:extLst>
          </p:cNvPr>
          <p:cNvSpPr/>
          <p:nvPr/>
        </p:nvSpPr>
        <p:spPr>
          <a:xfrm>
            <a:off x="5645660" y="5812675"/>
            <a:ext cx="1254633" cy="29461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lstStyle/>
          <a:p>
            <a:pPr defTabSz="457200" fontAlgn="auto">
              <a:spcBef>
                <a:spcPts val="0"/>
              </a:spcBef>
              <a:spcAft>
                <a:spcPts val="0"/>
              </a:spcAft>
              <a:defRPr sz="1500">
                <a:latin typeface="+mn-lt"/>
                <a:ea typeface="+mn-ea"/>
                <a:cs typeface="+mn-cs"/>
                <a:sym typeface="Calibri"/>
              </a:defRPr>
            </a:pPr>
            <a:r>
              <a:rPr lang="it-IT" sz="1800" i="0" u="none" dirty="0">
                <a:solidFill>
                  <a:srgbClr val="0065A3"/>
                </a:solidFill>
                <a:latin typeface="Calibri"/>
                <a:cs typeface="+mn-cs"/>
                <a:sym typeface="Calibri"/>
              </a:rPr>
              <a:t>Baa3 </a:t>
            </a:r>
            <a:r>
              <a:rPr lang="it-IT" sz="1800" i="0" u="none" dirty="0" err="1">
                <a:solidFill>
                  <a:srgbClr val="0065A3"/>
                </a:solidFill>
                <a:latin typeface="Calibri"/>
                <a:cs typeface="+mn-cs"/>
                <a:sym typeface="Calibri"/>
              </a:rPr>
              <a:t>stable</a:t>
            </a:r>
            <a:endParaRPr sz="1800" b="0" i="0" u="none" dirty="0">
              <a:solidFill>
                <a:srgbClr val="0065A3"/>
              </a:solidFill>
              <a:latin typeface="Calibri"/>
              <a:cs typeface="+mn-cs"/>
              <a:sym typeface="Calibri"/>
            </a:endParaRPr>
          </a:p>
        </p:txBody>
      </p:sp>
      <p:sp>
        <p:nvSpPr>
          <p:cNvPr id="77" name="Shape 649">
            <a:extLst>
              <a:ext uri="{FF2B5EF4-FFF2-40B4-BE49-F238E27FC236}">
                <a16:creationId xmlns:a16="http://schemas.microsoft.com/office/drawing/2014/main" id="{1A22B4AC-6C33-4284-81CD-12775DF986E3}"/>
              </a:ext>
            </a:extLst>
          </p:cNvPr>
          <p:cNvSpPr/>
          <p:nvPr/>
        </p:nvSpPr>
        <p:spPr>
          <a:xfrm>
            <a:off x="8026535" y="5834688"/>
            <a:ext cx="1237817" cy="25058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lstStyle/>
          <a:p>
            <a:pPr defTabSz="457200" fontAlgn="auto">
              <a:spcBef>
                <a:spcPts val="0"/>
              </a:spcBef>
              <a:spcAft>
                <a:spcPts val="0"/>
              </a:spcAft>
              <a:defRPr sz="1500">
                <a:latin typeface="+mn-lt"/>
                <a:ea typeface="+mn-ea"/>
                <a:cs typeface="+mn-cs"/>
                <a:sym typeface="Calibri"/>
              </a:defRPr>
            </a:pPr>
            <a:r>
              <a:rPr lang="it-IT" sz="1800" i="0" u="none" dirty="0">
                <a:solidFill>
                  <a:srgbClr val="0065A3"/>
                </a:solidFill>
                <a:latin typeface="Calibri"/>
                <a:cs typeface="+mn-cs"/>
                <a:sym typeface="Calibri"/>
              </a:rPr>
              <a:t>BBB </a:t>
            </a:r>
            <a:r>
              <a:rPr lang="it-IT" sz="1800" i="0" u="none" dirty="0" err="1">
                <a:solidFill>
                  <a:srgbClr val="0065A3"/>
                </a:solidFill>
                <a:latin typeface="Calibri"/>
                <a:cs typeface="+mn-cs"/>
                <a:sym typeface="Calibri"/>
              </a:rPr>
              <a:t>stable</a:t>
            </a:r>
            <a:endParaRPr sz="1800" b="0" i="0" u="none" dirty="0">
              <a:solidFill>
                <a:srgbClr val="0065A3"/>
              </a:solidFill>
              <a:latin typeface="Calibri"/>
              <a:cs typeface="+mn-cs"/>
              <a:sym typeface="Calibri"/>
            </a:endParaRPr>
          </a:p>
        </p:txBody>
      </p:sp>
      <p:sp>
        <p:nvSpPr>
          <p:cNvPr id="73" name="Rettangolo 72">
            <a:extLst>
              <a:ext uri="{FF2B5EF4-FFF2-40B4-BE49-F238E27FC236}">
                <a16:creationId xmlns:a16="http://schemas.microsoft.com/office/drawing/2014/main" id="{AFF67C84-45BA-47BE-8F4E-5E2A4DD1242D}"/>
              </a:ext>
            </a:extLst>
          </p:cNvPr>
          <p:cNvSpPr/>
          <p:nvPr/>
        </p:nvSpPr>
        <p:spPr>
          <a:xfrm>
            <a:off x="364824" y="1277150"/>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Revenues</a:t>
            </a:r>
          </a:p>
        </p:txBody>
      </p:sp>
      <p:sp>
        <p:nvSpPr>
          <p:cNvPr id="78" name="Rettangolo 77">
            <a:extLst>
              <a:ext uri="{FF2B5EF4-FFF2-40B4-BE49-F238E27FC236}">
                <a16:creationId xmlns:a16="http://schemas.microsoft.com/office/drawing/2014/main" id="{9B7EB128-1C95-4374-B1EE-EDA801AB2092}"/>
              </a:ext>
            </a:extLst>
          </p:cNvPr>
          <p:cNvSpPr/>
          <p:nvPr/>
        </p:nvSpPr>
        <p:spPr>
          <a:xfrm>
            <a:off x="364824" y="2015232"/>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Adj. EBITDA</a:t>
            </a:r>
            <a:r>
              <a:rPr lang="en-GB" i="0" u="none" baseline="30000" dirty="0">
                <a:solidFill>
                  <a:srgbClr val="0065A3"/>
                </a:solidFill>
                <a:latin typeface="Calibri"/>
              </a:rPr>
              <a:t>3</a:t>
            </a:r>
          </a:p>
        </p:txBody>
      </p:sp>
      <p:sp>
        <p:nvSpPr>
          <p:cNvPr id="79" name="Rettangolo 78">
            <a:extLst>
              <a:ext uri="{FF2B5EF4-FFF2-40B4-BE49-F238E27FC236}">
                <a16:creationId xmlns:a16="http://schemas.microsoft.com/office/drawing/2014/main" id="{33F7B1AC-0F10-4D0F-BE49-B8934FAFF770}"/>
              </a:ext>
            </a:extLst>
          </p:cNvPr>
          <p:cNvSpPr/>
          <p:nvPr/>
        </p:nvSpPr>
        <p:spPr>
          <a:xfrm>
            <a:off x="364824" y="2753314"/>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EBIT</a:t>
            </a:r>
          </a:p>
        </p:txBody>
      </p:sp>
      <p:sp>
        <p:nvSpPr>
          <p:cNvPr id="81" name="Rettangolo 80">
            <a:extLst>
              <a:ext uri="{FF2B5EF4-FFF2-40B4-BE49-F238E27FC236}">
                <a16:creationId xmlns:a16="http://schemas.microsoft.com/office/drawing/2014/main" id="{27644A12-1851-4B97-9DBA-AE95C34E4E36}"/>
              </a:ext>
            </a:extLst>
          </p:cNvPr>
          <p:cNvSpPr/>
          <p:nvPr/>
        </p:nvSpPr>
        <p:spPr>
          <a:xfrm>
            <a:off x="364824" y="3491396"/>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Adj. Net Profit (Loss)</a:t>
            </a:r>
            <a:r>
              <a:rPr lang="en-GB" i="0" u="none" baseline="30000" dirty="0">
                <a:solidFill>
                  <a:srgbClr val="0065A3"/>
                </a:solidFill>
                <a:latin typeface="Calibri"/>
              </a:rPr>
              <a:t>4</a:t>
            </a:r>
          </a:p>
        </p:txBody>
      </p:sp>
      <p:sp>
        <p:nvSpPr>
          <p:cNvPr id="82" name="Rettangolo 81">
            <a:extLst>
              <a:ext uri="{FF2B5EF4-FFF2-40B4-BE49-F238E27FC236}">
                <a16:creationId xmlns:a16="http://schemas.microsoft.com/office/drawing/2014/main" id="{B5490DC5-592E-46C5-A5C0-DA83FA1CAD49}"/>
              </a:ext>
            </a:extLst>
          </p:cNvPr>
          <p:cNvSpPr/>
          <p:nvPr/>
        </p:nvSpPr>
        <p:spPr>
          <a:xfrm>
            <a:off x="364824" y="4229478"/>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Net Profit (Loss)</a:t>
            </a:r>
          </a:p>
        </p:txBody>
      </p:sp>
      <p:sp>
        <p:nvSpPr>
          <p:cNvPr id="84" name="Rettangolo 83">
            <a:extLst>
              <a:ext uri="{FF2B5EF4-FFF2-40B4-BE49-F238E27FC236}">
                <a16:creationId xmlns:a16="http://schemas.microsoft.com/office/drawing/2014/main" id="{1F4CA03C-9478-4166-955B-089AA53E7391}"/>
              </a:ext>
            </a:extLst>
          </p:cNvPr>
          <p:cNvSpPr/>
          <p:nvPr/>
        </p:nvSpPr>
        <p:spPr>
          <a:xfrm>
            <a:off x="364824" y="4971184"/>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Adj. NFP</a:t>
            </a:r>
            <a:r>
              <a:rPr lang="en-GB" i="0" u="none" baseline="30000" dirty="0">
                <a:solidFill>
                  <a:srgbClr val="0065A3"/>
                </a:solidFill>
                <a:latin typeface="Calibri"/>
              </a:rPr>
              <a:t>5,6</a:t>
            </a:r>
          </a:p>
        </p:txBody>
      </p:sp>
      <p:sp>
        <p:nvSpPr>
          <p:cNvPr id="87" name="Rettangolo 86">
            <a:extLst>
              <a:ext uri="{FF2B5EF4-FFF2-40B4-BE49-F238E27FC236}">
                <a16:creationId xmlns:a16="http://schemas.microsoft.com/office/drawing/2014/main" id="{094392C6-5921-45F8-8C96-E1C7CDF3F255}"/>
              </a:ext>
            </a:extLst>
          </p:cNvPr>
          <p:cNvSpPr/>
          <p:nvPr/>
        </p:nvSpPr>
        <p:spPr>
          <a:xfrm>
            <a:off x="2423591" y="784220"/>
            <a:ext cx="1162189"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srgbClr val="0093C8"/>
                </a:solidFill>
                <a:latin typeface="Calibri"/>
              </a:rPr>
              <a:t>REPORTED</a:t>
            </a:r>
            <a:r>
              <a:rPr lang="en-GB" i="0" u="none" baseline="30000" dirty="0">
                <a:solidFill>
                  <a:srgbClr val="0093C8"/>
                </a:solidFill>
                <a:latin typeface="Calibri"/>
              </a:rPr>
              <a:t>1</a:t>
            </a:r>
          </a:p>
        </p:txBody>
      </p:sp>
      <p:sp>
        <p:nvSpPr>
          <p:cNvPr id="9" name="CasellaDiTesto 8">
            <a:extLst>
              <a:ext uri="{FF2B5EF4-FFF2-40B4-BE49-F238E27FC236}">
                <a16:creationId xmlns:a16="http://schemas.microsoft.com/office/drawing/2014/main" id="{5BBB389F-F6A3-444B-97E5-E0C07EC5378C}"/>
              </a:ext>
            </a:extLst>
          </p:cNvPr>
          <p:cNvSpPr txBox="1"/>
          <p:nvPr/>
        </p:nvSpPr>
        <p:spPr>
          <a:xfrm>
            <a:off x="6131168" y="1171440"/>
            <a:ext cx="576064" cy="340601"/>
          </a:xfrm>
          <a:prstGeom prst="rect">
            <a:avLst/>
          </a:prstGeom>
        </p:spPr>
        <p:txBody>
          <a:bodyPr wrap="square" rtlCol="0" anchor="ctr">
            <a:noAutofit/>
          </a:bodyPr>
          <a:lstStyle/>
          <a:p>
            <a:pPr algn="r"/>
            <a:r>
              <a:rPr lang="it-IT" sz="1000" i="0" u="none" dirty="0">
                <a:solidFill>
                  <a:srgbClr val="0093C8"/>
                </a:solidFill>
                <a:latin typeface="+mn-lt"/>
              </a:rPr>
              <a:t>+83.9%</a:t>
            </a:r>
          </a:p>
        </p:txBody>
      </p:sp>
      <p:sp>
        <p:nvSpPr>
          <p:cNvPr id="124" name="CasellaDiTesto 123">
            <a:extLst>
              <a:ext uri="{FF2B5EF4-FFF2-40B4-BE49-F238E27FC236}">
                <a16:creationId xmlns:a16="http://schemas.microsoft.com/office/drawing/2014/main" id="{AB41D71C-C28E-44F6-B7B4-0248D84B2FA2}"/>
              </a:ext>
            </a:extLst>
          </p:cNvPr>
          <p:cNvSpPr txBox="1"/>
          <p:nvPr/>
        </p:nvSpPr>
        <p:spPr>
          <a:xfrm>
            <a:off x="6007298" y="1912187"/>
            <a:ext cx="699934" cy="340601"/>
          </a:xfrm>
          <a:prstGeom prst="rect">
            <a:avLst/>
          </a:prstGeom>
        </p:spPr>
        <p:txBody>
          <a:bodyPr wrap="square" rtlCol="0" anchor="ctr">
            <a:noAutofit/>
          </a:bodyPr>
          <a:lstStyle/>
          <a:p>
            <a:pPr algn="r"/>
            <a:r>
              <a:rPr lang="it-IT" sz="1000" i="0" u="none" dirty="0">
                <a:solidFill>
                  <a:srgbClr val="0093C8"/>
                </a:solidFill>
                <a:latin typeface="+mn-lt"/>
              </a:rPr>
              <a:t>+119.0%</a:t>
            </a:r>
          </a:p>
        </p:txBody>
      </p:sp>
      <p:sp>
        <p:nvSpPr>
          <p:cNvPr id="125" name="CasellaDiTesto 124">
            <a:extLst>
              <a:ext uri="{FF2B5EF4-FFF2-40B4-BE49-F238E27FC236}">
                <a16:creationId xmlns:a16="http://schemas.microsoft.com/office/drawing/2014/main" id="{2CE05692-0108-4428-81CA-4D0454A959DC}"/>
              </a:ext>
            </a:extLst>
          </p:cNvPr>
          <p:cNvSpPr txBox="1"/>
          <p:nvPr/>
        </p:nvSpPr>
        <p:spPr>
          <a:xfrm>
            <a:off x="6007298" y="2728359"/>
            <a:ext cx="699934" cy="340601"/>
          </a:xfrm>
          <a:prstGeom prst="rect">
            <a:avLst/>
          </a:prstGeom>
        </p:spPr>
        <p:txBody>
          <a:bodyPr wrap="square" rtlCol="0" anchor="ctr">
            <a:noAutofit/>
          </a:bodyPr>
          <a:lstStyle/>
          <a:p>
            <a:pPr algn="r"/>
            <a:r>
              <a:rPr lang="it-IT" sz="1000" i="0" u="none" dirty="0">
                <a:solidFill>
                  <a:srgbClr val="0093C8"/>
                </a:solidFill>
                <a:latin typeface="+mn-lt"/>
              </a:rPr>
              <a:t>+187.5%</a:t>
            </a:r>
          </a:p>
        </p:txBody>
      </p:sp>
      <p:sp>
        <p:nvSpPr>
          <p:cNvPr id="126" name="CasellaDiTesto 125">
            <a:extLst>
              <a:ext uri="{FF2B5EF4-FFF2-40B4-BE49-F238E27FC236}">
                <a16:creationId xmlns:a16="http://schemas.microsoft.com/office/drawing/2014/main" id="{B700B03B-F0DC-47C8-8C8C-81A2ECDFCCB9}"/>
              </a:ext>
            </a:extLst>
          </p:cNvPr>
          <p:cNvSpPr txBox="1"/>
          <p:nvPr/>
        </p:nvSpPr>
        <p:spPr>
          <a:xfrm>
            <a:off x="6131168" y="3393681"/>
            <a:ext cx="576064" cy="340601"/>
          </a:xfrm>
          <a:prstGeom prst="rect">
            <a:avLst/>
          </a:prstGeom>
        </p:spPr>
        <p:txBody>
          <a:bodyPr wrap="square" rtlCol="0" anchor="ctr">
            <a:noAutofit/>
          </a:bodyPr>
          <a:lstStyle/>
          <a:p>
            <a:pPr algn="r"/>
            <a:r>
              <a:rPr lang="it-IT" sz="1000" i="0" u="none" dirty="0">
                <a:solidFill>
                  <a:srgbClr val="0093C8"/>
                </a:solidFill>
                <a:latin typeface="+mn-lt"/>
              </a:rPr>
              <a:t>+64.8%</a:t>
            </a:r>
          </a:p>
        </p:txBody>
      </p:sp>
      <p:sp>
        <p:nvSpPr>
          <p:cNvPr id="127" name="CasellaDiTesto 126">
            <a:extLst>
              <a:ext uri="{FF2B5EF4-FFF2-40B4-BE49-F238E27FC236}">
                <a16:creationId xmlns:a16="http://schemas.microsoft.com/office/drawing/2014/main" id="{C1760448-0501-4048-9D4B-5360FCF56EF6}"/>
              </a:ext>
            </a:extLst>
          </p:cNvPr>
          <p:cNvSpPr txBox="1"/>
          <p:nvPr/>
        </p:nvSpPr>
        <p:spPr>
          <a:xfrm>
            <a:off x="6131168" y="4134430"/>
            <a:ext cx="576064" cy="340601"/>
          </a:xfrm>
          <a:prstGeom prst="rect">
            <a:avLst/>
          </a:prstGeom>
        </p:spPr>
        <p:txBody>
          <a:bodyPr wrap="square" rtlCol="0" anchor="ctr">
            <a:noAutofit/>
          </a:bodyPr>
          <a:lstStyle/>
          <a:p>
            <a:pPr algn="r"/>
            <a:r>
              <a:rPr lang="it-IT" sz="1000" i="0" u="none" dirty="0">
                <a:solidFill>
                  <a:srgbClr val="0093C8"/>
                </a:solidFill>
                <a:latin typeface="+mn-lt"/>
              </a:rPr>
              <a:t>+68.6%</a:t>
            </a:r>
          </a:p>
        </p:txBody>
      </p:sp>
      <p:sp>
        <p:nvSpPr>
          <p:cNvPr id="128" name="Rettangolo 127">
            <a:extLst>
              <a:ext uri="{FF2B5EF4-FFF2-40B4-BE49-F238E27FC236}">
                <a16:creationId xmlns:a16="http://schemas.microsoft.com/office/drawing/2014/main" id="{D1402DA6-81BA-4FAA-BCA3-74D48D69EE45}"/>
              </a:ext>
            </a:extLst>
          </p:cNvPr>
          <p:cNvSpPr/>
          <p:nvPr/>
        </p:nvSpPr>
        <p:spPr>
          <a:xfrm>
            <a:off x="7241118" y="904828"/>
            <a:ext cx="4464496" cy="3838320"/>
          </a:xfrm>
          <a:prstGeom prst="rect">
            <a:avLst/>
          </a:prstGeom>
          <a:noFill/>
          <a:ln w="28575">
            <a:solidFill>
              <a:srgbClr val="0065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4" name="CasellaDiTesto 133">
            <a:extLst>
              <a:ext uri="{FF2B5EF4-FFF2-40B4-BE49-F238E27FC236}">
                <a16:creationId xmlns:a16="http://schemas.microsoft.com/office/drawing/2014/main" id="{C5050E49-BED3-4DD1-9F86-F82B3864BF87}"/>
              </a:ext>
            </a:extLst>
          </p:cNvPr>
          <p:cNvSpPr txBox="1"/>
          <p:nvPr/>
        </p:nvSpPr>
        <p:spPr>
          <a:xfrm>
            <a:off x="11048224" y="1181054"/>
            <a:ext cx="576064" cy="340601"/>
          </a:xfrm>
          <a:prstGeom prst="rect">
            <a:avLst/>
          </a:prstGeom>
        </p:spPr>
        <p:txBody>
          <a:bodyPr wrap="square" rtlCol="0" anchor="ctr">
            <a:noAutofit/>
          </a:bodyPr>
          <a:lstStyle/>
          <a:p>
            <a:r>
              <a:rPr lang="it-IT" sz="1000" i="0" u="none" dirty="0">
                <a:solidFill>
                  <a:srgbClr val="0093C8"/>
                </a:solidFill>
                <a:latin typeface="+mn-lt"/>
              </a:rPr>
              <a:t>+14.7%</a:t>
            </a:r>
          </a:p>
        </p:txBody>
      </p:sp>
      <p:sp>
        <p:nvSpPr>
          <p:cNvPr id="135" name="CasellaDiTesto 134">
            <a:extLst>
              <a:ext uri="{FF2B5EF4-FFF2-40B4-BE49-F238E27FC236}">
                <a16:creationId xmlns:a16="http://schemas.microsoft.com/office/drawing/2014/main" id="{40362438-AB3A-4D75-98CC-3338BEEF8DBC}"/>
              </a:ext>
            </a:extLst>
          </p:cNvPr>
          <p:cNvSpPr txBox="1"/>
          <p:nvPr/>
        </p:nvSpPr>
        <p:spPr>
          <a:xfrm>
            <a:off x="11048224" y="1968074"/>
            <a:ext cx="576064" cy="340601"/>
          </a:xfrm>
          <a:prstGeom prst="rect">
            <a:avLst/>
          </a:prstGeom>
        </p:spPr>
        <p:txBody>
          <a:bodyPr wrap="square" rtlCol="0" anchor="ctr">
            <a:noAutofit/>
          </a:bodyPr>
          <a:lstStyle/>
          <a:p>
            <a:r>
              <a:rPr lang="it-IT" sz="1000" i="0" u="none" dirty="0">
                <a:solidFill>
                  <a:srgbClr val="0093C8"/>
                </a:solidFill>
                <a:latin typeface="+mn-lt"/>
              </a:rPr>
              <a:t>+10.7%</a:t>
            </a:r>
          </a:p>
        </p:txBody>
      </p:sp>
      <p:sp>
        <p:nvSpPr>
          <p:cNvPr id="136" name="CasellaDiTesto 135">
            <a:extLst>
              <a:ext uri="{FF2B5EF4-FFF2-40B4-BE49-F238E27FC236}">
                <a16:creationId xmlns:a16="http://schemas.microsoft.com/office/drawing/2014/main" id="{DC67E986-A2FD-4E0F-AF71-8A5E83B7E551}"/>
              </a:ext>
            </a:extLst>
          </p:cNvPr>
          <p:cNvSpPr txBox="1"/>
          <p:nvPr/>
        </p:nvSpPr>
        <p:spPr>
          <a:xfrm>
            <a:off x="11048224" y="2697540"/>
            <a:ext cx="576064" cy="340601"/>
          </a:xfrm>
          <a:prstGeom prst="rect">
            <a:avLst/>
          </a:prstGeom>
        </p:spPr>
        <p:txBody>
          <a:bodyPr wrap="square" rtlCol="0" anchor="ctr">
            <a:noAutofit/>
          </a:bodyPr>
          <a:lstStyle/>
          <a:p>
            <a:r>
              <a:rPr lang="it-IT" sz="1000" i="0" u="none" dirty="0">
                <a:solidFill>
                  <a:srgbClr val="0093C8"/>
                </a:solidFill>
                <a:latin typeface="+mn-lt"/>
              </a:rPr>
              <a:t>+28.7%</a:t>
            </a:r>
          </a:p>
        </p:txBody>
      </p:sp>
      <p:sp>
        <p:nvSpPr>
          <p:cNvPr id="107" name="Rettangolo 106">
            <a:extLst>
              <a:ext uri="{FF2B5EF4-FFF2-40B4-BE49-F238E27FC236}">
                <a16:creationId xmlns:a16="http://schemas.microsoft.com/office/drawing/2014/main" id="{A0B89C53-EAEF-4A01-9F4B-E28AD1B34D79}"/>
              </a:ext>
            </a:extLst>
          </p:cNvPr>
          <p:cNvSpPr/>
          <p:nvPr/>
        </p:nvSpPr>
        <p:spPr>
          <a:xfrm>
            <a:off x="7433655" y="797566"/>
            <a:ext cx="1254633"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srgbClr val="0093C8"/>
                </a:solidFill>
                <a:latin typeface="Calibri"/>
              </a:rPr>
              <a:t>PRO FORMA</a:t>
            </a:r>
            <a:r>
              <a:rPr lang="en-GB" i="0" u="none" baseline="30000" dirty="0">
                <a:solidFill>
                  <a:srgbClr val="0093C8"/>
                </a:solidFill>
                <a:latin typeface="Calibri"/>
              </a:rPr>
              <a:t>2</a:t>
            </a:r>
          </a:p>
        </p:txBody>
      </p:sp>
      <p:sp>
        <p:nvSpPr>
          <p:cNvPr id="139" name="Rettangolo 138">
            <a:extLst>
              <a:ext uri="{FF2B5EF4-FFF2-40B4-BE49-F238E27FC236}">
                <a16:creationId xmlns:a16="http://schemas.microsoft.com/office/drawing/2014/main" id="{E068D73A-57D4-492D-AF9C-A50E9FAD4A27}"/>
              </a:ext>
            </a:extLst>
          </p:cNvPr>
          <p:cNvSpPr/>
          <p:nvPr/>
        </p:nvSpPr>
        <p:spPr>
          <a:xfrm>
            <a:off x="387299" y="5851974"/>
            <a:ext cx="1800200"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Credit ratings</a:t>
            </a:r>
          </a:p>
        </p:txBody>
      </p:sp>
      <p:sp>
        <p:nvSpPr>
          <p:cNvPr id="140" name="Rettangolo 139">
            <a:extLst>
              <a:ext uri="{FF2B5EF4-FFF2-40B4-BE49-F238E27FC236}">
                <a16:creationId xmlns:a16="http://schemas.microsoft.com/office/drawing/2014/main" id="{A735F0CE-5BAA-422A-8C1C-9898CF16B32E}"/>
              </a:ext>
            </a:extLst>
          </p:cNvPr>
          <p:cNvSpPr/>
          <p:nvPr/>
        </p:nvSpPr>
        <p:spPr>
          <a:xfrm>
            <a:off x="387299" y="5360811"/>
            <a:ext cx="1676254"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i="0" u="none" dirty="0">
                <a:solidFill>
                  <a:srgbClr val="0065A3"/>
                </a:solidFill>
                <a:latin typeface="Calibri"/>
              </a:rPr>
              <a:t>Adj. NFP/EBITDA (pro forma)</a:t>
            </a:r>
            <a:endParaRPr lang="en-GB" i="0" u="none" baseline="30000" dirty="0">
              <a:solidFill>
                <a:srgbClr val="0065A3"/>
              </a:solidFill>
              <a:latin typeface="Calibri"/>
            </a:endParaRPr>
          </a:p>
        </p:txBody>
      </p:sp>
      <p:sp>
        <p:nvSpPr>
          <p:cNvPr id="141" name="Rettangolo 140">
            <a:extLst>
              <a:ext uri="{FF2B5EF4-FFF2-40B4-BE49-F238E27FC236}">
                <a16:creationId xmlns:a16="http://schemas.microsoft.com/office/drawing/2014/main" id="{B8F9094A-2498-48CB-AEEF-57BE91E755EB}"/>
              </a:ext>
            </a:extLst>
          </p:cNvPr>
          <p:cNvSpPr/>
          <p:nvPr/>
        </p:nvSpPr>
        <p:spPr>
          <a:xfrm>
            <a:off x="6686879" y="5454303"/>
            <a:ext cx="1065305" cy="24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2041" fontAlgn="auto">
              <a:spcBef>
                <a:spcPts val="0"/>
              </a:spcBef>
              <a:spcAft>
                <a:spcPts val="0"/>
              </a:spcAft>
            </a:pPr>
            <a:r>
              <a:rPr lang="en-GB" sz="1800" i="0" u="none" dirty="0">
                <a:solidFill>
                  <a:srgbClr val="0093C8"/>
                </a:solidFill>
                <a:latin typeface="Calibri"/>
              </a:rPr>
              <a:t>4.5 x</a:t>
            </a:r>
          </a:p>
        </p:txBody>
      </p:sp>
      <p:sp>
        <p:nvSpPr>
          <p:cNvPr id="142" name="Rettangolo 141">
            <a:extLst>
              <a:ext uri="{FF2B5EF4-FFF2-40B4-BE49-F238E27FC236}">
                <a16:creationId xmlns:a16="http://schemas.microsoft.com/office/drawing/2014/main" id="{377094C4-AF01-4967-8A1C-10B853B42762}"/>
              </a:ext>
            </a:extLst>
          </p:cNvPr>
          <p:cNvSpPr/>
          <p:nvPr/>
        </p:nvSpPr>
        <p:spPr>
          <a:xfrm>
            <a:off x="2279576" y="4881639"/>
            <a:ext cx="9426038" cy="1267546"/>
          </a:xfrm>
          <a:prstGeom prst="rect">
            <a:avLst/>
          </a:prstGeom>
          <a:noFill/>
          <a:ln w="28575">
            <a:solidFill>
              <a:srgbClr val="0065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A6601F2F-F709-4736-BBFE-2CC7B270C36D}"/>
              </a:ext>
            </a:extLst>
          </p:cNvPr>
          <p:cNvSpPr txBox="1"/>
          <p:nvPr/>
        </p:nvSpPr>
        <p:spPr>
          <a:xfrm>
            <a:off x="7425570" y="4216292"/>
            <a:ext cx="549221" cy="301953"/>
          </a:xfrm>
          <a:prstGeom prst="rect">
            <a:avLst/>
          </a:prstGeom>
        </p:spPr>
        <p:txBody>
          <a:bodyPr wrap="square" rtlCol="0" anchor="ctr">
            <a:noAutofit/>
          </a:bodyPr>
          <a:lstStyle/>
          <a:p>
            <a:r>
              <a:rPr lang="it-IT" sz="900" b="0" i="0" u="none" dirty="0">
                <a:solidFill>
                  <a:srgbClr val="575756"/>
                </a:solidFill>
                <a:latin typeface="+mn-lt"/>
              </a:rPr>
              <a:t>FY 2021</a:t>
            </a:r>
          </a:p>
          <a:p>
            <a:r>
              <a:rPr lang="it-IT" sz="900" b="0" i="0" u="none" dirty="0">
                <a:solidFill>
                  <a:srgbClr val="575756"/>
                </a:solidFill>
                <a:latin typeface="+mn-lt"/>
              </a:rPr>
              <a:t>FY 2020</a:t>
            </a:r>
          </a:p>
        </p:txBody>
      </p:sp>
      <p:sp>
        <p:nvSpPr>
          <p:cNvPr id="4" name="CasellaDiTesto 3">
            <a:extLst>
              <a:ext uri="{FF2B5EF4-FFF2-40B4-BE49-F238E27FC236}">
                <a16:creationId xmlns:a16="http://schemas.microsoft.com/office/drawing/2014/main" id="{8BEBB43F-15EC-4581-A3A3-9A03D0505579}"/>
              </a:ext>
            </a:extLst>
          </p:cNvPr>
          <p:cNvSpPr txBox="1"/>
          <p:nvPr/>
        </p:nvSpPr>
        <p:spPr>
          <a:xfrm>
            <a:off x="7862403" y="3645024"/>
            <a:ext cx="242359" cy="151363"/>
          </a:xfrm>
          <a:prstGeom prst="rect">
            <a:avLst/>
          </a:prstGeom>
          <a:solidFill>
            <a:srgbClr val="0065A3"/>
          </a:solidFill>
        </p:spPr>
        <p:txBody>
          <a:bodyPr wrap="square" lIns="0" tIns="36000" rIns="0" bIns="36000" rtlCol="0" anchor="ctr">
            <a:noAutofit/>
          </a:bodyPr>
          <a:lstStyle/>
          <a:p>
            <a:pPr algn="ctr"/>
            <a:r>
              <a:rPr lang="it-IT" sz="900" i="0" u="none" dirty="0">
                <a:latin typeface="+mn-lt"/>
              </a:rPr>
              <a:t>(2.3)</a:t>
            </a:r>
          </a:p>
        </p:txBody>
      </p:sp>
    </p:spTree>
    <p:extLst>
      <p:ext uri="{BB962C8B-B14F-4D97-AF65-F5344CB8AC3E}">
        <p14:creationId xmlns:p14="http://schemas.microsoft.com/office/powerpoint/2010/main" val="336389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Grafico 42">
            <a:extLst>
              <a:ext uri="{FF2B5EF4-FFF2-40B4-BE49-F238E27FC236}">
                <a16:creationId xmlns:a16="http://schemas.microsoft.com/office/drawing/2014/main" id="{3D779F95-8B0C-4DC5-A51D-FEAEF8319035}"/>
              </a:ext>
            </a:extLst>
          </p:cNvPr>
          <p:cNvGraphicFramePr/>
          <p:nvPr>
            <p:extLst>
              <p:ext uri="{D42A27DB-BD31-4B8C-83A1-F6EECF244321}">
                <p14:modId xmlns:p14="http://schemas.microsoft.com/office/powerpoint/2010/main" val="1241340226"/>
              </p:ext>
            </p:extLst>
          </p:nvPr>
        </p:nvGraphicFramePr>
        <p:xfrm>
          <a:off x="6960096" y="1592548"/>
          <a:ext cx="4176464" cy="2412713"/>
        </p:xfrm>
        <a:graphic>
          <a:graphicData uri="http://schemas.openxmlformats.org/drawingml/2006/chart">
            <c:chart xmlns:c="http://schemas.openxmlformats.org/drawingml/2006/chart" xmlns:r="http://schemas.openxmlformats.org/officeDocument/2006/relationships" r:id="rId3"/>
          </a:graphicData>
        </a:graphic>
      </p:graphicFrame>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a:solidFill>
                  <a:srgbClr val="005996"/>
                </a:solidFill>
              </a:rPr>
              <a:t>FNM Group </a:t>
            </a:r>
            <a:r>
              <a:rPr lang="en-GB" sz="2400" i="0" u="none">
                <a:solidFill>
                  <a:schemeClr val="bg2"/>
                </a:solidFill>
              </a:rPr>
              <a:t>|</a:t>
            </a:r>
            <a:r>
              <a:rPr lang="en-GB" sz="2400" i="0" u="none">
                <a:solidFill>
                  <a:srgbClr val="005996"/>
                </a:solidFill>
              </a:rPr>
              <a:t> </a:t>
            </a:r>
            <a:r>
              <a:rPr lang="en-GB" sz="2400" i="0" u="none"/>
              <a:t>Mobility demand in the period</a:t>
            </a:r>
            <a:endParaRPr lang="en-GB" sz="2400" i="0" u="none">
              <a:solidFill>
                <a:srgbClr val="005996"/>
              </a:solidFill>
            </a:endParaRP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5</a:t>
            </a:fld>
            <a:endParaRPr lang="it-IT" dirty="0"/>
          </a:p>
        </p:txBody>
      </p:sp>
      <p:sp>
        <p:nvSpPr>
          <p:cNvPr id="33" name="Rettangolo 32">
            <a:extLst>
              <a:ext uri="{FF2B5EF4-FFF2-40B4-BE49-F238E27FC236}">
                <a16:creationId xmlns:a16="http://schemas.microsoft.com/office/drawing/2014/main" id="{35B3901A-A943-4254-AD07-D6799D2C0F5F}"/>
              </a:ext>
            </a:extLst>
          </p:cNvPr>
          <p:cNvSpPr/>
          <p:nvPr/>
        </p:nvSpPr>
        <p:spPr>
          <a:xfrm>
            <a:off x="695400" y="1141316"/>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Bus transport</a:t>
            </a:r>
          </a:p>
        </p:txBody>
      </p:sp>
      <p:graphicFrame>
        <p:nvGraphicFramePr>
          <p:cNvPr id="54" name="Grafico 53">
            <a:extLst>
              <a:ext uri="{FF2B5EF4-FFF2-40B4-BE49-F238E27FC236}">
                <a16:creationId xmlns:a16="http://schemas.microsoft.com/office/drawing/2014/main" id="{7F9437F1-1106-457B-8CEE-20E103AEE8B5}"/>
              </a:ext>
            </a:extLst>
          </p:cNvPr>
          <p:cNvGraphicFramePr/>
          <p:nvPr>
            <p:extLst>
              <p:ext uri="{D42A27DB-BD31-4B8C-83A1-F6EECF244321}">
                <p14:modId xmlns:p14="http://schemas.microsoft.com/office/powerpoint/2010/main" val="1041689883"/>
              </p:ext>
            </p:extLst>
          </p:nvPr>
        </p:nvGraphicFramePr>
        <p:xfrm>
          <a:off x="887459" y="1592549"/>
          <a:ext cx="4168682" cy="2412714"/>
        </p:xfrm>
        <a:graphic>
          <a:graphicData uri="http://schemas.openxmlformats.org/drawingml/2006/chart">
            <c:chart xmlns:c="http://schemas.openxmlformats.org/drawingml/2006/chart" xmlns:r="http://schemas.openxmlformats.org/officeDocument/2006/relationships" r:id="rId4"/>
          </a:graphicData>
        </a:graphic>
      </p:graphicFrame>
      <p:sp>
        <p:nvSpPr>
          <p:cNvPr id="55" name="Rettangolo 54">
            <a:extLst>
              <a:ext uri="{FF2B5EF4-FFF2-40B4-BE49-F238E27FC236}">
                <a16:creationId xmlns:a16="http://schemas.microsoft.com/office/drawing/2014/main" id="{BA8EDA36-89F4-46B3-A8EE-25076EC1574C}"/>
              </a:ext>
            </a:extLst>
          </p:cNvPr>
          <p:cNvSpPr/>
          <p:nvPr/>
        </p:nvSpPr>
        <p:spPr>
          <a:xfrm>
            <a:off x="6528048" y="1142162"/>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MISE </a:t>
            </a:r>
          </a:p>
        </p:txBody>
      </p:sp>
      <p:sp>
        <p:nvSpPr>
          <p:cNvPr id="20" name="CasellaDiTesto 19">
            <a:extLst>
              <a:ext uri="{FF2B5EF4-FFF2-40B4-BE49-F238E27FC236}">
                <a16:creationId xmlns:a16="http://schemas.microsoft.com/office/drawing/2014/main" id="{43E677D2-A839-432E-9D8E-EDC16D59034D}"/>
              </a:ext>
            </a:extLst>
          </p:cNvPr>
          <p:cNvSpPr txBox="1"/>
          <p:nvPr/>
        </p:nvSpPr>
        <p:spPr>
          <a:xfrm>
            <a:off x="6525436" y="1367877"/>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vehicles</a:t>
            </a:r>
            <a:r>
              <a:rPr lang="it-IT" sz="1000" b="0" u="none" dirty="0">
                <a:solidFill>
                  <a:schemeClr val="accent6"/>
                </a:solidFill>
                <a:latin typeface="+mn-lt"/>
              </a:rPr>
              <a:t>-km)</a:t>
            </a:r>
          </a:p>
        </p:txBody>
      </p:sp>
      <p:sp>
        <p:nvSpPr>
          <p:cNvPr id="72" name="CasellaDiTesto 71">
            <a:extLst>
              <a:ext uri="{FF2B5EF4-FFF2-40B4-BE49-F238E27FC236}">
                <a16:creationId xmlns:a16="http://schemas.microsoft.com/office/drawing/2014/main" id="{20D21BFC-977A-4B9D-A4B5-6940F7C87736}"/>
              </a:ext>
            </a:extLst>
          </p:cNvPr>
          <p:cNvSpPr txBox="1"/>
          <p:nvPr/>
        </p:nvSpPr>
        <p:spPr>
          <a:xfrm>
            <a:off x="623392" y="1365240"/>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passengers</a:t>
            </a:r>
            <a:r>
              <a:rPr lang="it-IT" sz="1000" b="0" u="none" dirty="0">
                <a:solidFill>
                  <a:schemeClr val="accent6"/>
                </a:solidFill>
                <a:latin typeface="+mn-lt"/>
              </a:rPr>
              <a:t>)</a:t>
            </a:r>
          </a:p>
        </p:txBody>
      </p:sp>
      <p:sp>
        <p:nvSpPr>
          <p:cNvPr id="73" name="Rettangolo 72">
            <a:extLst>
              <a:ext uri="{FF2B5EF4-FFF2-40B4-BE49-F238E27FC236}">
                <a16:creationId xmlns:a16="http://schemas.microsoft.com/office/drawing/2014/main" id="{1FE8C897-BEDC-4AED-8D82-6A442370AA04}"/>
              </a:ext>
            </a:extLst>
          </p:cNvPr>
          <p:cNvSpPr/>
          <p:nvPr/>
        </p:nvSpPr>
        <p:spPr>
          <a:xfrm>
            <a:off x="767409" y="3986256"/>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err="1">
                <a:solidFill>
                  <a:prstClr val="white"/>
                </a:solidFill>
                <a:latin typeface="Calibri"/>
              </a:rPr>
              <a:t>Trenord</a:t>
            </a:r>
            <a:endParaRPr lang="en-GB" i="0" u="none" dirty="0">
              <a:solidFill>
                <a:prstClr val="white"/>
              </a:solidFill>
              <a:latin typeface="Calibri"/>
            </a:endParaRPr>
          </a:p>
        </p:txBody>
      </p:sp>
      <p:graphicFrame>
        <p:nvGraphicFramePr>
          <p:cNvPr id="76" name="Grafico 75">
            <a:extLst>
              <a:ext uri="{FF2B5EF4-FFF2-40B4-BE49-F238E27FC236}">
                <a16:creationId xmlns:a16="http://schemas.microsoft.com/office/drawing/2014/main" id="{57A8A627-BE84-4545-BD49-C21AEC2E72CB}"/>
              </a:ext>
            </a:extLst>
          </p:cNvPr>
          <p:cNvGraphicFramePr/>
          <p:nvPr>
            <p:extLst>
              <p:ext uri="{D42A27DB-BD31-4B8C-83A1-F6EECF244321}">
                <p14:modId xmlns:p14="http://schemas.microsoft.com/office/powerpoint/2010/main" val="1522161030"/>
              </p:ext>
            </p:extLst>
          </p:nvPr>
        </p:nvGraphicFramePr>
        <p:xfrm>
          <a:off x="1199457" y="4322080"/>
          <a:ext cx="4176464" cy="2295754"/>
        </p:xfrm>
        <a:graphic>
          <a:graphicData uri="http://schemas.openxmlformats.org/drawingml/2006/chart">
            <c:chart xmlns:c="http://schemas.openxmlformats.org/drawingml/2006/chart" xmlns:r="http://schemas.openxmlformats.org/officeDocument/2006/relationships" r:id="rId5"/>
          </a:graphicData>
        </a:graphic>
      </p:graphicFrame>
      <p:sp>
        <p:nvSpPr>
          <p:cNvPr id="77" name="CasellaDiTesto 76">
            <a:extLst>
              <a:ext uri="{FF2B5EF4-FFF2-40B4-BE49-F238E27FC236}">
                <a16:creationId xmlns:a16="http://schemas.microsoft.com/office/drawing/2014/main" id="{BA44EDE9-09AA-4B34-ABF9-9448C9BDE9CC}"/>
              </a:ext>
            </a:extLst>
          </p:cNvPr>
          <p:cNvSpPr txBox="1"/>
          <p:nvPr/>
        </p:nvSpPr>
        <p:spPr>
          <a:xfrm>
            <a:off x="767409" y="4229195"/>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passengers</a:t>
            </a:r>
            <a:r>
              <a:rPr lang="it-IT" sz="1000" b="0" u="none" dirty="0">
                <a:solidFill>
                  <a:schemeClr val="accent6"/>
                </a:solidFill>
                <a:latin typeface="+mn-lt"/>
              </a:rPr>
              <a:t>)</a:t>
            </a:r>
          </a:p>
        </p:txBody>
      </p:sp>
      <p:sp>
        <p:nvSpPr>
          <p:cNvPr id="25" name="Segnaposto testo 3">
            <a:extLst>
              <a:ext uri="{FF2B5EF4-FFF2-40B4-BE49-F238E27FC236}">
                <a16:creationId xmlns:a16="http://schemas.microsoft.com/office/drawing/2014/main" id="{F57E409F-528E-4869-8B59-66A3CFC36C91}"/>
              </a:ext>
            </a:extLst>
          </p:cNvPr>
          <p:cNvSpPr txBox="1">
            <a:spLocks/>
          </p:cNvSpPr>
          <p:nvPr/>
        </p:nvSpPr>
        <p:spPr>
          <a:xfrm>
            <a:off x="356575" y="692696"/>
            <a:ext cx="9431338"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Demand recovery in 2021, but still below pre-pandemic levels</a:t>
            </a:r>
            <a:endParaRPr lang="en-GB" b="0" i="0" u="none" baseline="30000" dirty="0"/>
          </a:p>
        </p:txBody>
      </p:sp>
      <p:sp>
        <p:nvSpPr>
          <p:cNvPr id="26" name="Ovale 25">
            <a:extLst>
              <a:ext uri="{FF2B5EF4-FFF2-40B4-BE49-F238E27FC236}">
                <a16:creationId xmlns:a16="http://schemas.microsoft.com/office/drawing/2014/main" id="{EEE82851-6592-4426-8130-619BA26BA285}"/>
              </a:ext>
            </a:extLst>
          </p:cNvPr>
          <p:cNvSpPr/>
          <p:nvPr/>
        </p:nvSpPr>
        <p:spPr>
          <a:xfrm>
            <a:off x="2012114" y="1729449"/>
            <a:ext cx="918929"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-41.2%</a:t>
            </a:r>
          </a:p>
        </p:txBody>
      </p:sp>
      <p:sp>
        <p:nvSpPr>
          <p:cNvPr id="27" name="Ovale 26">
            <a:extLst>
              <a:ext uri="{FF2B5EF4-FFF2-40B4-BE49-F238E27FC236}">
                <a16:creationId xmlns:a16="http://schemas.microsoft.com/office/drawing/2014/main" id="{F94C47A5-1393-4B24-BF7A-3B7E4E0A5DBD}"/>
              </a:ext>
            </a:extLst>
          </p:cNvPr>
          <p:cNvSpPr/>
          <p:nvPr/>
        </p:nvSpPr>
        <p:spPr>
          <a:xfrm>
            <a:off x="3215679" y="1916832"/>
            <a:ext cx="918929"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+5.9%</a:t>
            </a:r>
          </a:p>
        </p:txBody>
      </p:sp>
      <p:sp>
        <p:nvSpPr>
          <p:cNvPr id="28" name="Ovale 27">
            <a:extLst>
              <a:ext uri="{FF2B5EF4-FFF2-40B4-BE49-F238E27FC236}">
                <a16:creationId xmlns:a16="http://schemas.microsoft.com/office/drawing/2014/main" id="{CEA52387-AFEA-49D7-9AC1-A0325065967A}"/>
              </a:ext>
            </a:extLst>
          </p:cNvPr>
          <p:cNvSpPr/>
          <p:nvPr/>
        </p:nvSpPr>
        <p:spPr>
          <a:xfrm>
            <a:off x="7980682" y="1556013"/>
            <a:ext cx="918929"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-32.0%</a:t>
            </a:r>
          </a:p>
        </p:txBody>
      </p:sp>
      <p:sp>
        <p:nvSpPr>
          <p:cNvPr id="29" name="Ovale 28">
            <a:extLst>
              <a:ext uri="{FF2B5EF4-FFF2-40B4-BE49-F238E27FC236}">
                <a16:creationId xmlns:a16="http://schemas.microsoft.com/office/drawing/2014/main" id="{016C978F-DBB9-4D3F-97B8-8521D6862AC9}"/>
              </a:ext>
            </a:extLst>
          </p:cNvPr>
          <p:cNvSpPr/>
          <p:nvPr/>
        </p:nvSpPr>
        <p:spPr>
          <a:xfrm>
            <a:off x="9192344" y="1713549"/>
            <a:ext cx="855472"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+25.1%</a:t>
            </a:r>
          </a:p>
        </p:txBody>
      </p:sp>
      <p:sp>
        <p:nvSpPr>
          <p:cNvPr id="30" name="Ovale 29">
            <a:extLst>
              <a:ext uri="{FF2B5EF4-FFF2-40B4-BE49-F238E27FC236}">
                <a16:creationId xmlns:a16="http://schemas.microsoft.com/office/drawing/2014/main" id="{F13D34F7-EA35-49F7-B68B-8650B5FAACDC}"/>
              </a:ext>
            </a:extLst>
          </p:cNvPr>
          <p:cNvSpPr/>
          <p:nvPr/>
        </p:nvSpPr>
        <p:spPr>
          <a:xfrm>
            <a:off x="2333405" y="4473682"/>
            <a:ext cx="918929"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-56.8%</a:t>
            </a:r>
          </a:p>
        </p:txBody>
      </p:sp>
      <p:sp>
        <p:nvSpPr>
          <p:cNvPr id="31" name="Ovale 30">
            <a:extLst>
              <a:ext uri="{FF2B5EF4-FFF2-40B4-BE49-F238E27FC236}">
                <a16:creationId xmlns:a16="http://schemas.microsoft.com/office/drawing/2014/main" id="{6E65E792-340F-4693-93E1-625F6F28A06C}"/>
              </a:ext>
            </a:extLst>
          </p:cNvPr>
          <p:cNvSpPr/>
          <p:nvPr/>
        </p:nvSpPr>
        <p:spPr>
          <a:xfrm>
            <a:off x="3368242" y="4898176"/>
            <a:ext cx="918929"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+25.6%</a:t>
            </a:r>
          </a:p>
        </p:txBody>
      </p:sp>
      <p:sp>
        <p:nvSpPr>
          <p:cNvPr id="3" name="CasellaDiTesto 2">
            <a:extLst>
              <a:ext uri="{FF2B5EF4-FFF2-40B4-BE49-F238E27FC236}">
                <a16:creationId xmlns:a16="http://schemas.microsoft.com/office/drawing/2014/main" id="{9D734931-F97D-4DD1-B710-136F91A62BE2}"/>
              </a:ext>
            </a:extLst>
          </p:cNvPr>
          <p:cNvSpPr txBox="1"/>
          <p:nvPr/>
        </p:nvSpPr>
        <p:spPr>
          <a:xfrm>
            <a:off x="4871863" y="1844824"/>
            <a:ext cx="864095" cy="493046"/>
          </a:xfrm>
          <a:prstGeom prst="rect">
            <a:avLst/>
          </a:prstGeom>
          <a:ln w="12700">
            <a:solidFill>
              <a:schemeClr val="accent6">
                <a:lumMod val="50000"/>
                <a:lumOff val="50000"/>
              </a:schemeClr>
            </a:solidFill>
            <a:prstDash val="dash"/>
          </a:ln>
        </p:spPr>
        <p:txBody>
          <a:bodyPr wrap="square" rtlCol="0" anchor="ctr">
            <a:noAutofit/>
          </a:bodyPr>
          <a:lstStyle/>
          <a:p>
            <a:pPr algn="ctr"/>
            <a:r>
              <a:rPr lang="it-IT" sz="1000" i="0" u="none" dirty="0">
                <a:solidFill>
                  <a:schemeClr val="accent6">
                    <a:lumMod val="50000"/>
                    <a:lumOff val="50000"/>
                  </a:schemeClr>
                </a:solidFill>
                <a:latin typeface="+mn-lt"/>
              </a:rPr>
              <a:t>-37.8% vs </a:t>
            </a:r>
          </a:p>
          <a:p>
            <a:pPr algn="ctr"/>
            <a:r>
              <a:rPr lang="it-IT" sz="1000" i="0" u="none" dirty="0">
                <a:solidFill>
                  <a:schemeClr val="accent6">
                    <a:lumMod val="50000"/>
                    <a:lumOff val="50000"/>
                  </a:schemeClr>
                </a:solidFill>
                <a:latin typeface="+mn-lt"/>
              </a:rPr>
              <a:t>FY 2019</a:t>
            </a:r>
          </a:p>
        </p:txBody>
      </p:sp>
      <p:sp>
        <p:nvSpPr>
          <p:cNvPr id="22" name="CasellaDiTesto 21">
            <a:extLst>
              <a:ext uri="{FF2B5EF4-FFF2-40B4-BE49-F238E27FC236}">
                <a16:creationId xmlns:a16="http://schemas.microsoft.com/office/drawing/2014/main" id="{48CB6009-4928-4161-B0CB-79DDA0096438}"/>
              </a:ext>
            </a:extLst>
          </p:cNvPr>
          <p:cNvSpPr txBox="1"/>
          <p:nvPr/>
        </p:nvSpPr>
        <p:spPr>
          <a:xfrm>
            <a:off x="10776520" y="1750701"/>
            <a:ext cx="864095" cy="493046"/>
          </a:xfrm>
          <a:prstGeom prst="rect">
            <a:avLst/>
          </a:prstGeom>
          <a:ln w="12700">
            <a:solidFill>
              <a:schemeClr val="accent6">
                <a:lumMod val="50000"/>
                <a:lumOff val="50000"/>
              </a:schemeClr>
            </a:solidFill>
            <a:prstDash val="dash"/>
          </a:ln>
        </p:spPr>
        <p:txBody>
          <a:bodyPr wrap="square" rtlCol="0" anchor="ctr">
            <a:noAutofit/>
          </a:bodyPr>
          <a:lstStyle/>
          <a:p>
            <a:pPr algn="ctr"/>
            <a:r>
              <a:rPr lang="it-IT" sz="1000" i="0" u="none" dirty="0">
                <a:solidFill>
                  <a:schemeClr val="accent6">
                    <a:lumMod val="50000"/>
                    <a:lumOff val="50000"/>
                  </a:schemeClr>
                </a:solidFill>
                <a:latin typeface="+mn-lt"/>
              </a:rPr>
              <a:t>-15.0% vs </a:t>
            </a:r>
          </a:p>
          <a:p>
            <a:pPr algn="ctr"/>
            <a:r>
              <a:rPr lang="it-IT" sz="1000" i="0" u="none" dirty="0">
                <a:solidFill>
                  <a:schemeClr val="accent6">
                    <a:lumMod val="50000"/>
                    <a:lumOff val="50000"/>
                  </a:schemeClr>
                </a:solidFill>
                <a:latin typeface="+mn-lt"/>
              </a:rPr>
              <a:t>FY 2019</a:t>
            </a:r>
          </a:p>
        </p:txBody>
      </p:sp>
      <p:sp>
        <p:nvSpPr>
          <p:cNvPr id="23" name="CasellaDiTesto 22">
            <a:extLst>
              <a:ext uri="{FF2B5EF4-FFF2-40B4-BE49-F238E27FC236}">
                <a16:creationId xmlns:a16="http://schemas.microsoft.com/office/drawing/2014/main" id="{B6DF1DAE-CF8C-499F-8739-CC8071787184}"/>
              </a:ext>
            </a:extLst>
          </p:cNvPr>
          <p:cNvSpPr txBox="1"/>
          <p:nvPr/>
        </p:nvSpPr>
        <p:spPr>
          <a:xfrm>
            <a:off x="4853686" y="4493255"/>
            <a:ext cx="864095" cy="493046"/>
          </a:xfrm>
          <a:prstGeom prst="rect">
            <a:avLst/>
          </a:prstGeom>
          <a:ln w="12700">
            <a:solidFill>
              <a:schemeClr val="accent6">
                <a:lumMod val="50000"/>
                <a:lumOff val="50000"/>
              </a:schemeClr>
            </a:solidFill>
            <a:prstDash val="dash"/>
          </a:ln>
        </p:spPr>
        <p:txBody>
          <a:bodyPr wrap="square" rtlCol="0" anchor="ctr">
            <a:noAutofit/>
          </a:bodyPr>
          <a:lstStyle/>
          <a:p>
            <a:pPr algn="ctr"/>
            <a:r>
              <a:rPr lang="it-IT" sz="1000" i="0" u="none" dirty="0">
                <a:solidFill>
                  <a:schemeClr val="accent6">
                    <a:lumMod val="50000"/>
                    <a:lumOff val="50000"/>
                  </a:schemeClr>
                </a:solidFill>
                <a:latin typeface="+mn-lt"/>
              </a:rPr>
              <a:t>-45.8% vs </a:t>
            </a:r>
          </a:p>
          <a:p>
            <a:pPr algn="ctr"/>
            <a:r>
              <a:rPr lang="it-IT" sz="1000" i="0" u="none" dirty="0">
                <a:solidFill>
                  <a:schemeClr val="accent6">
                    <a:lumMod val="50000"/>
                    <a:lumOff val="50000"/>
                  </a:schemeClr>
                </a:solidFill>
                <a:latin typeface="+mn-lt"/>
              </a:rPr>
              <a:t>FY 2019</a:t>
            </a:r>
          </a:p>
        </p:txBody>
      </p:sp>
      <p:graphicFrame>
        <p:nvGraphicFramePr>
          <p:cNvPr id="24" name="Grafico 23">
            <a:extLst>
              <a:ext uri="{FF2B5EF4-FFF2-40B4-BE49-F238E27FC236}">
                <a16:creationId xmlns:a16="http://schemas.microsoft.com/office/drawing/2014/main" id="{4BD8ADED-B3C7-4B4D-A6DB-9370546B079E}"/>
              </a:ext>
            </a:extLst>
          </p:cNvPr>
          <p:cNvGraphicFramePr/>
          <p:nvPr>
            <p:extLst>
              <p:ext uri="{D42A27DB-BD31-4B8C-83A1-F6EECF244321}">
                <p14:modId xmlns:p14="http://schemas.microsoft.com/office/powerpoint/2010/main" val="301160284"/>
              </p:ext>
            </p:extLst>
          </p:nvPr>
        </p:nvGraphicFramePr>
        <p:xfrm>
          <a:off x="6964657" y="4127460"/>
          <a:ext cx="4176464" cy="2128867"/>
        </p:xfrm>
        <a:graphic>
          <a:graphicData uri="http://schemas.openxmlformats.org/drawingml/2006/chart">
            <c:chart xmlns:c="http://schemas.openxmlformats.org/drawingml/2006/chart" xmlns:r="http://schemas.openxmlformats.org/officeDocument/2006/relationships" r:id="rId6"/>
          </a:graphicData>
        </a:graphic>
      </p:graphicFrame>
      <p:sp>
        <p:nvSpPr>
          <p:cNvPr id="32" name="Rettangolo 31">
            <a:extLst>
              <a:ext uri="{FF2B5EF4-FFF2-40B4-BE49-F238E27FC236}">
                <a16:creationId xmlns:a16="http://schemas.microsoft.com/office/drawing/2014/main" id="{6551A28C-EC6B-4FD9-83EC-6DD1976C30C6}"/>
              </a:ext>
            </a:extLst>
          </p:cNvPr>
          <p:cNvSpPr/>
          <p:nvPr/>
        </p:nvSpPr>
        <p:spPr>
          <a:xfrm>
            <a:off x="6598774" y="3986255"/>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APL </a:t>
            </a:r>
          </a:p>
        </p:txBody>
      </p:sp>
      <p:sp>
        <p:nvSpPr>
          <p:cNvPr id="34" name="CasellaDiTesto 33">
            <a:extLst>
              <a:ext uri="{FF2B5EF4-FFF2-40B4-BE49-F238E27FC236}">
                <a16:creationId xmlns:a16="http://schemas.microsoft.com/office/drawing/2014/main" id="{D0F9BB24-F8EB-41DE-B812-1B896DAA3DA1}"/>
              </a:ext>
            </a:extLst>
          </p:cNvPr>
          <p:cNvSpPr txBox="1"/>
          <p:nvPr/>
        </p:nvSpPr>
        <p:spPr>
          <a:xfrm>
            <a:off x="6612158" y="4232477"/>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vehicles</a:t>
            </a:r>
            <a:r>
              <a:rPr lang="it-IT" sz="1000" b="0" u="none" dirty="0">
                <a:solidFill>
                  <a:schemeClr val="accent6"/>
                </a:solidFill>
                <a:latin typeface="+mn-lt"/>
              </a:rPr>
              <a:t>-km)</a:t>
            </a:r>
          </a:p>
        </p:txBody>
      </p:sp>
      <p:sp>
        <p:nvSpPr>
          <p:cNvPr id="35" name="Ovale 34">
            <a:extLst>
              <a:ext uri="{FF2B5EF4-FFF2-40B4-BE49-F238E27FC236}">
                <a16:creationId xmlns:a16="http://schemas.microsoft.com/office/drawing/2014/main" id="{1F29835E-99A6-4ACE-B622-E9C90621F9A5}"/>
              </a:ext>
            </a:extLst>
          </p:cNvPr>
          <p:cNvSpPr/>
          <p:nvPr/>
        </p:nvSpPr>
        <p:spPr>
          <a:xfrm>
            <a:off x="7913235" y="4325821"/>
            <a:ext cx="918929"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-32.6%</a:t>
            </a:r>
          </a:p>
        </p:txBody>
      </p:sp>
      <p:sp>
        <p:nvSpPr>
          <p:cNvPr id="37" name="Ovale 36">
            <a:extLst>
              <a:ext uri="{FF2B5EF4-FFF2-40B4-BE49-F238E27FC236}">
                <a16:creationId xmlns:a16="http://schemas.microsoft.com/office/drawing/2014/main" id="{0F895AD0-8397-43AC-8E2B-079674762523}"/>
              </a:ext>
            </a:extLst>
          </p:cNvPr>
          <p:cNvSpPr/>
          <p:nvPr/>
        </p:nvSpPr>
        <p:spPr>
          <a:xfrm>
            <a:off x="9124897" y="4483357"/>
            <a:ext cx="855472" cy="38262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+30.1%</a:t>
            </a:r>
          </a:p>
        </p:txBody>
      </p:sp>
      <p:sp>
        <p:nvSpPr>
          <p:cNvPr id="38" name="CasellaDiTesto 37">
            <a:extLst>
              <a:ext uri="{FF2B5EF4-FFF2-40B4-BE49-F238E27FC236}">
                <a16:creationId xmlns:a16="http://schemas.microsoft.com/office/drawing/2014/main" id="{A64AF77B-5F59-4F1D-BBF6-DBA35EF48E79}"/>
              </a:ext>
            </a:extLst>
          </p:cNvPr>
          <p:cNvSpPr txBox="1"/>
          <p:nvPr/>
        </p:nvSpPr>
        <p:spPr>
          <a:xfrm>
            <a:off x="10709073" y="4520509"/>
            <a:ext cx="864095" cy="493046"/>
          </a:xfrm>
          <a:prstGeom prst="rect">
            <a:avLst/>
          </a:prstGeom>
          <a:ln w="12700">
            <a:solidFill>
              <a:schemeClr val="accent6">
                <a:lumMod val="50000"/>
                <a:lumOff val="50000"/>
              </a:schemeClr>
            </a:solidFill>
            <a:prstDash val="dash"/>
          </a:ln>
        </p:spPr>
        <p:txBody>
          <a:bodyPr wrap="square" rtlCol="0" anchor="ctr">
            <a:noAutofit/>
          </a:bodyPr>
          <a:lstStyle/>
          <a:p>
            <a:pPr algn="ctr"/>
            <a:r>
              <a:rPr lang="it-IT" sz="1000" i="0" u="none" dirty="0">
                <a:solidFill>
                  <a:schemeClr val="accent6">
                    <a:lumMod val="50000"/>
                    <a:lumOff val="50000"/>
                  </a:schemeClr>
                </a:solidFill>
                <a:latin typeface="+mn-lt"/>
              </a:rPr>
              <a:t>-12.3% vs </a:t>
            </a:r>
          </a:p>
          <a:p>
            <a:pPr algn="ctr"/>
            <a:r>
              <a:rPr lang="it-IT" sz="1000" i="0" u="none" dirty="0">
                <a:solidFill>
                  <a:schemeClr val="accent6">
                    <a:lumMod val="50000"/>
                    <a:lumOff val="50000"/>
                  </a:schemeClr>
                </a:solidFill>
                <a:latin typeface="+mn-lt"/>
              </a:rPr>
              <a:t>FY 2019</a:t>
            </a:r>
          </a:p>
        </p:txBody>
      </p:sp>
    </p:spTree>
    <p:extLst>
      <p:ext uri="{BB962C8B-B14F-4D97-AF65-F5344CB8AC3E}">
        <p14:creationId xmlns:p14="http://schemas.microsoft.com/office/powerpoint/2010/main" val="300831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afico 57">
            <a:extLst>
              <a:ext uri="{FF2B5EF4-FFF2-40B4-BE49-F238E27FC236}">
                <a16:creationId xmlns:a16="http://schemas.microsoft.com/office/drawing/2014/main" id="{D1595BB8-2625-45F8-B03E-7263DCF5407C}"/>
              </a:ext>
            </a:extLst>
          </p:cNvPr>
          <p:cNvGraphicFramePr/>
          <p:nvPr>
            <p:extLst>
              <p:ext uri="{D42A27DB-BD31-4B8C-83A1-F6EECF244321}">
                <p14:modId xmlns:p14="http://schemas.microsoft.com/office/powerpoint/2010/main" val="7460510"/>
              </p:ext>
            </p:extLst>
          </p:nvPr>
        </p:nvGraphicFramePr>
        <p:xfrm>
          <a:off x="6472663" y="3978854"/>
          <a:ext cx="5239961" cy="2391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Grafico 38">
            <a:extLst>
              <a:ext uri="{FF2B5EF4-FFF2-40B4-BE49-F238E27FC236}">
                <a16:creationId xmlns:a16="http://schemas.microsoft.com/office/drawing/2014/main" id="{E3E86B63-88AD-4288-ADD3-6AB89A28D4CC}"/>
              </a:ext>
            </a:extLst>
          </p:cNvPr>
          <p:cNvGraphicFramePr/>
          <p:nvPr>
            <p:extLst>
              <p:ext uri="{D42A27DB-BD31-4B8C-83A1-F6EECF244321}">
                <p14:modId xmlns:p14="http://schemas.microsoft.com/office/powerpoint/2010/main" val="4163803433"/>
              </p:ext>
            </p:extLst>
          </p:nvPr>
        </p:nvGraphicFramePr>
        <p:xfrm>
          <a:off x="6472663" y="1412776"/>
          <a:ext cx="5239961" cy="2391023"/>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dirty="0">
                <a:solidFill>
                  <a:srgbClr val="005996"/>
                </a:solidFill>
              </a:rPr>
              <a:t>FNM Group </a:t>
            </a:r>
            <a:r>
              <a:rPr lang="en-GB" sz="2400" i="0" u="none" dirty="0">
                <a:solidFill>
                  <a:schemeClr val="bg2"/>
                </a:solidFill>
              </a:rPr>
              <a:t>|</a:t>
            </a:r>
            <a:r>
              <a:rPr lang="en-GB" sz="2400" i="0" u="none" dirty="0">
                <a:solidFill>
                  <a:srgbClr val="005996"/>
                </a:solidFill>
              </a:rPr>
              <a:t> </a:t>
            </a:r>
            <a:r>
              <a:rPr lang="en-GB" sz="2400" i="0" u="none" dirty="0"/>
              <a:t>Mobility demand in the period – by quarter</a:t>
            </a:r>
            <a:endParaRPr lang="en-GB" sz="2400" i="0" u="none" dirty="0">
              <a:solidFill>
                <a:srgbClr val="005996"/>
              </a:solidFill>
            </a:endParaRP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6</a:t>
            </a:fld>
            <a:endParaRPr lang="it-IT" dirty="0"/>
          </a:p>
        </p:txBody>
      </p:sp>
      <p:sp>
        <p:nvSpPr>
          <p:cNvPr id="33" name="Rettangolo 32">
            <a:extLst>
              <a:ext uri="{FF2B5EF4-FFF2-40B4-BE49-F238E27FC236}">
                <a16:creationId xmlns:a16="http://schemas.microsoft.com/office/drawing/2014/main" id="{35B3901A-A943-4254-AD07-D6799D2C0F5F}"/>
              </a:ext>
            </a:extLst>
          </p:cNvPr>
          <p:cNvSpPr/>
          <p:nvPr/>
        </p:nvSpPr>
        <p:spPr>
          <a:xfrm>
            <a:off x="695400" y="1141316"/>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Bus transport ATV+FNMA</a:t>
            </a:r>
          </a:p>
        </p:txBody>
      </p:sp>
      <p:sp>
        <p:nvSpPr>
          <p:cNvPr id="55" name="Rettangolo 54">
            <a:extLst>
              <a:ext uri="{FF2B5EF4-FFF2-40B4-BE49-F238E27FC236}">
                <a16:creationId xmlns:a16="http://schemas.microsoft.com/office/drawing/2014/main" id="{BA8EDA36-89F4-46B3-A8EE-25076EC1574C}"/>
              </a:ext>
            </a:extLst>
          </p:cNvPr>
          <p:cNvSpPr/>
          <p:nvPr/>
        </p:nvSpPr>
        <p:spPr>
          <a:xfrm>
            <a:off x="6528048" y="1142162"/>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MISE </a:t>
            </a:r>
          </a:p>
        </p:txBody>
      </p:sp>
      <p:sp>
        <p:nvSpPr>
          <p:cNvPr id="20" name="CasellaDiTesto 19">
            <a:extLst>
              <a:ext uri="{FF2B5EF4-FFF2-40B4-BE49-F238E27FC236}">
                <a16:creationId xmlns:a16="http://schemas.microsoft.com/office/drawing/2014/main" id="{43E677D2-A839-432E-9D8E-EDC16D59034D}"/>
              </a:ext>
            </a:extLst>
          </p:cNvPr>
          <p:cNvSpPr txBox="1"/>
          <p:nvPr/>
        </p:nvSpPr>
        <p:spPr>
          <a:xfrm>
            <a:off x="6525436" y="1367877"/>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vehicles</a:t>
            </a:r>
            <a:r>
              <a:rPr lang="it-IT" sz="1000" b="0" u="none" dirty="0">
                <a:solidFill>
                  <a:schemeClr val="accent6"/>
                </a:solidFill>
                <a:latin typeface="+mn-lt"/>
              </a:rPr>
              <a:t>-km)</a:t>
            </a:r>
          </a:p>
        </p:txBody>
      </p:sp>
      <p:sp>
        <p:nvSpPr>
          <p:cNvPr id="72" name="CasellaDiTesto 71">
            <a:extLst>
              <a:ext uri="{FF2B5EF4-FFF2-40B4-BE49-F238E27FC236}">
                <a16:creationId xmlns:a16="http://schemas.microsoft.com/office/drawing/2014/main" id="{20D21BFC-977A-4B9D-A4B5-6940F7C87736}"/>
              </a:ext>
            </a:extLst>
          </p:cNvPr>
          <p:cNvSpPr txBox="1"/>
          <p:nvPr/>
        </p:nvSpPr>
        <p:spPr>
          <a:xfrm>
            <a:off x="623392" y="1365240"/>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passengers</a:t>
            </a:r>
            <a:r>
              <a:rPr lang="it-IT" sz="1000" b="0" u="none" dirty="0">
                <a:solidFill>
                  <a:schemeClr val="accent6"/>
                </a:solidFill>
                <a:latin typeface="+mn-lt"/>
              </a:rPr>
              <a:t>)</a:t>
            </a:r>
          </a:p>
        </p:txBody>
      </p:sp>
      <p:sp>
        <p:nvSpPr>
          <p:cNvPr id="73" name="Rettangolo 72">
            <a:extLst>
              <a:ext uri="{FF2B5EF4-FFF2-40B4-BE49-F238E27FC236}">
                <a16:creationId xmlns:a16="http://schemas.microsoft.com/office/drawing/2014/main" id="{1FE8C897-BEDC-4AED-8D82-6A442370AA04}"/>
              </a:ext>
            </a:extLst>
          </p:cNvPr>
          <p:cNvSpPr/>
          <p:nvPr/>
        </p:nvSpPr>
        <p:spPr>
          <a:xfrm>
            <a:off x="844950" y="3717032"/>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err="1">
                <a:solidFill>
                  <a:prstClr val="white"/>
                </a:solidFill>
                <a:latin typeface="Calibri"/>
              </a:rPr>
              <a:t>Trenord</a:t>
            </a:r>
            <a:endParaRPr lang="en-GB" i="0" u="none" dirty="0">
              <a:solidFill>
                <a:prstClr val="white"/>
              </a:solidFill>
              <a:latin typeface="Calibri"/>
            </a:endParaRPr>
          </a:p>
        </p:txBody>
      </p:sp>
      <p:sp>
        <p:nvSpPr>
          <p:cNvPr id="77" name="CasellaDiTesto 76">
            <a:extLst>
              <a:ext uri="{FF2B5EF4-FFF2-40B4-BE49-F238E27FC236}">
                <a16:creationId xmlns:a16="http://schemas.microsoft.com/office/drawing/2014/main" id="{BA44EDE9-09AA-4B34-ABF9-9448C9BDE9CC}"/>
              </a:ext>
            </a:extLst>
          </p:cNvPr>
          <p:cNvSpPr txBox="1"/>
          <p:nvPr/>
        </p:nvSpPr>
        <p:spPr>
          <a:xfrm>
            <a:off x="773500" y="3901493"/>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passengers</a:t>
            </a:r>
            <a:r>
              <a:rPr lang="it-IT" sz="1000" b="0" u="none" dirty="0">
                <a:solidFill>
                  <a:schemeClr val="accent6"/>
                </a:solidFill>
                <a:latin typeface="+mn-lt"/>
              </a:rPr>
              <a:t>)</a:t>
            </a:r>
          </a:p>
        </p:txBody>
      </p:sp>
      <p:sp>
        <p:nvSpPr>
          <p:cNvPr id="25" name="Segnaposto testo 3">
            <a:extLst>
              <a:ext uri="{FF2B5EF4-FFF2-40B4-BE49-F238E27FC236}">
                <a16:creationId xmlns:a16="http://schemas.microsoft.com/office/drawing/2014/main" id="{F57E409F-528E-4869-8B59-66A3CFC36C91}"/>
              </a:ext>
            </a:extLst>
          </p:cNvPr>
          <p:cNvSpPr txBox="1">
            <a:spLocks/>
          </p:cNvSpPr>
          <p:nvPr/>
        </p:nvSpPr>
        <p:spPr>
          <a:xfrm>
            <a:off x="356575" y="692696"/>
            <a:ext cx="9431338"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FY 2021 demand reflects three full months of travel restrictions</a:t>
            </a:r>
            <a:r>
              <a:rPr lang="en-GB" b="0" i="0" u="none" baseline="30000" dirty="0"/>
              <a:t>1</a:t>
            </a:r>
            <a:r>
              <a:rPr lang="en-GB" b="0" i="0" u="none" dirty="0"/>
              <a:t> in IQ, followed by recovery from 2Q</a:t>
            </a:r>
            <a:endParaRPr lang="en-GB" b="0" i="0" u="none" baseline="30000" dirty="0"/>
          </a:p>
        </p:txBody>
      </p:sp>
      <p:sp>
        <p:nvSpPr>
          <p:cNvPr id="32" name="Segnaposto testo 7">
            <a:extLst>
              <a:ext uri="{FF2B5EF4-FFF2-40B4-BE49-F238E27FC236}">
                <a16:creationId xmlns:a16="http://schemas.microsoft.com/office/drawing/2014/main" id="{7FD4C459-86F8-4DC3-A2DB-94D7529238C0}"/>
              </a:ext>
            </a:extLst>
          </p:cNvPr>
          <p:cNvSpPr>
            <a:spLocks noGrp="1"/>
          </p:cNvSpPr>
          <p:nvPr>
            <p:ph type="body" sz="quarter" idx="11"/>
          </p:nvPr>
        </p:nvSpPr>
        <p:spPr>
          <a:xfrm>
            <a:off x="336386" y="6326338"/>
            <a:ext cx="9129009" cy="365124"/>
          </a:xfrm>
        </p:spPr>
        <p:txBody>
          <a:bodyPr lIns="90000" tIns="46800" rIns="90000" bIns="46800" anchor="b">
            <a:noAutofit/>
          </a:bodyPr>
          <a:lstStyle/>
          <a:p>
            <a:endParaRPr lang="en-GB" sz="800" dirty="0">
              <a:solidFill>
                <a:schemeClr val="accent6">
                  <a:lumMod val="75000"/>
                  <a:lumOff val="25000"/>
                </a:schemeClr>
              </a:solidFill>
            </a:endParaRPr>
          </a:p>
          <a:p>
            <a:r>
              <a:rPr lang="en-GB" sz="800" b="0" i="0" u="none" dirty="0">
                <a:solidFill>
                  <a:schemeClr val="accent6">
                    <a:lumMod val="75000"/>
                    <a:lumOff val="25000"/>
                  </a:schemeClr>
                </a:solidFill>
              </a:rPr>
              <a:t>1 – The emergency state due to COVID-19 was declared on February 22, 2020, as a result IQ2020 benefited from two months of regular mobility demand</a:t>
            </a:r>
            <a:endParaRPr lang="en-GB" sz="800" dirty="0">
              <a:solidFill>
                <a:schemeClr val="accent6">
                  <a:lumMod val="75000"/>
                  <a:lumOff val="25000"/>
                </a:schemeClr>
              </a:solidFill>
            </a:endParaRPr>
          </a:p>
          <a:p>
            <a:endParaRPr lang="en-GB" sz="800" dirty="0">
              <a:solidFill>
                <a:schemeClr val="accent6">
                  <a:lumMod val="75000"/>
                  <a:lumOff val="25000"/>
                </a:schemeClr>
              </a:solidFill>
            </a:endParaRPr>
          </a:p>
        </p:txBody>
      </p:sp>
      <p:graphicFrame>
        <p:nvGraphicFramePr>
          <p:cNvPr id="9" name="Grafico 8">
            <a:extLst>
              <a:ext uri="{FF2B5EF4-FFF2-40B4-BE49-F238E27FC236}">
                <a16:creationId xmlns:a16="http://schemas.microsoft.com/office/drawing/2014/main" id="{B96209A3-BA25-4411-A99A-00E10349A1BF}"/>
              </a:ext>
            </a:extLst>
          </p:cNvPr>
          <p:cNvGraphicFramePr/>
          <p:nvPr>
            <p:extLst>
              <p:ext uri="{D42A27DB-BD31-4B8C-83A1-F6EECF244321}">
                <p14:modId xmlns:p14="http://schemas.microsoft.com/office/powerpoint/2010/main" val="4086479939"/>
              </p:ext>
            </p:extLst>
          </p:nvPr>
        </p:nvGraphicFramePr>
        <p:xfrm>
          <a:off x="623392" y="1412776"/>
          <a:ext cx="5231515" cy="2391023"/>
        </p:xfrm>
        <a:graphic>
          <a:graphicData uri="http://schemas.openxmlformats.org/drawingml/2006/chart">
            <c:chart xmlns:c="http://schemas.openxmlformats.org/drawingml/2006/chart" xmlns:r="http://schemas.openxmlformats.org/officeDocument/2006/relationships" r:id="rId5"/>
          </a:graphicData>
        </a:graphic>
      </p:graphicFrame>
      <p:sp>
        <p:nvSpPr>
          <p:cNvPr id="34" name="Ovale 33">
            <a:extLst>
              <a:ext uri="{FF2B5EF4-FFF2-40B4-BE49-F238E27FC236}">
                <a16:creationId xmlns:a16="http://schemas.microsoft.com/office/drawing/2014/main" id="{1EAB6108-34C5-4D0D-BBAF-4280CCDD15DA}"/>
              </a:ext>
            </a:extLst>
          </p:cNvPr>
          <p:cNvSpPr/>
          <p:nvPr/>
        </p:nvSpPr>
        <p:spPr>
          <a:xfrm>
            <a:off x="1229772" y="2079324"/>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-23%</a:t>
            </a:r>
          </a:p>
        </p:txBody>
      </p:sp>
      <p:sp>
        <p:nvSpPr>
          <p:cNvPr id="35" name="Ovale 34">
            <a:extLst>
              <a:ext uri="{FF2B5EF4-FFF2-40B4-BE49-F238E27FC236}">
                <a16:creationId xmlns:a16="http://schemas.microsoft.com/office/drawing/2014/main" id="{1EADA0D0-A889-4FEF-AB5A-CDD3F02A4878}"/>
              </a:ext>
            </a:extLst>
          </p:cNvPr>
          <p:cNvSpPr/>
          <p:nvPr/>
        </p:nvSpPr>
        <p:spPr>
          <a:xfrm>
            <a:off x="911424" y="1884528"/>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-32%</a:t>
            </a:r>
          </a:p>
        </p:txBody>
      </p:sp>
      <p:sp>
        <p:nvSpPr>
          <p:cNvPr id="37" name="Ovale 36">
            <a:extLst>
              <a:ext uri="{FF2B5EF4-FFF2-40B4-BE49-F238E27FC236}">
                <a16:creationId xmlns:a16="http://schemas.microsoft.com/office/drawing/2014/main" id="{6CE63EA0-F81F-4BC9-882E-EC5DA06B7D1E}"/>
              </a:ext>
            </a:extLst>
          </p:cNvPr>
          <p:cNvSpPr/>
          <p:nvPr/>
        </p:nvSpPr>
        <p:spPr>
          <a:xfrm>
            <a:off x="2423592" y="2052712"/>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+132%</a:t>
            </a:r>
          </a:p>
        </p:txBody>
      </p:sp>
      <p:sp>
        <p:nvSpPr>
          <p:cNvPr id="38" name="Ovale 37">
            <a:extLst>
              <a:ext uri="{FF2B5EF4-FFF2-40B4-BE49-F238E27FC236}">
                <a16:creationId xmlns:a16="http://schemas.microsoft.com/office/drawing/2014/main" id="{85FA74B5-27B1-4D4A-8BB4-D4C5D6A3322F}"/>
              </a:ext>
            </a:extLst>
          </p:cNvPr>
          <p:cNvSpPr/>
          <p:nvPr/>
        </p:nvSpPr>
        <p:spPr>
          <a:xfrm>
            <a:off x="2135560" y="246200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-75%</a:t>
            </a:r>
          </a:p>
        </p:txBody>
      </p:sp>
      <p:sp>
        <p:nvSpPr>
          <p:cNvPr id="40" name="Ovale 39">
            <a:extLst>
              <a:ext uri="{FF2B5EF4-FFF2-40B4-BE49-F238E27FC236}">
                <a16:creationId xmlns:a16="http://schemas.microsoft.com/office/drawing/2014/main" id="{E09D6D25-1F33-4972-860F-7D5D27DDD878}"/>
              </a:ext>
            </a:extLst>
          </p:cNvPr>
          <p:cNvSpPr/>
          <p:nvPr/>
        </p:nvSpPr>
        <p:spPr>
          <a:xfrm>
            <a:off x="7056168" y="2060848"/>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-13%</a:t>
            </a:r>
          </a:p>
        </p:txBody>
      </p:sp>
      <p:sp>
        <p:nvSpPr>
          <p:cNvPr id="41" name="Ovale 40">
            <a:extLst>
              <a:ext uri="{FF2B5EF4-FFF2-40B4-BE49-F238E27FC236}">
                <a16:creationId xmlns:a16="http://schemas.microsoft.com/office/drawing/2014/main" id="{771EAD12-C81F-44F4-891C-356AA1AAC757}"/>
              </a:ext>
            </a:extLst>
          </p:cNvPr>
          <p:cNvSpPr/>
          <p:nvPr/>
        </p:nvSpPr>
        <p:spPr>
          <a:xfrm>
            <a:off x="6744072" y="1892132"/>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-24%</a:t>
            </a:r>
          </a:p>
        </p:txBody>
      </p:sp>
      <p:sp>
        <p:nvSpPr>
          <p:cNvPr id="42" name="Ovale 41">
            <a:extLst>
              <a:ext uri="{FF2B5EF4-FFF2-40B4-BE49-F238E27FC236}">
                <a16:creationId xmlns:a16="http://schemas.microsoft.com/office/drawing/2014/main" id="{5EDB1A22-7234-4885-A58D-CC623008AA6E}"/>
              </a:ext>
            </a:extLst>
          </p:cNvPr>
          <p:cNvSpPr/>
          <p:nvPr/>
        </p:nvSpPr>
        <p:spPr>
          <a:xfrm>
            <a:off x="8327856" y="1712840"/>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+81%</a:t>
            </a:r>
          </a:p>
        </p:txBody>
      </p:sp>
      <p:sp>
        <p:nvSpPr>
          <p:cNvPr id="44" name="Ovale 43">
            <a:extLst>
              <a:ext uri="{FF2B5EF4-FFF2-40B4-BE49-F238E27FC236}">
                <a16:creationId xmlns:a16="http://schemas.microsoft.com/office/drawing/2014/main" id="{7665C986-9F73-48CF-AF47-326978ADE4D3}"/>
              </a:ext>
            </a:extLst>
          </p:cNvPr>
          <p:cNvSpPr/>
          <p:nvPr/>
        </p:nvSpPr>
        <p:spPr>
          <a:xfrm>
            <a:off x="7968208" y="2175516"/>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-55%</a:t>
            </a:r>
          </a:p>
        </p:txBody>
      </p:sp>
      <p:graphicFrame>
        <p:nvGraphicFramePr>
          <p:cNvPr id="26" name="Grafico 25">
            <a:extLst>
              <a:ext uri="{FF2B5EF4-FFF2-40B4-BE49-F238E27FC236}">
                <a16:creationId xmlns:a16="http://schemas.microsoft.com/office/drawing/2014/main" id="{9AD02B4D-3B5B-47D9-8D0E-47BA7A1D8F93}"/>
              </a:ext>
            </a:extLst>
          </p:cNvPr>
          <p:cNvGraphicFramePr/>
          <p:nvPr>
            <p:extLst>
              <p:ext uri="{D42A27DB-BD31-4B8C-83A1-F6EECF244321}">
                <p14:modId xmlns:p14="http://schemas.microsoft.com/office/powerpoint/2010/main" val="261888242"/>
              </p:ext>
            </p:extLst>
          </p:nvPr>
        </p:nvGraphicFramePr>
        <p:xfrm>
          <a:off x="623392" y="3850750"/>
          <a:ext cx="5406134" cy="2391023"/>
        </p:xfrm>
        <a:graphic>
          <a:graphicData uri="http://schemas.openxmlformats.org/drawingml/2006/chart">
            <c:chart xmlns:c="http://schemas.openxmlformats.org/drawingml/2006/chart" xmlns:r="http://schemas.openxmlformats.org/officeDocument/2006/relationships" r:id="rId6"/>
          </a:graphicData>
        </a:graphic>
      </p:graphicFrame>
      <p:sp>
        <p:nvSpPr>
          <p:cNvPr id="45" name="Ovale 44">
            <a:extLst>
              <a:ext uri="{FF2B5EF4-FFF2-40B4-BE49-F238E27FC236}">
                <a16:creationId xmlns:a16="http://schemas.microsoft.com/office/drawing/2014/main" id="{D2413539-0FDA-40C7-9462-5AABCFE5EB79}"/>
              </a:ext>
            </a:extLst>
          </p:cNvPr>
          <p:cNvSpPr/>
          <p:nvPr/>
        </p:nvSpPr>
        <p:spPr>
          <a:xfrm>
            <a:off x="1222165" y="470382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-46%</a:t>
            </a:r>
          </a:p>
        </p:txBody>
      </p:sp>
      <p:sp>
        <p:nvSpPr>
          <p:cNvPr id="46" name="Ovale 45">
            <a:extLst>
              <a:ext uri="{FF2B5EF4-FFF2-40B4-BE49-F238E27FC236}">
                <a16:creationId xmlns:a16="http://schemas.microsoft.com/office/drawing/2014/main" id="{A9D608FA-1709-4E9B-ADAC-39304E7720E9}"/>
              </a:ext>
            </a:extLst>
          </p:cNvPr>
          <p:cNvSpPr/>
          <p:nvPr/>
        </p:nvSpPr>
        <p:spPr>
          <a:xfrm>
            <a:off x="941022" y="430113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-30%</a:t>
            </a:r>
          </a:p>
        </p:txBody>
      </p:sp>
      <p:sp>
        <p:nvSpPr>
          <p:cNvPr id="47" name="Ovale 46">
            <a:extLst>
              <a:ext uri="{FF2B5EF4-FFF2-40B4-BE49-F238E27FC236}">
                <a16:creationId xmlns:a16="http://schemas.microsoft.com/office/drawing/2014/main" id="{60C71111-311C-411D-9F6E-7F080A76E021}"/>
              </a:ext>
            </a:extLst>
          </p:cNvPr>
          <p:cNvSpPr/>
          <p:nvPr/>
        </p:nvSpPr>
        <p:spPr>
          <a:xfrm>
            <a:off x="2489102" y="4581128"/>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+153%</a:t>
            </a:r>
          </a:p>
        </p:txBody>
      </p:sp>
      <p:sp>
        <p:nvSpPr>
          <p:cNvPr id="48" name="Ovale 47">
            <a:extLst>
              <a:ext uri="{FF2B5EF4-FFF2-40B4-BE49-F238E27FC236}">
                <a16:creationId xmlns:a16="http://schemas.microsoft.com/office/drawing/2014/main" id="{AA047D8B-DDF7-4AC1-8593-A48AEED655EC}"/>
              </a:ext>
            </a:extLst>
          </p:cNvPr>
          <p:cNvSpPr/>
          <p:nvPr/>
        </p:nvSpPr>
        <p:spPr>
          <a:xfrm>
            <a:off x="2213102" y="4960215"/>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-79%</a:t>
            </a:r>
          </a:p>
        </p:txBody>
      </p:sp>
      <p:sp>
        <p:nvSpPr>
          <p:cNvPr id="28" name="Ovale 27">
            <a:extLst>
              <a:ext uri="{FF2B5EF4-FFF2-40B4-BE49-F238E27FC236}">
                <a16:creationId xmlns:a16="http://schemas.microsoft.com/office/drawing/2014/main" id="{0DB0D1FC-00D1-4525-8853-0BFD70EBAF3E}"/>
              </a:ext>
            </a:extLst>
          </p:cNvPr>
          <p:cNvSpPr/>
          <p:nvPr/>
        </p:nvSpPr>
        <p:spPr>
          <a:xfrm>
            <a:off x="3725270" y="4558408"/>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+39%</a:t>
            </a:r>
          </a:p>
        </p:txBody>
      </p:sp>
      <p:sp>
        <p:nvSpPr>
          <p:cNvPr id="29" name="Ovale 28">
            <a:extLst>
              <a:ext uri="{FF2B5EF4-FFF2-40B4-BE49-F238E27FC236}">
                <a16:creationId xmlns:a16="http://schemas.microsoft.com/office/drawing/2014/main" id="{B0CCF055-8CFB-4DA4-A6C4-8FEF8DB30752}"/>
              </a:ext>
            </a:extLst>
          </p:cNvPr>
          <p:cNvSpPr/>
          <p:nvPr/>
        </p:nvSpPr>
        <p:spPr>
          <a:xfrm>
            <a:off x="3437238" y="4772330"/>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-50%</a:t>
            </a:r>
          </a:p>
        </p:txBody>
      </p:sp>
      <p:sp>
        <p:nvSpPr>
          <p:cNvPr id="30" name="Ovale 29">
            <a:extLst>
              <a:ext uri="{FF2B5EF4-FFF2-40B4-BE49-F238E27FC236}">
                <a16:creationId xmlns:a16="http://schemas.microsoft.com/office/drawing/2014/main" id="{21F6F424-0AB8-486E-BD0F-A65341216F85}"/>
              </a:ext>
            </a:extLst>
          </p:cNvPr>
          <p:cNvSpPr/>
          <p:nvPr/>
        </p:nvSpPr>
        <p:spPr>
          <a:xfrm>
            <a:off x="3695702" y="2128960"/>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-6%</a:t>
            </a:r>
          </a:p>
        </p:txBody>
      </p:sp>
      <p:sp>
        <p:nvSpPr>
          <p:cNvPr id="31" name="Ovale 30">
            <a:extLst>
              <a:ext uri="{FF2B5EF4-FFF2-40B4-BE49-F238E27FC236}">
                <a16:creationId xmlns:a16="http://schemas.microsoft.com/office/drawing/2014/main" id="{9FB30CC5-FB5C-4899-9EC9-37B5725EB158}"/>
              </a:ext>
            </a:extLst>
          </p:cNvPr>
          <p:cNvSpPr/>
          <p:nvPr/>
        </p:nvSpPr>
        <p:spPr>
          <a:xfrm>
            <a:off x="3394168" y="2081201"/>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-29%</a:t>
            </a:r>
          </a:p>
        </p:txBody>
      </p:sp>
      <p:sp>
        <p:nvSpPr>
          <p:cNvPr id="43" name="Ovale 42">
            <a:extLst>
              <a:ext uri="{FF2B5EF4-FFF2-40B4-BE49-F238E27FC236}">
                <a16:creationId xmlns:a16="http://schemas.microsoft.com/office/drawing/2014/main" id="{3B9EBFEA-29B8-4777-94F2-AEDDCC7A0F05}"/>
              </a:ext>
            </a:extLst>
          </p:cNvPr>
          <p:cNvSpPr/>
          <p:nvPr/>
        </p:nvSpPr>
        <p:spPr>
          <a:xfrm>
            <a:off x="9540352" y="1532808"/>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+12%</a:t>
            </a:r>
          </a:p>
        </p:txBody>
      </p:sp>
      <p:sp>
        <p:nvSpPr>
          <p:cNvPr id="49" name="Ovale 48">
            <a:extLst>
              <a:ext uri="{FF2B5EF4-FFF2-40B4-BE49-F238E27FC236}">
                <a16:creationId xmlns:a16="http://schemas.microsoft.com/office/drawing/2014/main" id="{1EDF073E-BAAB-447B-B9EB-E42EBF81A637}"/>
              </a:ext>
            </a:extLst>
          </p:cNvPr>
          <p:cNvSpPr/>
          <p:nvPr/>
        </p:nvSpPr>
        <p:spPr>
          <a:xfrm>
            <a:off x="9252320" y="1670932"/>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-14%</a:t>
            </a:r>
          </a:p>
        </p:txBody>
      </p:sp>
      <p:sp>
        <p:nvSpPr>
          <p:cNvPr id="50" name="Ovale 49">
            <a:extLst>
              <a:ext uri="{FF2B5EF4-FFF2-40B4-BE49-F238E27FC236}">
                <a16:creationId xmlns:a16="http://schemas.microsoft.com/office/drawing/2014/main" id="{7489D554-840B-4953-AFBF-5C380C17C99D}"/>
              </a:ext>
            </a:extLst>
          </p:cNvPr>
          <p:cNvSpPr/>
          <p:nvPr/>
        </p:nvSpPr>
        <p:spPr>
          <a:xfrm>
            <a:off x="5026557" y="4441881"/>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+84%</a:t>
            </a:r>
          </a:p>
        </p:txBody>
      </p:sp>
      <p:sp>
        <p:nvSpPr>
          <p:cNvPr id="51" name="Ovale 50">
            <a:extLst>
              <a:ext uri="{FF2B5EF4-FFF2-40B4-BE49-F238E27FC236}">
                <a16:creationId xmlns:a16="http://schemas.microsoft.com/office/drawing/2014/main" id="{E62AE007-6BC6-4E44-886C-519BD8785773}"/>
              </a:ext>
            </a:extLst>
          </p:cNvPr>
          <p:cNvSpPr/>
          <p:nvPr/>
        </p:nvSpPr>
        <p:spPr>
          <a:xfrm>
            <a:off x="4750557" y="4795050"/>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-68%</a:t>
            </a:r>
          </a:p>
        </p:txBody>
      </p:sp>
      <p:sp>
        <p:nvSpPr>
          <p:cNvPr id="52" name="Ovale 51">
            <a:extLst>
              <a:ext uri="{FF2B5EF4-FFF2-40B4-BE49-F238E27FC236}">
                <a16:creationId xmlns:a16="http://schemas.microsoft.com/office/drawing/2014/main" id="{57E20732-A0E5-45F1-8D0F-C2A614F0C8D3}"/>
              </a:ext>
            </a:extLst>
          </p:cNvPr>
          <p:cNvSpPr/>
          <p:nvPr/>
        </p:nvSpPr>
        <p:spPr>
          <a:xfrm>
            <a:off x="4957374" y="1820575"/>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a:t>
            </a:r>
          </a:p>
        </p:txBody>
      </p:sp>
      <p:sp>
        <p:nvSpPr>
          <p:cNvPr id="53" name="Ovale 52">
            <a:extLst>
              <a:ext uri="{FF2B5EF4-FFF2-40B4-BE49-F238E27FC236}">
                <a16:creationId xmlns:a16="http://schemas.microsoft.com/office/drawing/2014/main" id="{3A19973E-80E0-48B1-B82C-2ADD3DD88EAB}"/>
              </a:ext>
            </a:extLst>
          </p:cNvPr>
          <p:cNvSpPr/>
          <p:nvPr/>
        </p:nvSpPr>
        <p:spPr>
          <a:xfrm>
            <a:off x="4655840" y="1772816"/>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-29%</a:t>
            </a:r>
          </a:p>
        </p:txBody>
      </p:sp>
      <p:sp>
        <p:nvSpPr>
          <p:cNvPr id="54" name="Ovale 53">
            <a:extLst>
              <a:ext uri="{FF2B5EF4-FFF2-40B4-BE49-F238E27FC236}">
                <a16:creationId xmlns:a16="http://schemas.microsoft.com/office/drawing/2014/main" id="{3E96AD3D-42C7-4924-8FEC-4F73F085B318}"/>
              </a:ext>
            </a:extLst>
          </p:cNvPr>
          <p:cNvSpPr/>
          <p:nvPr/>
        </p:nvSpPr>
        <p:spPr>
          <a:xfrm>
            <a:off x="10793695" y="1628800"/>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+45%</a:t>
            </a:r>
          </a:p>
        </p:txBody>
      </p:sp>
      <p:sp>
        <p:nvSpPr>
          <p:cNvPr id="56" name="Ovale 55">
            <a:extLst>
              <a:ext uri="{FF2B5EF4-FFF2-40B4-BE49-F238E27FC236}">
                <a16:creationId xmlns:a16="http://schemas.microsoft.com/office/drawing/2014/main" id="{6EE23DD5-E67D-47AF-9CBD-70EF6A91BAD1}"/>
              </a:ext>
            </a:extLst>
          </p:cNvPr>
          <p:cNvSpPr/>
          <p:nvPr/>
        </p:nvSpPr>
        <p:spPr>
          <a:xfrm>
            <a:off x="10505663" y="1982948"/>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-34%</a:t>
            </a:r>
          </a:p>
        </p:txBody>
      </p:sp>
      <p:sp>
        <p:nvSpPr>
          <p:cNvPr id="59" name="Rettangolo 58">
            <a:extLst>
              <a:ext uri="{FF2B5EF4-FFF2-40B4-BE49-F238E27FC236}">
                <a16:creationId xmlns:a16="http://schemas.microsoft.com/office/drawing/2014/main" id="{27EC1FB8-D682-40C7-9832-A8294FFA716F}"/>
              </a:ext>
            </a:extLst>
          </p:cNvPr>
          <p:cNvSpPr/>
          <p:nvPr/>
        </p:nvSpPr>
        <p:spPr>
          <a:xfrm>
            <a:off x="6528048" y="3708240"/>
            <a:ext cx="5040559" cy="246221"/>
          </a:xfrm>
          <a:prstGeom prst="rect">
            <a:avLst/>
          </a:prstGeom>
          <a:solidFill>
            <a:srgbClr val="0065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fontAlgn="auto">
              <a:spcBef>
                <a:spcPts val="0"/>
              </a:spcBef>
              <a:spcAft>
                <a:spcPts val="0"/>
              </a:spcAft>
            </a:pPr>
            <a:r>
              <a:rPr lang="en-GB" i="0" u="none" dirty="0">
                <a:solidFill>
                  <a:prstClr val="white"/>
                </a:solidFill>
                <a:latin typeface="Calibri"/>
              </a:rPr>
              <a:t>APL </a:t>
            </a:r>
          </a:p>
        </p:txBody>
      </p:sp>
      <p:sp>
        <p:nvSpPr>
          <p:cNvPr id="60" name="CasellaDiTesto 59">
            <a:extLst>
              <a:ext uri="{FF2B5EF4-FFF2-40B4-BE49-F238E27FC236}">
                <a16:creationId xmlns:a16="http://schemas.microsoft.com/office/drawing/2014/main" id="{C22AF2FC-694A-48E3-826C-BBD34C4D67E2}"/>
              </a:ext>
            </a:extLst>
          </p:cNvPr>
          <p:cNvSpPr txBox="1"/>
          <p:nvPr/>
        </p:nvSpPr>
        <p:spPr>
          <a:xfrm>
            <a:off x="6525436" y="3933955"/>
            <a:ext cx="1224136" cy="288032"/>
          </a:xfrm>
          <a:prstGeom prst="rect">
            <a:avLst/>
          </a:prstGeom>
        </p:spPr>
        <p:txBody>
          <a:bodyPr wrap="square" rtlCol="0" anchor="ctr">
            <a:noAutofit/>
          </a:bodyPr>
          <a:lstStyle/>
          <a:p>
            <a:r>
              <a:rPr lang="it-IT" sz="1000" b="0" u="none" dirty="0">
                <a:solidFill>
                  <a:schemeClr val="accent6"/>
                </a:solidFill>
                <a:latin typeface="+mn-lt"/>
              </a:rPr>
              <a:t>(mln </a:t>
            </a:r>
            <a:r>
              <a:rPr lang="it-IT" sz="1000" b="0" u="none" dirty="0" err="1">
                <a:solidFill>
                  <a:schemeClr val="accent6"/>
                </a:solidFill>
                <a:latin typeface="+mn-lt"/>
              </a:rPr>
              <a:t>vehicles</a:t>
            </a:r>
            <a:r>
              <a:rPr lang="it-IT" sz="1000" b="0" u="none" dirty="0">
                <a:solidFill>
                  <a:schemeClr val="accent6"/>
                </a:solidFill>
                <a:latin typeface="+mn-lt"/>
              </a:rPr>
              <a:t>-km)</a:t>
            </a:r>
          </a:p>
        </p:txBody>
      </p:sp>
      <p:sp>
        <p:nvSpPr>
          <p:cNvPr id="61" name="Ovale 60">
            <a:extLst>
              <a:ext uri="{FF2B5EF4-FFF2-40B4-BE49-F238E27FC236}">
                <a16:creationId xmlns:a16="http://schemas.microsoft.com/office/drawing/2014/main" id="{EF633F26-3959-4600-A51B-4AA74B3BD441}"/>
              </a:ext>
            </a:extLst>
          </p:cNvPr>
          <p:cNvSpPr/>
          <p:nvPr/>
        </p:nvSpPr>
        <p:spPr>
          <a:xfrm>
            <a:off x="7052926" y="4448435"/>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-10%</a:t>
            </a:r>
          </a:p>
        </p:txBody>
      </p:sp>
      <p:sp>
        <p:nvSpPr>
          <p:cNvPr id="62" name="Ovale 61">
            <a:extLst>
              <a:ext uri="{FF2B5EF4-FFF2-40B4-BE49-F238E27FC236}">
                <a16:creationId xmlns:a16="http://schemas.microsoft.com/office/drawing/2014/main" id="{58D6F9BC-9B19-4F23-A745-CD882202863B}"/>
              </a:ext>
            </a:extLst>
          </p:cNvPr>
          <p:cNvSpPr/>
          <p:nvPr/>
        </p:nvSpPr>
        <p:spPr>
          <a:xfrm>
            <a:off x="6771783" y="431732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-19%</a:t>
            </a:r>
          </a:p>
        </p:txBody>
      </p:sp>
      <p:sp>
        <p:nvSpPr>
          <p:cNvPr id="63" name="Ovale 62">
            <a:extLst>
              <a:ext uri="{FF2B5EF4-FFF2-40B4-BE49-F238E27FC236}">
                <a16:creationId xmlns:a16="http://schemas.microsoft.com/office/drawing/2014/main" id="{1B970024-82FB-4A27-894E-6757242E9712}"/>
              </a:ext>
            </a:extLst>
          </p:cNvPr>
          <p:cNvSpPr/>
          <p:nvPr/>
        </p:nvSpPr>
        <p:spPr>
          <a:xfrm>
            <a:off x="8300813" y="4198503"/>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+87%</a:t>
            </a:r>
          </a:p>
        </p:txBody>
      </p:sp>
      <p:sp>
        <p:nvSpPr>
          <p:cNvPr id="64" name="Ovale 63">
            <a:extLst>
              <a:ext uri="{FF2B5EF4-FFF2-40B4-BE49-F238E27FC236}">
                <a16:creationId xmlns:a16="http://schemas.microsoft.com/office/drawing/2014/main" id="{C860A7A9-6D70-4953-8CBC-1CC24503D8DC}"/>
              </a:ext>
            </a:extLst>
          </p:cNvPr>
          <p:cNvSpPr/>
          <p:nvPr/>
        </p:nvSpPr>
        <p:spPr>
          <a:xfrm>
            <a:off x="8004433" y="470255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-55%</a:t>
            </a:r>
          </a:p>
        </p:txBody>
      </p:sp>
      <p:sp>
        <p:nvSpPr>
          <p:cNvPr id="65" name="Ovale 64">
            <a:extLst>
              <a:ext uri="{FF2B5EF4-FFF2-40B4-BE49-F238E27FC236}">
                <a16:creationId xmlns:a16="http://schemas.microsoft.com/office/drawing/2014/main" id="{3BB177A5-87E4-498D-862B-06BD7029A668}"/>
              </a:ext>
            </a:extLst>
          </p:cNvPr>
          <p:cNvSpPr/>
          <p:nvPr/>
        </p:nvSpPr>
        <p:spPr>
          <a:xfrm>
            <a:off x="9499426" y="4107445"/>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+15%</a:t>
            </a:r>
          </a:p>
        </p:txBody>
      </p:sp>
      <p:sp>
        <p:nvSpPr>
          <p:cNvPr id="66" name="Ovale 65">
            <a:extLst>
              <a:ext uri="{FF2B5EF4-FFF2-40B4-BE49-F238E27FC236}">
                <a16:creationId xmlns:a16="http://schemas.microsoft.com/office/drawing/2014/main" id="{347933A8-78B8-45A3-980B-09A8F8F6D8E7}"/>
              </a:ext>
            </a:extLst>
          </p:cNvPr>
          <p:cNvSpPr/>
          <p:nvPr/>
        </p:nvSpPr>
        <p:spPr>
          <a:xfrm>
            <a:off x="9230444" y="424935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-19%</a:t>
            </a:r>
          </a:p>
        </p:txBody>
      </p:sp>
      <p:sp>
        <p:nvSpPr>
          <p:cNvPr id="67" name="Ovale 66">
            <a:extLst>
              <a:ext uri="{FF2B5EF4-FFF2-40B4-BE49-F238E27FC236}">
                <a16:creationId xmlns:a16="http://schemas.microsoft.com/office/drawing/2014/main" id="{EC3B88D4-8573-4B78-AF19-8AC15F3D11B0}"/>
              </a:ext>
            </a:extLst>
          </p:cNvPr>
          <p:cNvSpPr/>
          <p:nvPr/>
        </p:nvSpPr>
        <p:spPr>
          <a:xfrm>
            <a:off x="10755814" y="398247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+54%</a:t>
            </a:r>
          </a:p>
        </p:txBody>
      </p:sp>
      <p:sp>
        <p:nvSpPr>
          <p:cNvPr id="68" name="Ovale 67">
            <a:extLst>
              <a:ext uri="{FF2B5EF4-FFF2-40B4-BE49-F238E27FC236}">
                <a16:creationId xmlns:a16="http://schemas.microsoft.com/office/drawing/2014/main" id="{5424D07D-FF87-44D4-A056-BE44168DF200}"/>
              </a:ext>
            </a:extLst>
          </p:cNvPr>
          <p:cNvSpPr/>
          <p:nvPr/>
        </p:nvSpPr>
        <p:spPr>
          <a:xfrm>
            <a:off x="10489033" y="4422569"/>
            <a:ext cx="918929" cy="382625"/>
          </a:xfrm>
          <a:prstGeom prst="ellipse">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i="0" u="none" dirty="0">
                <a:solidFill>
                  <a:schemeClr val="accent6">
                    <a:lumMod val="50000"/>
                    <a:lumOff val="50000"/>
                  </a:schemeClr>
                </a:solidFill>
              </a:rPr>
              <a:t>-36%</a:t>
            </a:r>
          </a:p>
        </p:txBody>
      </p:sp>
    </p:spTree>
    <p:extLst>
      <p:ext uri="{BB962C8B-B14F-4D97-AF65-F5344CB8AC3E}">
        <p14:creationId xmlns:p14="http://schemas.microsoft.com/office/powerpoint/2010/main" val="345993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772B4B07-EEB4-4327-9DCC-4DA3FABFE322}"/>
              </a:ext>
            </a:extLst>
          </p:cNvPr>
          <p:cNvSpPr txBox="1"/>
          <p:nvPr/>
        </p:nvSpPr>
        <p:spPr>
          <a:xfrm>
            <a:off x="282819" y="1054783"/>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en-GB" sz="2400" i="0" u="none">
                <a:solidFill>
                  <a:srgbClr val="005996"/>
                </a:solidFill>
              </a:rPr>
              <a:t>FNM Group </a:t>
            </a:r>
            <a:r>
              <a:rPr lang="en-GB" sz="2400" i="0" u="none">
                <a:solidFill>
                  <a:schemeClr val="bg2"/>
                </a:solidFill>
              </a:rPr>
              <a:t>|</a:t>
            </a:r>
            <a:r>
              <a:rPr lang="en-GB" sz="2400" i="0" u="none">
                <a:solidFill>
                  <a:srgbClr val="005996"/>
                </a:solidFill>
              </a:rPr>
              <a:t> </a:t>
            </a:r>
            <a:r>
              <a:rPr lang="en-GB" sz="2400" i="0" u="none"/>
              <a:t>Revenues and Adjusted EBITDA by segment – PRO FORMA</a:t>
            </a:r>
            <a:r>
              <a:rPr lang="en-GB" sz="2400" i="0" u="none" baseline="30000"/>
              <a:t>1</a:t>
            </a:r>
            <a:endParaRPr lang="en-GB" sz="2400" i="0" u="none" baseline="30000">
              <a:solidFill>
                <a:srgbClr val="005996"/>
              </a:solidFill>
            </a:endParaRPr>
          </a:p>
        </p:txBody>
      </p:sp>
      <p:sp>
        <p:nvSpPr>
          <p:cNvPr id="144" name="Segnaposto testo 7">
            <a:extLst>
              <a:ext uri="{FF2B5EF4-FFF2-40B4-BE49-F238E27FC236}">
                <a16:creationId xmlns:a16="http://schemas.microsoft.com/office/drawing/2014/main" id="{FF4A7B82-33E2-44D3-9A7C-CED860D5D10C}"/>
              </a:ext>
            </a:extLst>
          </p:cNvPr>
          <p:cNvSpPr>
            <a:spLocks noGrp="1"/>
          </p:cNvSpPr>
          <p:nvPr>
            <p:ph type="body" sz="quarter" idx="11"/>
          </p:nvPr>
        </p:nvSpPr>
        <p:spPr>
          <a:xfrm>
            <a:off x="336386" y="6326338"/>
            <a:ext cx="9129009" cy="365124"/>
          </a:xfrm>
        </p:spPr>
        <p:txBody>
          <a:bodyPr lIns="90000" tIns="46800" rIns="90000" bIns="46800" anchor="b">
            <a:noAutofit/>
          </a:bodyPr>
          <a:lstStyle/>
          <a:p>
            <a:endParaRPr lang="en-GB" sz="800" dirty="0">
              <a:solidFill>
                <a:schemeClr val="accent6">
                  <a:lumMod val="75000"/>
                  <a:lumOff val="25000"/>
                </a:schemeClr>
              </a:solidFill>
            </a:endParaRPr>
          </a:p>
          <a:p>
            <a:r>
              <a:rPr lang="en-GB" sz="800" b="0" i="0" u="none" dirty="0">
                <a:solidFill>
                  <a:schemeClr val="accent6">
                    <a:lumMod val="75000"/>
                    <a:lumOff val="25000"/>
                  </a:schemeClr>
                </a:solidFill>
              </a:rPr>
              <a:t>1 - In 2021 MISE is consolidated starting from January  1, comparing with pro-forma 2020 results calculated as if MISE was consolidated starting from January 1, 2020.</a:t>
            </a:r>
            <a:endParaRPr lang="en-GB" sz="800" dirty="0">
              <a:solidFill>
                <a:schemeClr val="accent6">
                  <a:lumMod val="75000"/>
                  <a:lumOff val="25000"/>
                </a:schemeClr>
              </a:solidFill>
            </a:endParaRPr>
          </a:p>
          <a:p>
            <a:r>
              <a:rPr lang="en-GB" sz="800" dirty="0">
                <a:solidFill>
                  <a:schemeClr val="accent6">
                    <a:lumMod val="75000"/>
                    <a:lumOff val="25000"/>
                  </a:schemeClr>
                </a:solidFill>
              </a:rPr>
              <a:t>2 - Adjusted EBITDA: excluding extraordinary gains and losses</a:t>
            </a:r>
          </a:p>
        </p:txBody>
      </p:sp>
      <p:sp>
        <p:nvSpPr>
          <p:cNvPr id="70" name="Rectangle 123">
            <a:extLst>
              <a:ext uri="{FF2B5EF4-FFF2-40B4-BE49-F238E27FC236}">
                <a16:creationId xmlns:a16="http://schemas.microsoft.com/office/drawing/2014/main" id="{85C06422-C39D-4E2D-9108-52CF32ECDD3F}"/>
              </a:ext>
            </a:extLst>
          </p:cNvPr>
          <p:cNvSpPr/>
          <p:nvPr/>
        </p:nvSpPr>
        <p:spPr>
          <a:xfrm>
            <a:off x="356575" y="1119161"/>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7</a:t>
            </a:fld>
            <a:endParaRPr lang="it-IT" dirty="0"/>
          </a:p>
        </p:txBody>
      </p:sp>
      <p:sp>
        <p:nvSpPr>
          <p:cNvPr id="9" name="Segnaposto testo 3">
            <a:extLst>
              <a:ext uri="{FF2B5EF4-FFF2-40B4-BE49-F238E27FC236}">
                <a16:creationId xmlns:a16="http://schemas.microsoft.com/office/drawing/2014/main" id="{E57E7037-8B50-449F-A8D4-AF154059EA2E}"/>
              </a:ext>
            </a:extLst>
          </p:cNvPr>
          <p:cNvSpPr txBox="1">
            <a:spLocks/>
          </p:cNvSpPr>
          <p:nvPr/>
        </p:nvSpPr>
        <p:spPr>
          <a:xfrm>
            <a:off x="356575" y="692696"/>
            <a:ext cx="11303930" cy="359261"/>
          </a:xfrm>
          <a:prstGeom prst="rect">
            <a:avLst/>
          </a:prstGeom>
          <a:noFill/>
        </p:spPr>
        <p:txBody>
          <a:bodyPr anchor="ctr" anchorCtr="0">
            <a:noAutofit/>
          </a:bodyPr>
          <a:lstStyle>
            <a:lvl1pPr marL="0" indent="0" algn="l" defTabSz="457200" rtl="0" eaLnBrk="1" latinLnBrk="0" hangingPunct="1">
              <a:spcBef>
                <a:spcPct val="20000"/>
              </a:spcBef>
              <a:buFont typeface="Arial"/>
              <a:buNone/>
              <a:defRPr sz="1600" kern="1200" baseline="0">
                <a:solidFill>
                  <a:schemeClr val="bg1">
                    <a:lumMod val="50000"/>
                  </a:schemeClr>
                </a:solidFill>
                <a:latin typeface="+mn-lt"/>
                <a:ea typeface="+mn-ea"/>
                <a:cs typeface="+mn-cs"/>
              </a:defRPr>
            </a:lvl1pPr>
            <a:lvl2pPr marL="536575" indent="-176213" algn="l" defTabSz="457200" rtl="0" eaLnBrk="1" latinLnBrk="0" hangingPunct="1">
              <a:spcBef>
                <a:spcPct val="20000"/>
              </a:spcBef>
              <a:buClr>
                <a:schemeClr val="tx1"/>
              </a:buClr>
              <a:buFont typeface="Arial"/>
              <a:buChar char="•"/>
              <a:defRPr sz="1600" kern="1200" baseline="0">
                <a:solidFill>
                  <a:schemeClr val="accent6"/>
                </a:solidFill>
                <a:latin typeface="+mn-lt"/>
                <a:ea typeface="+mn-ea"/>
                <a:cs typeface="+mn-cs"/>
              </a:defRPr>
            </a:lvl2pPr>
            <a:lvl3pPr marL="1079500" indent="-184150" algn="l" defTabSz="457200" rtl="0" eaLnBrk="1" latinLnBrk="0" hangingPunct="1">
              <a:spcBef>
                <a:spcPct val="20000"/>
              </a:spcBef>
              <a:buClr>
                <a:schemeClr val="tx1"/>
              </a:buClr>
              <a:buFont typeface="Arial"/>
              <a:buChar char="•"/>
              <a:defRPr sz="1400" kern="1200" baseline="0">
                <a:solidFill>
                  <a:schemeClr val="accent6"/>
                </a:solidFill>
                <a:latin typeface="+mn-lt"/>
                <a:ea typeface="+mn-ea"/>
                <a:cs typeface="+mn-cs"/>
              </a:defRPr>
            </a:lvl3pPr>
            <a:lvl4pPr marL="1616075" indent="-18415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4pPr>
            <a:lvl5pPr marL="2152650" indent="-177800" algn="l" defTabSz="457200" rtl="0" eaLnBrk="1" latinLnBrk="0" hangingPunct="1">
              <a:spcBef>
                <a:spcPct val="20000"/>
              </a:spcBef>
              <a:buClr>
                <a:schemeClr val="tx1"/>
              </a:buClr>
              <a:buFont typeface="Arial"/>
              <a:buChar char="•"/>
              <a:defRPr sz="1200" kern="1200"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u="none" dirty="0"/>
              <a:t>EBITDA growth underpinned by mobility demand recovery and Government compensation measures supporting LPT</a:t>
            </a:r>
            <a:endParaRPr lang="en-GB" b="0" i="0" u="none" baseline="30000" dirty="0"/>
          </a:p>
        </p:txBody>
      </p:sp>
      <p:pic>
        <p:nvPicPr>
          <p:cNvPr id="3" name="Immagine 2">
            <a:extLst>
              <a:ext uri="{FF2B5EF4-FFF2-40B4-BE49-F238E27FC236}">
                <a16:creationId xmlns:a16="http://schemas.microsoft.com/office/drawing/2014/main" id="{D64EFEA3-0ABD-4CC1-B6EF-48EF2945AE8D}"/>
              </a:ext>
            </a:extLst>
          </p:cNvPr>
          <p:cNvPicPr>
            <a:picLocks noChangeAspect="1"/>
          </p:cNvPicPr>
          <p:nvPr/>
        </p:nvPicPr>
        <p:blipFill>
          <a:blip r:embed="rId3"/>
          <a:stretch>
            <a:fillRect/>
          </a:stretch>
        </p:blipFill>
        <p:spPr>
          <a:xfrm>
            <a:off x="2689958" y="1217273"/>
            <a:ext cx="6438900" cy="2524125"/>
          </a:xfrm>
          <a:prstGeom prst="rect">
            <a:avLst/>
          </a:prstGeom>
        </p:spPr>
      </p:pic>
      <p:pic>
        <p:nvPicPr>
          <p:cNvPr id="4" name="Immagine 3">
            <a:extLst>
              <a:ext uri="{FF2B5EF4-FFF2-40B4-BE49-F238E27FC236}">
                <a16:creationId xmlns:a16="http://schemas.microsoft.com/office/drawing/2014/main" id="{195634CE-1506-489A-95EC-97C64403F3FE}"/>
              </a:ext>
            </a:extLst>
          </p:cNvPr>
          <p:cNvPicPr>
            <a:picLocks noChangeAspect="1"/>
          </p:cNvPicPr>
          <p:nvPr/>
        </p:nvPicPr>
        <p:blipFill>
          <a:blip r:embed="rId4"/>
          <a:stretch>
            <a:fillRect/>
          </a:stretch>
        </p:blipFill>
        <p:spPr>
          <a:xfrm>
            <a:off x="2689958" y="3876486"/>
            <a:ext cx="6438900" cy="2228850"/>
          </a:xfrm>
          <a:prstGeom prst="rect">
            <a:avLst/>
          </a:prstGeom>
        </p:spPr>
      </p:pic>
    </p:spTree>
    <p:extLst>
      <p:ext uri="{BB962C8B-B14F-4D97-AF65-F5344CB8AC3E}">
        <p14:creationId xmlns:p14="http://schemas.microsoft.com/office/powerpoint/2010/main" val="239192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4D80C09-6D33-4B0C-B10F-252C89EBD875}"/>
              </a:ext>
            </a:extLst>
          </p:cNvPr>
          <p:cNvPicPr>
            <a:picLocks noChangeAspect="1"/>
          </p:cNvPicPr>
          <p:nvPr/>
        </p:nvPicPr>
        <p:blipFill>
          <a:blip r:embed="rId3"/>
          <a:stretch>
            <a:fillRect/>
          </a:stretch>
        </p:blipFill>
        <p:spPr>
          <a:xfrm>
            <a:off x="5802130" y="3995281"/>
            <a:ext cx="2757755" cy="1992926"/>
          </a:xfrm>
          <a:prstGeom prst="rect">
            <a:avLst/>
          </a:prstGeom>
        </p:spPr>
      </p:pic>
      <p:pic>
        <p:nvPicPr>
          <p:cNvPr id="6" name="Immagine 5">
            <a:extLst>
              <a:ext uri="{FF2B5EF4-FFF2-40B4-BE49-F238E27FC236}">
                <a16:creationId xmlns:a16="http://schemas.microsoft.com/office/drawing/2014/main" id="{1818C3F8-872F-4E85-9253-E45C2CEE16AF}"/>
              </a:ext>
            </a:extLst>
          </p:cNvPr>
          <p:cNvPicPr>
            <a:picLocks noChangeAspect="1"/>
          </p:cNvPicPr>
          <p:nvPr/>
        </p:nvPicPr>
        <p:blipFill>
          <a:blip r:embed="rId4"/>
          <a:stretch>
            <a:fillRect/>
          </a:stretch>
        </p:blipFill>
        <p:spPr>
          <a:xfrm>
            <a:off x="5922532" y="1834639"/>
            <a:ext cx="2333708" cy="1992926"/>
          </a:xfrm>
          <a:prstGeom prst="rect">
            <a:avLst/>
          </a:prstGeom>
        </p:spPr>
      </p:pic>
      <p:pic>
        <p:nvPicPr>
          <p:cNvPr id="8" name="Immagine 7">
            <a:extLst>
              <a:ext uri="{FF2B5EF4-FFF2-40B4-BE49-F238E27FC236}">
                <a16:creationId xmlns:a16="http://schemas.microsoft.com/office/drawing/2014/main" id="{CCCD2503-4F62-4B99-BC28-BD3BD1029A18}"/>
              </a:ext>
            </a:extLst>
          </p:cNvPr>
          <p:cNvPicPr>
            <a:picLocks noChangeAspect="1"/>
          </p:cNvPicPr>
          <p:nvPr/>
        </p:nvPicPr>
        <p:blipFill>
          <a:blip r:embed="rId5"/>
          <a:stretch>
            <a:fillRect/>
          </a:stretch>
        </p:blipFill>
        <p:spPr>
          <a:xfrm>
            <a:off x="132906" y="4077072"/>
            <a:ext cx="2477766" cy="1898388"/>
          </a:xfrm>
          <a:prstGeom prst="rect">
            <a:avLst/>
          </a:prstGeom>
        </p:spPr>
      </p:pic>
      <p:pic>
        <p:nvPicPr>
          <p:cNvPr id="3" name="Immagine 2">
            <a:extLst>
              <a:ext uri="{FF2B5EF4-FFF2-40B4-BE49-F238E27FC236}">
                <a16:creationId xmlns:a16="http://schemas.microsoft.com/office/drawing/2014/main" id="{EAC56AA8-D896-40AB-8177-E368EFCADC49}"/>
              </a:ext>
            </a:extLst>
          </p:cNvPr>
          <p:cNvPicPr>
            <a:picLocks noChangeAspect="1"/>
          </p:cNvPicPr>
          <p:nvPr/>
        </p:nvPicPr>
        <p:blipFill>
          <a:blip r:embed="rId6"/>
          <a:stretch>
            <a:fillRect/>
          </a:stretch>
        </p:blipFill>
        <p:spPr>
          <a:xfrm>
            <a:off x="281964" y="1844824"/>
            <a:ext cx="2173372" cy="1992926"/>
          </a:xfrm>
          <a:prstGeom prst="rect">
            <a:avLst/>
          </a:prstGeom>
        </p:spPr>
      </p:pic>
      <p:sp>
        <p:nvSpPr>
          <p:cNvPr id="11" name="CasellaDiTesto 10">
            <a:extLst>
              <a:ext uri="{FF2B5EF4-FFF2-40B4-BE49-F238E27FC236}">
                <a16:creationId xmlns:a16="http://schemas.microsoft.com/office/drawing/2014/main" id="{772B4B07-EEB4-4327-9DCC-4DA3FABFE322}"/>
              </a:ext>
            </a:extLst>
          </p:cNvPr>
          <p:cNvSpPr txBox="1"/>
          <p:nvPr/>
        </p:nvSpPr>
        <p:spPr>
          <a:xfrm>
            <a:off x="238458" y="1076570"/>
            <a:ext cx="5688012" cy="589792"/>
          </a:xfrm>
          <a:prstGeom prst="rect">
            <a:avLst/>
          </a:prstGeom>
        </p:spPr>
        <p:txBody>
          <a:bodyPr wrap="none" rtlCol="0" anchor="ctr">
            <a:noAutofit/>
          </a:bodyPr>
          <a:lstStyle/>
          <a:p>
            <a:pPr algn="ctr"/>
            <a:r>
              <a:rPr lang="it-IT" sz="2400" i="0" u="none" dirty="0">
                <a:latin typeface="+mj-lt"/>
              </a:rPr>
              <a:t>Il gruppo in breve</a:t>
            </a:r>
          </a:p>
        </p:txBody>
      </p:sp>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fontAlgn="auto">
              <a:spcAft>
                <a:spcPts val="0"/>
              </a:spcAft>
            </a:pPr>
            <a:r>
              <a:rPr lang="it-IT" sz="2400" i="0" u="none" dirty="0">
                <a:solidFill>
                  <a:srgbClr val="005996"/>
                </a:solidFill>
              </a:rPr>
              <a:t>FNM Group </a:t>
            </a:r>
            <a:r>
              <a:rPr lang="it-IT" sz="2400" i="0" u="none" dirty="0">
                <a:solidFill>
                  <a:schemeClr val="bg2"/>
                </a:solidFill>
              </a:rPr>
              <a:t>|</a:t>
            </a:r>
            <a:r>
              <a:rPr lang="it-IT" sz="2400" i="0" u="none" dirty="0">
                <a:solidFill>
                  <a:srgbClr val="005996"/>
                </a:solidFill>
              </a:rPr>
              <a:t> </a:t>
            </a:r>
            <a:r>
              <a:rPr lang="it-IT" sz="2400" i="0" u="none" dirty="0"/>
              <a:t>Revenues and </a:t>
            </a:r>
            <a:r>
              <a:rPr lang="it-IT" sz="2400" i="0" u="none" dirty="0" err="1"/>
              <a:t>Adj</a:t>
            </a:r>
            <a:r>
              <a:rPr lang="it-IT" sz="2400" i="0" u="none" dirty="0"/>
              <a:t>. EBITDA by </a:t>
            </a:r>
            <a:r>
              <a:rPr lang="it-IT" sz="2400" i="0" u="none" dirty="0" err="1"/>
              <a:t>segment</a:t>
            </a:r>
            <a:r>
              <a:rPr lang="it-IT" sz="2400" i="0" u="none" dirty="0"/>
              <a:t> – PRO FORMA</a:t>
            </a:r>
            <a:endParaRPr lang="it-IT" sz="2400" i="0" u="none" dirty="0">
              <a:solidFill>
                <a:srgbClr val="005996"/>
              </a:solidFill>
            </a:endParaRPr>
          </a:p>
        </p:txBody>
      </p:sp>
      <p:sp>
        <p:nvSpPr>
          <p:cNvPr id="144" name="Segnaposto testo 7">
            <a:extLst>
              <a:ext uri="{FF2B5EF4-FFF2-40B4-BE49-F238E27FC236}">
                <a16:creationId xmlns:a16="http://schemas.microsoft.com/office/drawing/2014/main" id="{FF4A7B82-33E2-44D3-9A7C-CED860D5D10C}"/>
              </a:ext>
            </a:extLst>
          </p:cNvPr>
          <p:cNvSpPr>
            <a:spLocks noGrp="1"/>
          </p:cNvSpPr>
          <p:nvPr>
            <p:ph type="body" sz="quarter" idx="11"/>
          </p:nvPr>
        </p:nvSpPr>
        <p:spPr>
          <a:xfrm>
            <a:off x="340022" y="6393285"/>
            <a:ext cx="9129009" cy="246221"/>
          </a:xfrm>
        </p:spPr>
        <p:txBody>
          <a:bodyPr lIns="90000" tIns="46800" rIns="90000" bIns="46800" anchor="b">
            <a:noAutofit/>
          </a:bodyPr>
          <a:lstStyle/>
          <a:p>
            <a:r>
              <a:rPr lang="en-GB" dirty="0">
                <a:solidFill>
                  <a:schemeClr val="accent6">
                    <a:lumMod val="75000"/>
                    <a:lumOff val="25000"/>
                  </a:schemeClr>
                </a:solidFill>
              </a:rPr>
              <a:t>1 – Adjusted EBITDA: excluding extraordinary gains and losses</a:t>
            </a:r>
          </a:p>
        </p:txBody>
      </p:sp>
      <p:sp>
        <p:nvSpPr>
          <p:cNvPr id="70" name="Rectangle 123">
            <a:extLst>
              <a:ext uri="{FF2B5EF4-FFF2-40B4-BE49-F238E27FC236}">
                <a16:creationId xmlns:a16="http://schemas.microsoft.com/office/drawing/2014/main" id="{85C06422-C39D-4E2D-9108-52CF32ECDD3F}"/>
              </a:ext>
            </a:extLst>
          </p:cNvPr>
          <p:cNvSpPr/>
          <p:nvPr/>
        </p:nvSpPr>
        <p:spPr>
          <a:xfrm>
            <a:off x="343848" y="782225"/>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000" b="0" u="none" dirty="0">
                <a:solidFill>
                  <a:schemeClr val="bg1">
                    <a:lumMod val="50000"/>
                  </a:schemeClr>
                </a:solidFill>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fld id="{D1D8300E-DD55-E64C-8282-B510600AD611}" type="slidenum">
              <a:rPr lang="it-IT" smtClean="0"/>
              <a:pPr/>
              <a:t>8</a:t>
            </a:fld>
            <a:endParaRPr lang="it-IT" dirty="0"/>
          </a:p>
        </p:txBody>
      </p:sp>
      <p:sp>
        <p:nvSpPr>
          <p:cNvPr id="19" name="CasellaDiTesto 18">
            <a:extLst>
              <a:ext uri="{FF2B5EF4-FFF2-40B4-BE49-F238E27FC236}">
                <a16:creationId xmlns:a16="http://schemas.microsoft.com/office/drawing/2014/main" id="{369207B2-EA6A-4011-B5C7-5ABDBEA400CD}"/>
              </a:ext>
            </a:extLst>
          </p:cNvPr>
          <p:cNvSpPr txBox="1"/>
          <p:nvPr/>
        </p:nvSpPr>
        <p:spPr>
          <a:xfrm>
            <a:off x="657092" y="1161444"/>
            <a:ext cx="4917695" cy="245249"/>
          </a:xfrm>
          <a:prstGeom prst="rect">
            <a:avLst/>
          </a:prstGeom>
          <a:solidFill>
            <a:srgbClr val="0093C8"/>
          </a:solidFill>
        </p:spPr>
        <p:txBody>
          <a:bodyPr wrap="square" rtlCol="0" anchor="ctr">
            <a:noAutofit/>
          </a:bodyPr>
          <a:lstStyle/>
          <a:p>
            <a:pPr algn="ctr"/>
            <a:r>
              <a:rPr lang="en-US" i="0" u="none" dirty="0">
                <a:latin typeface="+mj-lt"/>
              </a:rPr>
              <a:t>Railway infrastructure</a:t>
            </a:r>
            <a:endParaRPr lang="it-IT" b="0" i="0" u="none" dirty="0">
              <a:solidFill>
                <a:schemeClr val="accent6"/>
              </a:solidFill>
              <a:latin typeface="+mn-lt"/>
            </a:endParaRPr>
          </a:p>
        </p:txBody>
      </p:sp>
      <p:sp>
        <p:nvSpPr>
          <p:cNvPr id="10" name="Ovale 9">
            <a:extLst>
              <a:ext uri="{FF2B5EF4-FFF2-40B4-BE49-F238E27FC236}">
                <a16:creationId xmlns:a16="http://schemas.microsoft.com/office/drawing/2014/main" id="{486C68AC-DB6E-4A2A-BA3C-614C41EF1D2D}"/>
              </a:ext>
            </a:extLst>
          </p:cNvPr>
          <p:cNvSpPr/>
          <p:nvPr/>
        </p:nvSpPr>
        <p:spPr>
          <a:xfrm>
            <a:off x="991555" y="1772816"/>
            <a:ext cx="664332" cy="288032"/>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50000"/>
                    <a:lumOff val="50000"/>
                  </a:schemeClr>
                </a:solidFill>
              </a:rPr>
              <a:t>+4.9%</a:t>
            </a:r>
          </a:p>
        </p:txBody>
      </p:sp>
      <p:sp>
        <p:nvSpPr>
          <p:cNvPr id="27" name="CasellaDiTesto 26">
            <a:extLst>
              <a:ext uri="{FF2B5EF4-FFF2-40B4-BE49-F238E27FC236}">
                <a16:creationId xmlns:a16="http://schemas.microsoft.com/office/drawing/2014/main" id="{148A213C-1169-4174-AC36-36D65B789CFA}"/>
              </a:ext>
            </a:extLst>
          </p:cNvPr>
          <p:cNvSpPr txBox="1"/>
          <p:nvPr/>
        </p:nvSpPr>
        <p:spPr>
          <a:xfrm>
            <a:off x="805019" y="1575833"/>
            <a:ext cx="792088" cy="216024"/>
          </a:xfrm>
          <a:prstGeom prst="rect">
            <a:avLst/>
          </a:prstGeom>
        </p:spPr>
        <p:txBody>
          <a:bodyPr wrap="square" rtlCol="0" anchor="ctr">
            <a:noAutofit/>
          </a:bodyPr>
          <a:lstStyle/>
          <a:p>
            <a:r>
              <a:rPr lang="it-IT" sz="1200" i="0" dirty="0">
                <a:solidFill>
                  <a:schemeClr val="accent6">
                    <a:lumMod val="75000"/>
                    <a:lumOff val="25000"/>
                  </a:schemeClr>
                </a:solidFill>
                <a:latin typeface="+mn-lt"/>
              </a:rPr>
              <a:t>Revenues</a:t>
            </a:r>
          </a:p>
        </p:txBody>
      </p:sp>
      <p:sp>
        <p:nvSpPr>
          <p:cNvPr id="43" name="Ovale 42">
            <a:extLst>
              <a:ext uri="{FF2B5EF4-FFF2-40B4-BE49-F238E27FC236}">
                <a16:creationId xmlns:a16="http://schemas.microsoft.com/office/drawing/2014/main" id="{478A28E4-CECD-47A9-A8BF-9399AB4B16A1}"/>
              </a:ext>
            </a:extLst>
          </p:cNvPr>
          <p:cNvSpPr/>
          <p:nvPr/>
        </p:nvSpPr>
        <p:spPr>
          <a:xfrm>
            <a:off x="1063172" y="4127552"/>
            <a:ext cx="698413" cy="288032"/>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0" i="0" u="none" dirty="0">
                <a:solidFill>
                  <a:schemeClr val="accent6">
                    <a:lumMod val="50000"/>
                    <a:lumOff val="50000"/>
                  </a:schemeClr>
                </a:solidFill>
              </a:rPr>
              <a:t>-12.1</a:t>
            </a:r>
            <a:r>
              <a:rPr lang="it-IT" sz="900" b="0" i="0" u="none" dirty="0">
                <a:solidFill>
                  <a:schemeClr val="accent6">
                    <a:lumMod val="50000"/>
                    <a:lumOff val="50000"/>
                  </a:schemeClr>
                </a:solidFill>
              </a:rPr>
              <a:t>%</a:t>
            </a:r>
          </a:p>
        </p:txBody>
      </p:sp>
      <p:sp>
        <p:nvSpPr>
          <p:cNvPr id="30" name="CasellaDiTesto 29">
            <a:extLst>
              <a:ext uri="{FF2B5EF4-FFF2-40B4-BE49-F238E27FC236}">
                <a16:creationId xmlns:a16="http://schemas.microsoft.com/office/drawing/2014/main" id="{79D31C09-6EDB-4825-A51C-A4DC66323B06}"/>
              </a:ext>
            </a:extLst>
          </p:cNvPr>
          <p:cNvSpPr txBox="1"/>
          <p:nvPr/>
        </p:nvSpPr>
        <p:spPr>
          <a:xfrm>
            <a:off x="2265624" y="1790734"/>
            <a:ext cx="3421115" cy="2142322"/>
          </a:xfrm>
          <a:prstGeom prst="rect">
            <a:avLst/>
          </a:prstGeom>
        </p:spPr>
        <p:txBody>
          <a:bodyPr wrap="square" rtlCol="0" anchor="ctr">
            <a:noAutofit/>
          </a:bodyPr>
          <a:lstStyle/>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leasing revenues on the rolling stock given in use to </a:t>
            </a:r>
            <a:r>
              <a:rPr lang="en-GB" sz="1200" b="0" i="0" u="none" dirty="0" err="1">
                <a:solidFill>
                  <a:schemeClr val="accent6">
                    <a:lumMod val="75000"/>
                    <a:lumOff val="25000"/>
                  </a:schemeClr>
                </a:solidFill>
                <a:latin typeface="+mn-lt"/>
              </a:rPr>
              <a:t>Trenord</a:t>
            </a:r>
            <a:r>
              <a:rPr lang="en-GB" sz="1200" b="0" i="0" u="none" dirty="0">
                <a:solidFill>
                  <a:schemeClr val="accent6">
                    <a:lumMod val="75000"/>
                    <a:lumOff val="25000"/>
                  </a:schemeClr>
                </a:solidFill>
                <a:latin typeface="+mn-lt"/>
              </a:rPr>
              <a:t> by </a:t>
            </a:r>
            <a:r>
              <a:rPr lang="en-GB" sz="1200" b="0" i="0" u="none" dirty="0" err="1">
                <a:solidFill>
                  <a:schemeClr val="accent6">
                    <a:lumMod val="75000"/>
                    <a:lumOff val="25000"/>
                  </a:schemeClr>
                </a:solidFill>
                <a:latin typeface="+mn-lt"/>
              </a:rPr>
              <a:t>Regione</a:t>
            </a:r>
            <a:r>
              <a:rPr lang="en-GB" sz="1200" b="0" i="0" u="none" dirty="0">
                <a:solidFill>
                  <a:schemeClr val="accent6">
                    <a:lumMod val="75000"/>
                    <a:lumOff val="25000"/>
                  </a:schemeClr>
                </a:solidFill>
                <a:latin typeface="+mn-lt"/>
              </a:rPr>
              <a:t> </a:t>
            </a:r>
            <a:r>
              <a:rPr lang="en-GB" sz="1200" b="0" i="0" u="none" dirty="0" err="1">
                <a:solidFill>
                  <a:schemeClr val="accent6">
                    <a:lumMod val="75000"/>
                    <a:lumOff val="25000"/>
                  </a:schemeClr>
                </a:solidFill>
                <a:latin typeface="+mn-lt"/>
              </a:rPr>
              <a:t>Lombardia</a:t>
            </a:r>
            <a:r>
              <a:rPr lang="en-GB" sz="1200" b="0" i="0" u="none" dirty="0">
                <a:solidFill>
                  <a:schemeClr val="accent6">
                    <a:lumMod val="75000"/>
                    <a:lumOff val="25000"/>
                  </a:schemeClr>
                </a:solidFill>
                <a:latin typeface="+mn-lt"/>
              </a:rPr>
              <a:t> and managed by </a:t>
            </a:r>
            <a:r>
              <a:rPr lang="en-GB" sz="1200" b="0" i="0" u="none" dirty="0" err="1">
                <a:solidFill>
                  <a:schemeClr val="accent6">
                    <a:lumMod val="75000"/>
                    <a:lumOff val="25000"/>
                  </a:schemeClr>
                </a:solidFill>
                <a:latin typeface="+mn-lt"/>
              </a:rPr>
              <a:t>Ferrovienord</a:t>
            </a:r>
            <a:r>
              <a:rPr lang="en-GB" sz="1200" b="0" i="0" u="none" dirty="0">
                <a:solidFill>
                  <a:schemeClr val="accent6">
                    <a:lumMod val="75000"/>
                    <a:lumOff val="25000"/>
                  </a:schemeClr>
                </a:solidFill>
                <a:latin typeface="+mn-lt"/>
              </a:rPr>
              <a:t>, as a result of the expansion of the fleet</a:t>
            </a:r>
          </a:p>
          <a:p>
            <a:pPr marL="171450" indent="-171450">
              <a:buFont typeface="Arial" panose="020B0604020202020204" pitchFamily="34" charset="0"/>
              <a:buChar char="•"/>
            </a:pPr>
            <a:r>
              <a:rPr lang="en-US" sz="1200" b="0" i="0" u="none" dirty="0">
                <a:solidFill>
                  <a:schemeClr val="accent6">
                    <a:lumMod val="75000"/>
                    <a:lumOff val="25000"/>
                  </a:schemeClr>
                </a:solidFill>
                <a:latin typeface="+mn-lt"/>
              </a:rPr>
              <a:t>Increase in revenues from the sale of residual stock and land, as well as higher income from commercial activities; </a:t>
            </a:r>
            <a:endParaRPr lang="en-GB" sz="1200" b="0" i="0" u="none" dirty="0">
              <a:solidFill>
                <a:schemeClr val="accent6">
                  <a:lumMod val="75000"/>
                  <a:lumOff val="25000"/>
                </a:schemeClr>
              </a:solidFill>
              <a:latin typeface="+mn-lt"/>
            </a:endParaRP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Lower revenues from public contracts and grants partially compensated by higher </a:t>
            </a:r>
            <a:r>
              <a:rPr lang="en-US" sz="1200" b="0" i="0" u="none" dirty="0">
                <a:solidFill>
                  <a:schemeClr val="accent6">
                    <a:lumMod val="75000"/>
                    <a:lumOff val="25000"/>
                  </a:schemeClr>
                </a:solidFill>
                <a:latin typeface="+mn-lt"/>
              </a:rPr>
              <a:t>proceeds </a:t>
            </a:r>
            <a:r>
              <a:rPr lang="en-US" sz="1200" b="0" i="0" u="none" dirty="0" err="1">
                <a:solidFill>
                  <a:schemeClr val="accent6">
                    <a:lumMod val="75000"/>
                    <a:lumOff val="25000"/>
                  </a:schemeClr>
                </a:solidFill>
                <a:latin typeface="+mn-lt"/>
              </a:rPr>
              <a:t>recognised</a:t>
            </a:r>
            <a:r>
              <a:rPr lang="en-US" sz="1200" b="0" i="0" u="none" dirty="0">
                <a:solidFill>
                  <a:schemeClr val="accent6">
                    <a:lumMod val="75000"/>
                    <a:lumOff val="25000"/>
                  </a:schemeClr>
                </a:solidFill>
                <a:latin typeface="+mn-lt"/>
              </a:rPr>
              <a:t> by </a:t>
            </a:r>
            <a:r>
              <a:rPr lang="en-US" sz="1200" b="0" i="0" u="none" dirty="0" err="1">
                <a:solidFill>
                  <a:schemeClr val="accent6">
                    <a:lumMod val="75000"/>
                    <a:lumOff val="25000"/>
                  </a:schemeClr>
                </a:solidFill>
                <a:latin typeface="+mn-lt"/>
              </a:rPr>
              <a:t>Regione</a:t>
            </a:r>
            <a:r>
              <a:rPr lang="en-US" sz="1200" b="0" i="0" u="none" dirty="0">
                <a:solidFill>
                  <a:schemeClr val="accent6">
                    <a:lumMod val="75000"/>
                    <a:lumOff val="25000"/>
                  </a:schemeClr>
                </a:solidFill>
                <a:latin typeface="+mn-lt"/>
              </a:rPr>
              <a:t> </a:t>
            </a:r>
            <a:r>
              <a:rPr lang="en-US" sz="1200" b="0" i="0" u="none" dirty="0" err="1">
                <a:solidFill>
                  <a:schemeClr val="accent6">
                    <a:lumMod val="75000"/>
                    <a:lumOff val="25000"/>
                  </a:schemeClr>
                </a:solidFill>
                <a:latin typeface="+mn-lt"/>
              </a:rPr>
              <a:t>Lombardia</a:t>
            </a:r>
            <a:r>
              <a:rPr lang="en-US" sz="1200" b="0" i="0" u="none" dirty="0">
                <a:solidFill>
                  <a:schemeClr val="accent6">
                    <a:lumMod val="75000"/>
                    <a:lumOff val="25000"/>
                  </a:schemeClr>
                </a:solidFill>
                <a:latin typeface="+mn-lt"/>
              </a:rPr>
              <a:t> for 2020, to cover the impact of the measures taken to face the COVID-19 emergency, </a:t>
            </a:r>
          </a:p>
          <a:p>
            <a:endParaRPr lang="en-GB" sz="1200" b="0" i="0" u="none" strike="sngStrike" dirty="0">
              <a:solidFill>
                <a:schemeClr val="accent6">
                  <a:lumMod val="75000"/>
                  <a:lumOff val="25000"/>
                </a:schemeClr>
              </a:solidFill>
              <a:latin typeface="+mn-lt"/>
            </a:endParaRPr>
          </a:p>
        </p:txBody>
      </p:sp>
      <p:sp>
        <p:nvSpPr>
          <p:cNvPr id="33" name="CasellaDiTesto 32">
            <a:extLst>
              <a:ext uri="{FF2B5EF4-FFF2-40B4-BE49-F238E27FC236}">
                <a16:creationId xmlns:a16="http://schemas.microsoft.com/office/drawing/2014/main" id="{0DC05BC3-62DF-412A-9796-85D48EB6A030}"/>
              </a:ext>
            </a:extLst>
          </p:cNvPr>
          <p:cNvSpPr txBox="1"/>
          <p:nvPr/>
        </p:nvSpPr>
        <p:spPr>
          <a:xfrm>
            <a:off x="2265623" y="4264314"/>
            <a:ext cx="3614353" cy="1577449"/>
          </a:xfrm>
          <a:prstGeom prst="rect">
            <a:avLst/>
          </a:prstGeom>
        </p:spPr>
        <p:txBody>
          <a:bodyPr wrap="square" rtlCol="0" anchor="ctr">
            <a:noAutofit/>
          </a:bodyPr>
          <a:lstStyle/>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costs for:</a:t>
            </a:r>
          </a:p>
          <a:p>
            <a:pPr marL="360363" lvl="1" indent="-180975">
              <a:buFont typeface="Arial" panose="020B0604020202020204" pitchFamily="34" charset="0"/>
              <a:buChar char="•"/>
            </a:pPr>
            <a:r>
              <a:rPr lang="en-GB" sz="1200" b="0" i="0" u="none" dirty="0">
                <a:solidFill>
                  <a:schemeClr val="accent6">
                    <a:lumMod val="75000"/>
                    <a:lumOff val="25000"/>
                  </a:schemeClr>
                </a:solidFill>
                <a:latin typeface="+mn-lt"/>
              </a:rPr>
              <a:t>Infrastructure and maintenance design activities</a:t>
            </a:r>
          </a:p>
          <a:p>
            <a:pPr marL="360363" lvl="1" indent="-180975">
              <a:buFont typeface="Arial" panose="020B0604020202020204" pitchFamily="34" charset="0"/>
              <a:buChar char="•"/>
            </a:pPr>
            <a:r>
              <a:rPr lang="en-GB" sz="1200" b="0" i="0" u="none" dirty="0">
                <a:solidFill>
                  <a:schemeClr val="accent6">
                    <a:lumMod val="75000"/>
                    <a:lumOff val="25000"/>
                  </a:schemeClr>
                </a:solidFill>
                <a:latin typeface="+mn-lt"/>
              </a:rPr>
              <a:t>real estate management (including sanitation and extraordinary cleaning)</a:t>
            </a:r>
          </a:p>
          <a:p>
            <a:pPr marL="360363" lvl="1" indent="-180975">
              <a:buFont typeface="Arial" panose="020B0604020202020204" pitchFamily="34" charset="0"/>
              <a:buChar char="•"/>
            </a:pPr>
            <a:r>
              <a:rPr lang="en-GB" sz="1200" b="0" i="0" u="none" dirty="0">
                <a:solidFill>
                  <a:schemeClr val="accent6">
                    <a:lumMod val="75000"/>
                    <a:lumOff val="25000"/>
                  </a:schemeClr>
                </a:solidFill>
                <a:latin typeface="+mn-lt"/>
              </a:rPr>
              <a:t>IT systems upgrade</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provisions for rolling stock fleet maintenance</a:t>
            </a:r>
          </a:p>
          <a:p>
            <a:pPr marL="171450" indent="-171450">
              <a:buFont typeface="Arial" panose="020B0604020202020204" pitchFamily="34" charset="0"/>
              <a:buChar char="•"/>
            </a:pPr>
            <a:r>
              <a:rPr lang="en-US" sz="1200" b="0" i="0" u="none" dirty="0">
                <a:solidFill>
                  <a:schemeClr val="accent6">
                    <a:lumMod val="75000"/>
                    <a:lumOff val="25000"/>
                  </a:schemeClr>
                </a:solidFill>
                <a:latin typeface="+mn-lt"/>
              </a:rPr>
              <a:t>Increased provisions for bad debts and for risks connected to disputes with contractors</a:t>
            </a:r>
            <a:endParaRPr lang="en-GB" sz="1200" b="0" i="0" u="none" dirty="0">
              <a:solidFill>
                <a:schemeClr val="accent6">
                  <a:lumMod val="75000"/>
                  <a:lumOff val="25000"/>
                </a:schemeClr>
              </a:solidFill>
              <a:latin typeface="+mn-lt"/>
            </a:endParaRP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Slightly lower cost of personnel</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Lower maintenance costs due to phasing</a:t>
            </a:r>
          </a:p>
          <a:p>
            <a:endParaRPr lang="en-GB" sz="1200" b="0" i="0" u="none" dirty="0">
              <a:solidFill>
                <a:schemeClr val="accent6">
                  <a:lumMod val="75000"/>
                  <a:lumOff val="25000"/>
                </a:schemeClr>
              </a:solidFill>
              <a:latin typeface="+mn-lt"/>
            </a:endParaRPr>
          </a:p>
        </p:txBody>
      </p:sp>
      <p:sp>
        <p:nvSpPr>
          <p:cNvPr id="32" name="Ovale 31">
            <a:extLst>
              <a:ext uri="{FF2B5EF4-FFF2-40B4-BE49-F238E27FC236}">
                <a16:creationId xmlns:a16="http://schemas.microsoft.com/office/drawing/2014/main" id="{6741269E-7226-4125-9D15-1E6932592001}"/>
              </a:ext>
            </a:extLst>
          </p:cNvPr>
          <p:cNvSpPr/>
          <p:nvPr/>
        </p:nvSpPr>
        <p:spPr>
          <a:xfrm>
            <a:off x="6819904" y="1806887"/>
            <a:ext cx="647243" cy="288032"/>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b="0" i="0" u="none" dirty="0">
                <a:solidFill>
                  <a:schemeClr val="accent6">
                    <a:lumMod val="50000"/>
                    <a:lumOff val="50000"/>
                  </a:schemeClr>
                </a:solidFill>
              </a:rPr>
              <a:t>-5.7%</a:t>
            </a:r>
          </a:p>
        </p:txBody>
      </p:sp>
      <p:sp>
        <p:nvSpPr>
          <p:cNvPr id="38" name="CasellaDiTesto 37">
            <a:extLst>
              <a:ext uri="{FF2B5EF4-FFF2-40B4-BE49-F238E27FC236}">
                <a16:creationId xmlns:a16="http://schemas.microsoft.com/office/drawing/2014/main" id="{FE04F9E5-6176-49A6-AEAF-E0EEB748B568}"/>
              </a:ext>
            </a:extLst>
          </p:cNvPr>
          <p:cNvSpPr txBox="1"/>
          <p:nvPr/>
        </p:nvSpPr>
        <p:spPr>
          <a:xfrm>
            <a:off x="6715465" y="1575833"/>
            <a:ext cx="792088" cy="216024"/>
          </a:xfrm>
          <a:prstGeom prst="rect">
            <a:avLst/>
          </a:prstGeom>
        </p:spPr>
        <p:txBody>
          <a:bodyPr wrap="square" rtlCol="0" anchor="ctr">
            <a:noAutofit/>
          </a:bodyPr>
          <a:lstStyle/>
          <a:p>
            <a:r>
              <a:rPr lang="it-IT" sz="1200" i="0" dirty="0">
                <a:solidFill>
                  <a:schemeClr val="accent6">
                    <a:lumMod val="75000"/>
                    <a:lumOff val="25000"/>
                  </a:schemeClr>
                </a:solidFill>
                <a:latin typeface="+mn-lt"/>
              </a:rPr>
              <a:t>Revenues</a:t>
            </a:r>
          </a:p>
        </p:txBody>
      </p:sp>
      <p:sp>
        <p:nvSpPr>
          <p:cNvPr id="39" name="CasellaDiTesto 38">
            <a:extLst>
              <a:ext uri="{FF2B5EF4-FFF2-40B4-BE49-F238E27FC236}">
                <a16:creationId xmlns:a16="http://schemas.microsoft.com/office/drawing/2014/main" id="{301FAE63-48F4-4BAC-B6E8-E05CAEFB2529}"/>
              </a:ext>
            </a:extLst>
          </p:cNvPr>
          <p:cNvSpPr txBox="1"/>
          <p:nvPr/>
        </p:nvSpPr>
        <p:spPr>
          <a:xfrm>
            <a:off x="6389871" y="3861048"/>
            <a:ext cx="1368103" cy="216024"/>
          </a:xfrm>
          <a:prstGeom prst="rect">
            <a:avLst/>
          </a:prstGeom>
        </p:spPr>
        <p:txBody>
          <a:bodyPr wrap="square" rtlCol="0" anchor="ctr">
            <a:noAutofit/>
          </a:bodyPr>
          <a:lstStyle/>
          <a:p>
            <a:pPr algn="ctr"/>
            <a:r>
              <a:rPr lang="it-IT" sz="1200" i="0" dirty="0" err="1">
                <a:solidFill>
                  <a:schemeClr val="accent6">
                    <a:lumMod val="75000"/>
                    <a:lumOff val="25000"/>
                  </a:schemeClr>
                </a:solidFill>
                <a:latin typeface="+mn-lt"/>
              </a:rPr>
              <a:t>Adjusted</a:t>
            </a:r>
            <a:r>
              <a:rPr lang="it-IT" sz="1200" i="0" dirty="0">
                <a:solidFill>
                  <a:schemeClr val="accent6">
                    <a:lumMod val="75000"/>
                    <a:lumOff val="25000"/>
                  </a:schemeClr>
                </a:solidFill>
                <a:latin typeface="+mn-lt"/>
              </a:rPr>
              <a:t> EBITDA</a:t>
            </a:r>
            <a:r>
              <a:rPr lang="it-IT" sz="1200" i="0" baseline="30000" dirty="0">
                <a:solidFill>
                  <a:schemeClr val="accent6">
                    <a:lumMod val="75000"/>
                    <a:lumOff val="25000"/>
                  </a:schemeClr>
                </a:solidFill>
                <a:latin typeface="+mn-lt"/>
              </a:rPr>
              <a:t>1</a:t>
            </a:r>
          </a:p>
        </p:txBody>
      </p:sp>
      <p:sp>
        <p:nvSpPr>
          <p:cNvPr id="40" name="Ovale 39">
            <a:extLst>
              <a:ext uri="{FF2B5EF4-FFF2-40B4-BE49-F238E27FC236}">
                <a16:creationId xmlns:a16="http://schemas.microsoft.com/office/drawing/2014/main" id="{BA1A135B-261A-407C-B89B-982699A48FCD}"/>
              </a:ext>
            </a:extLst>
          </p:cNvPr>
          <p:cNvSpPr/>
          <p:nvPr/>
        </p:nvSpPr>
        <p:spPr>
          <a:xfrm>
            <a:off x="6909755" y="4103978"/>
            <a:ext cx="698413" cy="288032"/>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0" i="0" u="none" dirty="0">
                <a:solidFill>
                  <a:schemeClr val="accent6">
                    <a:lumMod val="50000"/>
                    <a:lumOff val="50000"/>
                  </a:schemeClr>
                </a:solidFill>
              </a:rPr>
              <a:t>-14.9</a:t>
            </a:r>
            <a:r>
              <a:rPr lang="it-IT" sz="900" b="0" i="0" u="none" dirty="0">
                <a:solidFill>
                  <a:schemeClr val="accent6">
                    <a:lumMod val="50000"/>
                    <a:lumOff val="50000"/>
                  </a:schemeClr>
                </a:solidFill>
              </a:rPr>
              <a:t>%</a:t>
            </a:r>
          </a:p>
        </p:txBody>
      </p:sp>
      <p:sp>
        <p:nvSpPr>
          <p:cNvPr id="41" name="CasellaDiTesto 40">
            <a:extLst>
              <a:ext uri="{FF2B5EF4-FFF2-40B4-BE49-F238E27FC236}">
                <a16:creationId xmlns:a16="http://schemas.microsoft.com/office/drawing/2014/main" id="{CA25BE4B-E5AA-415A-BE4F-65ECF187E835}"/>
              </a:ext>
            </a:extLst>
          </p:cNvPr>
          <p:cNvSpPr txBox="1"/>
          <p:nvPr/>
        </p:nvSpPr>
        <p:spPr>
          <a:xfrm>
            <a:off x="6567332" y="1144611"/>
            <a:ext cx="5082777" cy="255258"/>
          </a:xfrm>
          <a:prstGeom prst="rect">
            <a:avLst/>
          </a:prstGeom>
          <a:solidFill>
            <a:srgbClr val="0065A3"/>
          </a:solidFill>
        </p:spPr>
        <p:txBody>
          <a:bodyPr wrap="square" rtlCol="0" anchor="ctr">
            <a:noAutofit/>
          </a:bodyPr>
          <a:lstStyle/>
          <a:p>
            <a:pPr algn="ctr"/>
            <a:r>
              <a:rPr lang="en-US" i="0" u="none" dirty="0" err="1">
                <a:latin typeface="+mj-lt"/>
              </a:rPr>
              <a:t>Ro.S.Co</a:t>
            </a:r>
            <a:r>
              <a:rPr lang="en-US" i="0" u="none" dirty="0">
                <a:latin typeface="+mj-lt"/>
              </a:rPr>
              <a:t>. &amp; Service</a:t>
            </a:r>
            <a:endParaRPr lang="it-IT" b="0" i="0" u="none" dirty="0">
              <a:solidFill>
                <a:schemeClr val="accent6"/>
              </a:solidFill>
              <a:latin typeface="+mn-lt"/>
            </a:endParaRPr>
          </a:p>
        </p:txBody>
      </p:sp>
      <p:sp>
        <p:nvSpPr>
          <p:cNvPr id="46" name="CasellaDiTesto 45">
            <a:extLst>
              <a:ext uri="{FF2B5EF4-FFF2-40B4-BE49-F238E27FC236}">
                <a16:creationId xmlns:a16="http://schemas.microsoft.com/office/drawing/2014/main" id="{276AFC94-8F90-4DFE-B942-5EB74EE1F788}"/>
              </a:ext>
            </a:extLst>
          </p:cNvPr>
          <p:cNvSpPr txBox="1"/>
          <p:nvPr/>
        </p:nvSpPr>
        <p:spPr>
          <a:xfrm>
            <a:off x="8170279" y="1884964"/>
            <a:ext cx="3550935" cy="1883398"/>
          </a:xfrm>
          <a:prstGeom prst="rect">
            <a:avLst/>
          </a:prstGeom>
        </p:spPr>
        <p:txBody>
          <a:bodyPr wrap="square" rtlCol="0" anchor="ctr">
            <a:noAutofit/>
          </a:bodyPr>
          <a:lstStyle/>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Lower revenues from rolling stock leasing due to renewal of leasing contract on TAF trains, partially compensated by new leasing contracts (DE 520, E494 and </a:t>
            </a:r>
            <a:r>
              <a:rPr lang="en-GB" sz="1200" b="0" i="0" u="none" dirty="0" err="1">
                <a:solidFill>
                  <a:schemeClr val="accent6">
                    <a:lumMod val="75000"/>
                    <a:lumOff val="25000"/>
                  </a:schemeClr>
                </a:solidFill>
                <a:latin typeface="+mn-lt"/>
              </a:rPr>
              <a:t>Effishunter</a:t>
            </a:r>
            <a:r>
              <a:rPr lang="en-GB" sz="1200" b="0" i="0" u="none" dirty="0">
                <a:solidFill>
                  <a:schemeClr val="accent6">
                    <a:lumMod val="75000"/>
                    <a:lumOff val="25000"/>
                  </a:schemeClr>
                </a:solidFill>
                <a:latin typeface="+mn-lt"/>
              </a:rPr>
              <a:t> locomotives; TILO trains)</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proceeds from service contracts and IT services provided to group companies </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Positive one off  proceeds from the sale of a building in 2021 (0.3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1.3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insurance compensation in 2020</a:t>
            </a:r>
          </a:p>
        </p:txBody>
      </p:sp>
      <p:sp>
        <p:nvSpPr>
          <p:cNvPr id="48" name="CasellaDiTesto 47">
            <a:extLst>
              <a:ext uri="{FF2B5EF4-FFF2-40B4-BE49-F238E27FC236}">
                <a16:creationId xmlns:a16="http://schemas.microsoft.com/office/drawing/2014/main" id="{BF655C5A-A12F-4631-9851-DB00AFCC4808}"/>
              </a:ext>
            </a:extLst>
          </p:cNvPr>
          <p:cNvSpPr txBox="1"/>
          <p:nvPr/>
        </p:nvSpPr>
        <p:spPr>
          <a:xfrm>
            <a:off x="8170279" y="4682388"/>
            <a:ext cx="3614353" cy="1306779"/>
          </a:xfrm>
          <a:prstGeom prst="rect">
            <a:avLst/>
          </a:prstGeom>
        </p:spPr>
        <p:txBody>
          <a:bodyPr wrap="square" rtlCol="0" anchor="ctr">
            <a:noAutofit/>
          </a:bodyPr>
          <a:lstStyle/>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Effect of lower revenues</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operating costs (including FNMPAY start up cost and development costs for Fili and H2iseO)</a:t>
            </a:r>
          </a:p>
          <a:p>
            <a:pPr marL="171450" indent="-171450">
              <a:buFont typeface="Arial" panose="020B0604020202020204" pitchFamily="34" charset="0"/>
              <a:buChar char="•"/>
            </a:pPr>
            <a:r>
              <a:rPr lang="en-GB" sz="1200" b="0" i="0" u="none" dirty="0" err="1">
                <a:solidFill>
                  <a:schemeClr val="accent6">
                    <a:lumMod val="75000"/>
                    <a:lumOff val="25000"/>
                  </a:schemeClr>
                </a:solidFill>
                <a:latin typeface="+mn-lt"/>
              </a:rPr>
              <a:t>HIgher</a:t>
            </a:r>
            <a:r>
              <a:rPr lang="en-GB" sz="1200" b="0" i="0" u="none" dirty="0">
                <a:solidFill>
                  <a:schemeClr val="accent6">
                    <a:lumMod val="75000"/>
                    <a:lumOff val="25000"/>
                  </a:schemeClr>
                </a:solidFill>
                <a:latin typeface="+mn-lt"/>
              </a:rPr>
              <a:t> personnel costs (different mix and + 3FTE) </a:t>
            </a:r>
          </a:p>
          <a:p>
            <a:endParaRPr lang="en-GB" sz="1200" b="0" i="0" u="none" dirty="0">
              <a:solidFill>
                <a:schemeClr val="accent6">
                  <a:lumMod val="75000"/>
                  <a:lumOff val="25000"/>
                </a:schemeClr>
              </a:solidFill>
              <a:latin typeface="+mn-lt"/>
            </a:endParaRPr>
          </a:p>
          <a:p>
            <a:pPr marL="171450" indent="-171450">
              <a:buFont typeface="Arial" panose="020B0604020202020204" pitchFamily="34" charset="0"/>
              <a:buChar char="•"/>
            </a:pPr>
            <a:endParaRPr lang="en-GB" sz="1200" b="0" i="0" u="none" dirty="0">
              <a:solidFill>
                <a:schemeClr val="accent6">
                  <a:lumMod val="75000"/>
                  <a:lumOff val="25000"/>
                </a:schemeClr>
              </a:solidFill>
              <a:latin typeface="+mn-lt"/>
            </a:endParaRPr>
          </a:p>
        </p:txBody>
      </p:sp>
      <p:pic>
        <p:nvPicPr>
          <p:cNvPr id="28" name="Immagine 27">
            <a:extLst>
              <a:ext uri="{FF2B5EF4-FFF2-40B4-BE49-F238E27FC236}">
                <a16:creationId xmlns:a16="http://schemas.microsoft.com/office/drawing/2014/main" id="{03C42CD0-0132-4C61-B2D6-96683DC4B5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58" y="908720"/>
            <a:ext cx="760613" cy="760613"/>
          </a:xfrm>
          <a:prstGeom prst="rect">
            <a:avLst/>
          </a:prstGeom>
        </p:spPr>
      </p:pic>
      <p:pic>
        <p:nvPicPr>
          <p:cNvPr id="34" name="Immagine 33">
            <a:extLst>
              <a:ext uri="{FF2B5EF4-FFF2-40B4-BE49-F238E27FC236}">
                <a16:creationId xmlns:a16="http://schemas.microsoft.com/office/drawing/2014/main" id="{E8837B08-C213-4D81-8A5E-37EE347E35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0054" y="921504"/>
            <a:ext cx="760613" cy="760613"/>
          </a:xfrm>
          <a:prstGeom prst="rect">
            <a:avLst/>
          </a:prstGeom>
        </p:spPr>
      </p:pic>
      <p:grpSp>
        <p:nvGrpSpPr>
          <p:cNvPr id="7" name="Gruppo 6">
            <a:extLst>
              <a:ext uri="{FF2B5EF4-FFF2-40B4-BE49-F238E27FC236}">
                <a16:creationId xmlns:a16="http://schemas.microsoft.com/office/drawing/2014/main" id="{B6A33A86-4A05-44DF-A29E-C62859EDF887}"/>
              </a:ext>
            </a:extLst>
          </p:cNvPr>
          <p:cNvGrpSpPr/>
          <p:nvPr/>
        </p:nvGrpSpPr>
        <p:grpSpPr>
          <a:xfrm>
            <a:off x="500744" y="5983306"/>
            <a:ext cx="1802167" cy="94092"/>
            <a:chOff x="4871864" y="801321"/>
            <a:chExt cx="1802167" cy="94092"/>
          </a:xfrm>
        </p:grpSpPr>
        <p:cxnSp>
          <p:nvCxnSpPr>
            <p:cNvPr id="4" name="Connettore diritto 3">
              <a:extLst>
                <a:ext uri="{FF2B5EF4-FFF2-40B4-BE49-F238E27FC236}">
                  <a16:creationId xmlns:a16="http://schemas.microsoft.com/office/drawing/2014/main" id="{AECC5522-8568-493F-9B6F-A3F04A1E8DED}"/>
                </a:ext>
              </a:extLst>
            </p:cNvPr>
            <p:cNvCxnSpPr/>
            <p:nvPr/>
          </p:nvCxnSpPr>
          <p:spPr>
            <a:xfrm>
              <a:off x="4871864" y="861184"/>
              <a:ext cx="216024" cy="0"/>
            </a:xfrm>
            <a:prstGeom prst="line">
              <a:avLst/>
            </a:prstGeom>
            <a:ln w="1905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5" name="CasellaDiTesto 4">
              <a:extLst>
                <a:ext uri="{FF2B5EF4-FFF2-40B4-BE49-F238E27FC236}">
                  <a16:creationId xmlns:a16="http://schemas.microsoft.com/office/drawing/2014/main" id="{7B34A272-EF34-4C03-972B-8F72BAF13602}"/>
                </a:ext>
              </a:extLst>
            </p:cNvPr>
            <p:cNvSpPr txBox="1"/>
            <p:nvPr/>
          </p:nvSpPr>
          <p:spPr>
            <a:xfrm>
              <a:off x="5046454" y="801321"/>
              <a:ext cx="1627577" cy="94092"/>
            </a:xfrm>
            <a:prstGeom prst="rect">
              <a:avLst/>
            </a:prstGeom>
          </p:spPr>
          <p:txBody>
            <a:bodyPr wrap="square" rtlCol="0" anchor="ctr">
              <a:noAutofit/>
            </a:bodyPr>
            <a:lstStyle/>
            <a:p>
              <a:r>
                <a:rPr lang="it-IT" sz="800" b="0" i="0" u="none" dirty="0" err="1">
                  <a:solidFill>
                    <a:srgbClr val="C00000"/>
                  </a:solidFill>
                  <a:latin typeface="+mn-lt"/>
                </a:rPr>
                <a:t>Adj</a:t>
              </a:r>
              <a:r>
                <a:rPr lang="it-IT" sz="800" b="0" i="0" u="none" dirty="0">
                  <a:solidFill>
                    <a:srgbClr val="C00000"/>
                  </a:solidFill>
                  <a:latin typeface="+mn-lt"/>
                </a:rPr>
                <a:t>. EBITDA </a:t>
              </a:r>
              <a:r>
                <a:rPr lang="it-IT" sz="800" b="0" i="0" u="none" dirty="0" err="1">
                  <a:solidFill>
                    <a:srgbClr val="C00000"/>
                  </a:solidFill>
                  <a:latin typeface="+mn-lt"/>
                </a:rPr>
                <a:t>margin</a:t>
              </a:r>
              <a:r>
                <a:rPr lang="it-IT" sz="800" b="0" i="0" u="none" dirty="0">
                  <a:solidFill>
                    <a:srgbClr val="C00000"/>
                  </a:solidFill>
                  <a:latin typeface="+mn-lt"/>
                </a:rPr>
                <a:t>% </a:t>
              </a:r>
            </a:p>
          </p:txBody>
        </p:sp>
      </p:grpSp>
      <p:grpSp>
        <p:nvGrpSpPr>
          <p:cNvPr id="35" name="Gruppo 34">
            <a:extLst>
              <a:ext uri="{FF2B5EF4-FFF2-40B4-BE49-F238E27FC236}">
                <a16:creationId xmlns:a16="http://schemas.microsoft.com/office/drawing/2014/main" id="{BD89C03E-52C2-4579-AFE1-BA47C86DDD61}"/>
              </a:ext>
            </a:extLst>
          </p:cNvPr>
          <p:cNvGrpSpPr/>
          <p:nvPr/>
        </p:nvGrpSpPr>
        <p:grpSpPr>
          <a:xfrm>
            <a:off x="6418804" y="5983306"/>
            <a:ext cx="1789177" cy="94092"/>
            <a:chOff x="4871864" y="801321"/>
            <a:chExt cx="1789177" cy="94092"/>
          </a:xfrm>
        </p:grpSpPr>
        <p:cxnSp>
          <p:nvCxnSpPr>
            <p:cNvPr id="37" name="Connettore diritto 36">
              <a:extLst>
                <a:ext uri="{FF2B5EF4-FFF2-40B4-BE49-F238E27FC236}">
                  <a16:creationId xmlns:a16="http://schemas.microsoft.com/office/drawing/2014/main" id="{F09E7382-21FF-4D95-BE7F-C15F1CD55192}"/>
                </a:ext>
              </a:extLst>
            </p:cNvPr>
            <p:cNvCxnSpPr/>
            <p:nvPr/>
          </p:nvCxnSpPr>
          <p:spPr>
            <a:xfrm>
              <a:off x="4871864" y="861184"/>
              <a:ext cx="216024" cy="0"/>
            </a:xfrm>
            <a:prstGeom prst="line">
              <a:avLst/>
            </a:prstGeom>
            <a:ln w="1905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44" name="CasellaDiTesto 43">
              <a:extLst>
                <a:ext uri="{FF2B5EF4-FFF2-40B4-BE49-F238E27FC236}">
                  <a16:creationId xmlns:a16="http://schemas.microsoft.com/office/drawing/2014/main" id="{7550EC7D-0B9A-4BB6-8FF6-286AC75E7378}"/>
                </a:ext>
              </a:extLst>
            </p:cNvPr>
            <p:cNvSpPr txBox="1"/>
            <p:nvPr/>
          </p:nvSpPr>
          <p:spPr>
            <a:xfrm>
              <a:off x="5033464" y="801321"/>
              <a:ext cx="1627577" cy="94092"/>
            </a:xfrm>
            <a:prstGeom prst="rect">
              <a:avLst/>
            </a:prstGeom>
          </p:spPr>
          <p:txBody>
            <a:bodyPr wrap="square" rtlCol="0" anchor="ctr">
              <a:noAutofit/>
            </a:bodyPr>
            <a:lstStyle/>
            <a:p>
              <a:r>
                <a:rPr lang="it-IT" sz="800" b="0" i="0" u="none" dirty="0" err="1">
                  <a:solidFill>
                    <a:srgbClr val="C00000"/>
                  </a:solidFill>
                  <a:latin typeface="+mn-lt"/>
                </a:rPr>
                <a:t>Adj</a:t>
              </a:r>
              <a:r>
                <a:rPr lang="it-IT" sz="800" b="0" i="0" u="none" dirty="0">
                  <a:solidFill>
                    <a:srgbClr val="C00000"/>
                  </a:solidFill>
                  <a:latin typeface="+mn-lt"/>
                </a:rPr>
                <a:t>. EBITDA </a:t>
              </a:r>
              <a:r>
                <a:rPr lang="it-IT" sz="800" b="0" i="0" u="none" dirty="0" err="1">
                  <a:solidFill>
                    <a:srgbClr val="C00000"/>
                  </a:solidFill>
                  <a:latin typeface="+mn-lt"/>
                </a:rPr>
                <a:t>margin</a:t>
              </a:r>
              <a:r>
                <a:rPr lang="it-IT" sz="800" b="0" i="0" u="none" dirty="0">
                  <a:solidFill>
                    <a:srgbClr val="C00000"/>
                  </a:solidFill>
                  <a:latin typeface="+mn-lt"/>
                </a:rPr>
                <a:t>% </a:t>
              </a:r>
            </a:p>
          </p:txBody>
        </p:sp>
      </p:grpSp>
      <p:sp>
        <p:nvSpPr>
          <p:cNvPr id="45" name="CasellaDiTesto 44">
            <a:extLst>
              <a:ext uri="{FF2B5EF4-FFF2-40B4-BE49-F238E27FC236}">
                <a16:creationId xmlns:a16="http://schemas.microsoft.com/office/drawing/2014/main" id="{582C0509-7FE5-46A3-9574-6F46A5BCD023}"/>
              </a:ext>
            </a:extLst>
          </p:cNvPr>
          <p:cNvSpPr txBox="1"/>
          <p:nvPr/>
        </p:nvSpPr>
        <p:spPr>
          <a:xfrm>
            <a:off x="538263" y="3861048"/>
            <a:ext cx="1368103" cy="216024"/>
          </a:xfrm>
          <a:prstGeom prst="rect">
            <a:avLst/>
          </a:prstGeom>
        </p:spPr>
        <p:txBody>
          <a:bodyPr wrap="square" rtlCol="0" anchor="ctr">
            <a:noAutofit/>
          </a:bodyPr>
          <a:lstStyle/>
          <a:p>
            <a:pPr algn="ctr"/>
            <a:r>
              <a:rPr lang="it-IT" sz="1200" i="0" dirty="0" err="1">
                <a:solidFill>
                  <a:schemeClr val="accent6">
                    <a:lumMod val="75000"/>
                    <a:lumOff val="25000"/>
                  </a:schemeClr>
                </a:solidFill>
                <a:latin typeface="+mn-lt"/>
              </a:rPr>
              <a:t>Adjusted</a:t>
            </a:r>
            <a:r>
              <a:rPr lang="it-IT" sz="1200" i="0" dirty="0">
                <a:solidFill>
                  <a:schemeClr val="accent6">
                    <a:lumMod val="75000"/>
                    <a:lumOff val="25000"/>
                  </a:schemeClr>
                </a:solidFill>
                <a:latin typeface="+mn-lt"/>
              </a:rPr>
              <a:t> EBITDA</a:t>
            </a:r>
            <a:r>
              <a:rPr lang="it-IT" sz="1200" i="0" baseline="30000" dirty="0">
                <a:solidFill>
                  <a:schemeClr val="accent6">
                    <a:lumMod val="75000"/>
                    <a:lumOff val="25000"/>
                  </a:schemeClr>
                </a:solidFill>
                <a:latin typeface="+mn-lt"/>
              </a:rPr>
              <a:t>1</a:t>
            </a:r>
          </a:p>
        </p:txBody>
      </p:sp>
    </p:spTree>
    <p:extLst>
      <p:ext uri="{BB962C8B-B14F-4D97-AF65-F5344CB8AC3E}">
        <p14:creationId xmlns:p14="http://schemas.microsoft.com/office/powerpoint/2010/main" val="298439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D3073204-6AB1-48FC-ACB7-0C6E4B2C69C2}"/>
              </a:ext>
            </a:extLst>
          </p:cNvPr>
          <p:cNvPicPr>
            <a:picLocks noChangeAspect="1"/>
          </p:cNvPicPr>
          <p:nvPr/>
        </p:nvPicPr>
        <p:blipFill>
          <a:blip r:embed="rId3"/>
          <a:stretch>
            <a:fillRect/>
          </a:stretch>
        </p:blipFill>
        <p:spPr>
          <a:xfrm>
            <a:off x="6286164" y="4181407"/>
            <a:ext cx="2375858" cy="1814726"/>
          </a:xfrm>
          <a:prstGeom prst="rect">
            <a:avLst/>
          </a:prstGeom>
        </p:spPr>
      </p:pic>
      <p:pic>
        <p:nvPicPr>
          <p:cNvPr id="10" name="Immagine 9">
            <a:extLst>
              <a:ext uri="{FF2B5EF4-FFF2-40B4-BE49-F238E27FC236}">
                <a16:creationId xmlns:a16="http://schemas.microsoft.com/office/drawing/2014/main" id="{81B29FD8-0BF1-42FE-A8A5-AB99721E2DC7}"/>
              </a:ext>
            </a:extLst>
          </p:cNvPr>
          <p:cNvPicPr>
            <a:picLocks noChangeAspect="1"/>
          </p:cNvPicPr>
          <p:nvPr/>
        </p:nvPicPr>
        <p:blipFill>
          <a:blip r:embed="rId4"/>
          <a:stretch>
            <a:fillRect/>
          </a:stretch>
        </p:blipFill>
        <p:spPr>
          <a:xfrm>
            <a:off x="6500966" y="2045874"/>
            <a:ext cx="1946255" cy="1756162"/>
          </a:xfrm>
          <a:prstGeom prst="rect">
            <a:avLst/>
          </a:prstGeom>
        </p:spPr>
      </p:pic>
      <p:pic>
        <p:nvPicPr>
          <p:cNvPr id="3" name="Immagine 2">
            <a:extLst>
              <a:ext uri="{FF2B5EF4-FFF2-40B4-BE49-F238E27FC236}">
                <a16:creationId xmlns:a16="http://schemas.microsoft.com/office/drawing/2014/main" id="{C8EA7A39-FAC2-4790-BD8E-C6ECD08F7512}"/>
              </a:ext>
            </a:extLst>
          </p:cNvPr>
          <p:cNvPicPr>
            <a:picLocks noChangeAspect="1"/>
          </p:cNvPicPr>
          <p:nvPr/>
        </p:nvPicPr>
        <p:blipFill>
          <a:blip r:embed="rId5"/>
          <a:stretch>
            <a:fillRect/>
          </a:stretch>
        </p:blipFill>
        <p:spPr>
          <a:xfrm>
            <a:off x="359964" y="4121778"/>
            <a:ext cx="2248948" cy="1752968"/>
          </a:xfrm>
          <a:prstGeom prst="rect">
            <a:avLst/>
          </a:prstGeom>
        </p:spPr>
      </p:pic>
      <p:pic>
        <p:nvPicPr>
          <p:cNvPr id="6" name="Immagine 5">
            <a:extLst>
              <a:ext uri="{FF2B5EF4-FFF2-40B4-BE49-F238E27FC236}">
                <a16:creationId xmlns:a16="http://schemas.microsoft.com/office/drawing/2014/main" id="{5D1AA8F1-CB69-46F7-8100-44CED4ECF5E2}"/>
              </a:ext>
            </a:extLst>
          </p:cNvPr>
          <p:cNvPicPr>
            <a:picLocks noChangeAspect="1"/>
          </p:cNvPicPr>
          <p:nvPr/>
        </p:nvPicPr>
        <p:blipFill>
          <a:blip r:embed="rId6"/>
          <a:stretch>
            <a:fillRect/>
          </a:stretch>
        </p:blipFill>
        <p:spPr>
          <a:xfrm>
            <a:off x="433740" y="1807477"/>
            <a:ext cx="2007465" cy="2044779"/>
          </a:xfrm>
          <a:prstGeom prst="rect">
            <a:avLst/>
          </a:prstGeom>
        </p:spPr>
      </p:pic>
      <p:sp>
        <p:nvSpPr>
          <p:cNvPr id="36" name="Title 4">
            <a:extLst>
              <a:ext uri="{FF2B5EF4-FFF2-40B4-BE49-F238E27FC236}">
                <a16:creationId xmlns:a16="http://schemas.microsoft.com/office/drawing/2014/main" id="{8E932B76-A7D7-4A1D-BD6D-B571E0ACDA49}"/>
              </a:ext>
            </a:extLst>
          </p:cNvPr>
          <p:cNvSpPr txBox="1">
            <a:spLocks/>
          </p:cNvSpPr>
          <p:nvPr/>
        </p:nvSpPr>
        <p:spPr bwMode="white">
          <a:xfrm>
            <a:off x="336685" y="188640"/>
            <a:ext cx="11303931" cy="672544"/>
          </a:xfrm>
          <a:prstGeom prst="rect">
            <a:avLst/>
          </a:prstGeom>
        </p:spPr>
        <p:txBody>
          <a:bodyPr anchor="ctr" anchorCtr="0">
            <a:noAutofit/>
          </a:bodyPr>
          <a:lstStyle>
            <a:lvl1pPr algn="l" defTabSz="457200" rtl="0" eaLnBrk="1" latinLnBrk="0" hangingPunct="1">
              <a:spcBef>
                <a:spcPct val="0"/>
              </a:spcBef>
              <a:buNone/>
              <a:defRPr sz="2000" kern="1200" baseline="0">
                <a:solidFill>
                  <a:schemeClr val="tx1"/>
                </a:solidFill>
                <a:latin typeface="+mn-lt"/>
                <a:ea typeface="+mj-ea"/>
                <a:cs typeface="Khmer UI" panose="020B0502040204020203"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05996"/>
                </a:solidFill>
                <a:effectLst/>
                <a:uLnTx/>
                <a:uFillTx/>
                <a:latin typeface="Calibri"/>
                <a:ea typeface="+mj-ea"/>
                <a:cs typeface="Khmer UI" panose="020B0502040204020203" pitchFamily="34" charset="0"/>
              </a:rPr>
              <a:t>FNM Group </a:t>
            </a:r>
            <a:r>
              <a:rPr kumimoji="0" lang="it-IT" sz="2400" b="1" i="0" u="none" strike="noStrike" kern="1200" cap="none" spc="0" normalizeH="0" baseline="0" noProof="0" dirty="0">
                <a:ln>
                  <a:noFill/>
                </a:ln>
                <a:solidFill>
                  <a:srgbClr val="97C74A"/>
                </a:solidFill>
                <a:effectLst/>
                <a:uLnTx/>
                <a:uFillTx/>
                <a:latin typeface="Calibri"/>
                <a:ea typeface="+mj-ea"/>
                <a:cs typeface="Khmer UI" panose="020B0502040204020203" pitchFamily="34" charset="0"/>
              </a:rPr>
              <a:t>|</a:t>
            </a:r>
            <a:r>
              <a:rPr kumimoji="0" lang="it-IT" sz="2400" b="1" i="0" u="none" strike="noStrike" kern="1200" cap="none" spc="0" normalizeH="0" baseline="0" noProof="0" dirty="0">
                <a:ln>
                  <a:noFill/>
                </a:ln>
                <a:solidFill>
                  <a:srgbClr val="005996"/>
                </a:solidFill>
                <a:effectLst/>
                <a:uLnTx/>
                <a:uFillTx/>
                <a:latin typeface="Calibri"/>
                <a:ea typeface="+mj-ea"/>
                <a:cs typeface="Khmer UI" panose="020B0502040204020203" pitchFamily="34" charset="0"/>
              </a:rPr>
              <a:t> Revenues and </a:t>
            </a:r>
            <a:r>
              <a:rPr kumimoji="0" lang="it-IT" sz="2400" b="1" i="0" u="none" strike="noStrike" kern="1200" cap="none" spc="0" normalizeH="0" baseline="0" noProof="0" dirty="0" err="1">
                <a:ln>
                  <a:noFill/>
                </a:ln>
                <a:solidFill>
                  <a:srgbClr val="005996"/>
                </a:solidFill>
                <a:effectLst/>
                <a:uLnTx/>
                <a:uFillTx/>
                <a:latin typeface="Calibri"/>
                <a:ea typeface="+mj-ea"/>
                <a:cs typeface="Khmer UI" panose="020B0502040204020203" pitchFamily="34" charset="0"/>
              </a:rPr>
              <a:t>Adj</a:t>
            </a:r>
            <a:r>
              <a:rPr kumimoji="0" lang="it-IT" sz="2400" b="1" i="0" u="none" strike="noStrike" kern="1200" cap="none" spc="0" normalizeH="0" baseline="0" noProof="0" dirty="0">
                <a:ln>
                  <a:noFill/>
                </a:ln>
                <a:solidFill>
                  <a:srgbClr val="005996"/>
                </a:solidFill>
                <a:effectLst/>
                <a:uLnTx/>
                <a:uFillTx/>
                <a:latin typeface="Calibri"/>
                <a:ea typeface="+mj-ea"/>
                <a:cs typeface="Khmer UI" panose="020B0502040204020203" pitchFamily="34" charset="0"/>
              </a:rPr>
              <a:t>. EBITDA by </a:t>
            </a:r>
            <a:r>
              <a:rPr kumimoji="0" lang="it-IT" sz="2400" b="1" i="0" u="none" strike="noStrike" kern="1200" cap="none" spc="0" normalizeH="0" baseline="0" noProof="0" dirty="0" err="1">
                <a:ln>
                  <a:noFill/>
                </a:ln>
                <a:solidFill>
                  <a:srgbClr val="005996"/>
                </a:solidFill>
                <a:effectLst/>
                <a:uLnTx/>
                <a:uFillTx/>
                <a:latin typeface="Calibri"/>
                <a:ea typeface="+mj-ea"/>
                <a:cs typeface="Khmer UI" panose="020B0502040204020203" pitchFamily="34" charset="0"/>
              </a:rPr>
              <a:t>segment</a:t>
            </a:r>
            <a:r>
              <a:rPr kumimoji="0" lang="it-IT" sz="2400" b="1" i="0" u="none" strike="noStrike" kern="1200" cap="none" spc="0" normalizeH="0" baseline="0" noProof="0" dirty="0">
                <a:ln>
                  <a:noFill/>
                </a:ln>
                <a:solidFill>
                  <a:srgbClr val="005996"/>
                </a:solidFill>
                <a:effectLst/>
                <a:uLnTx/>
                <a:uFillTx/>
                <a:latin typeface="Calibri"/>
                <a:ea typeface="+mj-ea"/>
                <a:cs typeface="Khmer UI" panose="020B0502040204020203" pitchFamily="34" charset="0"/>
              </a:rPr>
              <a:t> – PRO FORMA</a:t>
            </a:r>
          </a:p>
        </p:txBody>
      </p:sp>
      <p:sp>
        <p:nvSpPr>
          <p:cNvPr id="144" name="Segnaposto testo 7">
            <a:extLst>
              <a:ext uri="{FF2B5EF4-FFF2-40B4-BE49-F238E27FC236}">
                <a16:creationId xmlns:a16="http://schemas.microsoft.com/office/drawing/2014/main" id="{FF4A7B82-33E2-44D3-9A7C-CED860D5D10C}"/>
              </a:ext>
            </a:extLst>
          </p:cNvPr>
          <p:cNvSpPr>
            <a:spLocks noGrp="1"/>
          </p:cNvSpPr>
          <p:nvPr>
            <p:ph type="body" sz="quarter" idx="11"/>
          </p:nvPr>
        </p:nvSpPr>
        <p:spPr>
          <a:xfrm>
            <a:off x="336685" y="6219493"/>
            <a:ext cx="9129009" cy="506749"/>
          </a:xfrm>
        </p:spPr>
        <p:txBody>
          <a:bodyPr lIns="90000" tIns="46800" rIns="90000" bIns="46800" anchor="b">
            <a:noAutofit/>
          </a:bodyPr>
          <a:lstStyle/>
          <a:p>
            <a:r>
              <a:rPr lang="en-GB" sz="800" dirty="0">
                <a:solidFill>
                  <a:schemeClr val="accent6">
                    <a:lumMod val="75000"/>
                    <a:lumOff val="25000"/>
                  </a:schemeClr>
                </a:solidFill>
              </a:rPr>
              <a:t>1 – Adjusted EBITDA: excluding extraordinary gains and losses</a:t>
            </a:r>
          </a:p>
          <a:p>
            <a:endParaRPr lang="it-IT" sz="800" dirty="0">
              <a:solidFill>
                <a:schemeClr val="accent6">
                  <a:lumMod val="75000"/>
                  <a:lumOff val="25000"/>
                </a:schemeClr>
              </a:solidFill>
              <a:effectLst/>
              <a:ea typeface="Times New Roman" panose="02020603050405020304" pitchFamily="18" charset="0"/>
            </a:endParaRPr>
          </a:p>
        </p:txBody>
      </p:sp>
      <p:sp>
        <p:nvSpPr>
          <p:cNvPr id="70" name="Rectangle 123">
            <a:extLst>
              <a:ext uri="{FF2B5EF4-FFF2-40B4-BE49-F238E27FC236}">
                <a16:creationId xmlns:a16="http://schemas.microsoft.com/office/drawing/2014/main" id="{85C06422-C39D-4E2D-9108-52CF32ECDD3F}"/>
              </a:ext>
            </a:extLst>
          </p:cNvPr>
          <p:cNvSpPr/>
          <p:nvPr/>
        </p:nvSpPr>
        <p:spPr>
          <a:xfrm>
            <a:off x="343848" y="782225"/>
            <a:ext cx="744323" cy="157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0" i="1" u="none" strike="noStrike" kern="1200" cap="none" spc="0" normalizeH="0" baseline="0" noProof="0" dirty="0">
                <a:ln>
                  <a:noFill/>
                </a:ln>
                <a:solidFill>
                  <a:srgbClr val="FFFFFF">
                    <a:lumMod val="50000"/>
                  </a:srgbClr>
                </a:solidFill>
                <a:effectLst/>
                <a:uLnTx/>
                <a:uFillTx/>
                <a:latin typeface="Calibri"/>
                <a:ea typeface="+mn-ea"/>
                <a:cs typeface="+mn-cs"/>
              </a:rPr>
              <a:t>(in mln € )</a:t>
            </a:r>
          </a:p>
        </p:txBody>
      </p:sp>
      <p:sp>
        <p:nvSpPr>
          <p:cNvPr id="2" name="Segnaposto numero diapositiva 1">
            <a:extLst>
              <a:ext uri="{FF2B5EF4-FFF2-40B4-BE49-F238E27FC236}">
                <a16:creationId xmlns:a16="http://schemas.microsoft.com/office/drawing/2014/main" id="{5212C10B-94C5-4FCA-8AE8-6F194B13885A}"/>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1D8300E-DD55-E64C-8282-B510600AD611}" type="slidenum">
              <a:rPr kumimoji="0" lang="it-IT" sz="1000" b="0" i="0" u="none" strike="noStrike" kern="1200" cap="none" spc="0" normalizeH="0" baseline="0" noProof="0" smtClean="0">
                <a:ln>
                  <a:noFill/>
                </a:ln>
                <a:solidFill>
                  <a:srgbClr val="005996"/>
                </a:solidFill>
                <a:effectLst/>
                <a:uLnTx/>
                <a:uFillTx/>
                <a:latin typeface="Calibri"/>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it-IT" sz="1000" b="0" i="0" u="none" strike="noStrike" kern="1200" cap="none" spc="0" normalizeH="0" baseline="0" noProof="0" dirty="0">
              <a:ln>
                <a:noFill/>
              </a:ln>
              <a:solidFill>
                <a:srgbClr val="005996"/>
              </a:solidFill>
              <a:effectLst/>
              <a:uLnTx/>
              <a:uFillTx/>
              <a:latin typeface="Calibri"/>
              <a:ea typeface="+mn-ea"/>
              <a:cs typeface="Arial" charset="0"/>
            </a:endParaRPr>
          </a:p>
        </p:txBody>
      </p:sp>
      <p:sp>
        <p:nvSpPr>
          <p:cNvPr id="34" name="Ovale 33">
            <a:extLst>
              <a:ext uri="{FF2B5EF4-FFF2-40B4-BE49-F238E27FC236}">
                <a16:creationId xmlns:a16="http://schemas.microsoft.com/office/drawing/2014/main" id="{92895D75-E05A-4F91-B668-4BDD1B8F1B69}"/>
              </a:ext>
            </a:extLst>
          </p:cNvPr>
          <p:cNvSpPr/>
          <p:nvPr/>
        </p:nvSpPr>
        <p:spPr>
          <a:xfrm>
            <a:off x="6960596" y="1825774"/>
            <a:ext cx="719580" cy="289505"/>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800" b="0" i="0" u="none" dirty="0">
                <a:solidFill>
                  <a:srgbClr val="141313">
                    <a:lumMod val="50000"/>
                    <a:lumOff val="50000"/>
                  </a:srgbClr>
                </a:solidFill>
                <a:latin typeface="Calibri"/>
              </a:rPr>
              <a:t>+24.7</a:t>
            </a:r>
            <a:r>
              <a:rPr kumimoji="0" lang="it-IT" sz="800" b="0" i="0" u="none" strike="noStrike" kern="1200" cap="none" spc="0" normalizeH="0" baseline="0" noProof="0" dirty="0">
                <a:ln>
                  <a:noFill/>
                </a:ln>
                <a:solidFill>
                  <a:srgbClr val="141313">
                    <a:lumMod val="50000"/>
                    <a:lumOff val="50000"/>
                  </a:srgbClr>
                </a:solidFill>
                <a:effectLst/>
                <a:uLnTx/>
                <a:uFillTx/>
                <a:latin typeface="Calibri"/>
                <a:ea typeface="+mn-ea"/>
                <a:cs typeface="+mn-cs"/>
              </a:rPr>
              <a:t>%</a:t>
            </a:r>
          </a:p>
        </p:txBody>
      </p:sp>
      <p:sp>
        <p:nvSpPr>
          <p:cNvPr id="44" name="CasellaDiTesto 43">
            <a:extLst>
              <a:ext uri="{FF2B5EF4-FFF2-40B4-BE49-F238E27FC236}">
                <a16:creationId xmlns:a16="http://schemas.microsoft.com/office/drawing/2014/main" id="{219CC60B-0590-4410-A8AE-BAE44CC9729D}"/>
              </a:ext>
            </a:extLst>
          </p:cNvPr>
          <p:cNvSpPr txBox="1"/>
          <p:nvPr/>
        </p:nvSpPr>
        <p:spPr>
          <a:xfrm>
            <a:off x="6823175" y="1538517"/>
            <a:ext cx="792088" cy="216024"/>
          </a:xfrm>
          <a:prstGeom prst="rect">
            <a:avLst/>
          </a:prstGeom>
        </p:spPr>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200" b="1" i="0" u="sng" strike="noStrike" kern="1200" cap="none" spc="0" normalizeH="0" baseline="0" noProof="0" dirty="0">
                <a:ln>
                  <a:noFill/>
                </a:ln>
                <a:solidFill>
                  <a:srgbClr val="141313">
                    <a:lumMod val="75000"/>
                    <a:lumOff val="25000"/>
                  </a:srgbClr>
                </a:solidFill>
                <a:effectLst/>
                <a:uLnTx/>
                <a:uFillTx/>
                <a:latin typeface="Calibri"/>
                <a:ea typeface="+mn-ea"/>
                <a:cs typeface="Arial" charset="0"/>
              </a:rPr>
              <a:t>Revenues</a:t>
            </a:r>
          </a:p>
        </p:txBody>
      </p:sp>
      <p:sp>
        <p:nvSpPr>
          <p:cNvPr id="45" name="CasellaDiTesto 44">
            <a:extLst>
              <a:ext uri="{FF2B5EF4-FFF2-40B4-BE49-F238E27FC236}">
                <a16:creationId xmlns:a16="http://schemas.microsoft.com/office/drawing/2014/main" id="{FA2E6A17-7891-44B0-B1D2-F1D42AB3D66F}"/>
              </a:ext>
            </a:extLst>
          </p:cNvPr>
          <p:cNvSpPr txBox="1"/>
          <p:nvPr/>
        </p:nvSpPr>
        <p:spPr>
          <a:xfrm>
            <a:off x="6615250" y="3852256"/>
            <a:ext cx="1368103" cy="216024"/>
          </a:xfrm>
          <a:prstGeom prst="rect">
            <a:avLst/>
          </a:prstGeom>
        </p:spPr>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sng" strike="noStrike" kern="1200" cap="none" spc="0" normalizeH="0" baseline="0" noProof="0" dirty="0" err="1">
                <a:ln>
                  <a:noFill/>
                </a:ln>
                <a:solidFill>
                  <a:srgbClr val="141313">
                    <a:lumMod val="75000"/>
                    <a:lumOff val="25000"/>
                  </a:srgbClr>
                </a:solidFill>
                <a:effectLst/>
                <a:uLnTx/>
                <a:uFillTx/>
                <a:latin typeface="Calibri"/>
                <a:ea typeface="+mn-ea"/>
                <a:cs typeface="Arial" charset="0"/>
              </a:rPr>
              <a:t>Adjusted</a:t>
            </a:r>
            <a:r>
              <a:rPr kumimoji="0" lang="it-IT" sz="1200" b="1" i="0" u="sng" strike="noStrike" kern="1200" cap="none" spc="0" normalizeH="0" baseline="0" noProof="0" dirty="0">
                <a:ln>
                  <a:noFill/>
                </a:ln>
                <a:solidFill>
                  <a:srgbClr val="141313">
                    <a:lumMod val="75000"/>
                    <a:lumOff val="25000"/>
                  </a:srgbClr>
                </a:solidFill>
                <a:effectLst/>
                <a:uLnTx/>
                <a:uFillTx/>
                <a:latin typeface="Calibri"/>
                <a:ea typeface="+mn-ea"/>
                <a:cs typeface="Arial" charset="0"/>
              </a:rPr>
              <a:t> EBITDA</a:t>
            </a:r>
            <a:r>
              <a:rPr kumimoji="0" lang="it-IT" sz="1200" b="1" i="0" u="sng" strike="noStrike" kern="1200" cap="none" spc="0" normalizeH="0" baseline="30000" noProof="0" dirty="0">
                <a:ln>
                  <a:noFill/>
                </a:ln>
                <a:solidFill>
                  <a:srgbClr val="141313">
                    <a:lumMod val="75000"/>
                    <a:lumOff val="25000"/>
                  </a:srgbClr>
                </a:solidFill>
                <a:effectLst/>
                <a:uLnTx/>
                <a:uFillTx/>
                <a:latin typeface="Calibri"/>
                <a:ea typeface="+mn-ea"/>
                <a:cs typeface="Arial" charset="0"/>
              </a:rPr>
              <a:t>1</a:t>
            </a:r>
          </a:p>
        </p:txBody>
      </p:sp>
      <p:sp>
        <p:nvSpPr>
          <p:cNvPr id="47" name="Ovale 46">
            <a:extLst>
              <a:ext uri="{FF2B5EF4-FFF2-40B4-BE49-F238E27FC236}">
                <a16:creationId xmlns:a16="http://schemas.microsoft.com/office/drawing/2014/main" id="{31813312-A210-4698-9847-0E217509A3FB}"/>
              </a:ext>
            </a:extLst>
          </p:cNvPr>
          <p:cNvSpPr/>
          <p:nvPr/>
        </p:nvSpPr>
        <p:spPr>
          <a:xfrm>
            <a:off x="6971179" y="4089503"/>
            <a:ext cx="698413" cy="288032"/>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800" b="0" i="0" u="none" strike="noStrike" kern="1200" cap="none" spc="0" normalizeH="0" baseline="0" noProof="0" dirty="0">
                <a:ln>
                  <a:noFill/>
                </a:ln>
                <a:solidFill>
                  <a:srgbClr val="141313">
                    <a:lumMod val="50000"/>
                    <a:lumOff val="50000"/>
                  </a:srgbClr>
                </a:solidFill>
                <a:effectLst/>
                <a:uLnTx/>
                <a:uFillTx/>
                <a:latin typeface="Calibri"/>
                <a:ea typeface="+mn-ea"/>
                <a:cs typeface="+mn-cs"/>
              </a:rPr>
              <a:t>+27.9</a:t>
            </a:r>
            <a:r>
              <a:rPr kumimoji="0" lang="it-IT" sz="900" b="0" i="0" u="none" strike="noStrike" kern="1200" cap="none" spc="0" normalizeH="0" baseline="0" noProof="0" dirty="0">
                <a:ln>
                  <a:noFill/>
                </a:ln>
                <a:solidFill>
                  <a:srgbClr val="141313">
                    <a:lumMod val="50000"/>
                    <a:lumOff val="50000"/>
                  </a:srgbClr>
                </a:solidFill>
                <a:effectLst/>
                <a:uLnTx/>
                <a:uFillTx/>
                <a:latin typeface="Calibri"/>
                <a:ea typeface="+mn-ea"/>
                <a:cs typeface="+mn-cs"/>
              </a:rPr>
              <a:t>%</a:t>
            </a:r>
          </a:p>
        </p:txBody>
      </p:sp>
      <p:sp>
        <p:nvSpPr>
          <p:cNvPr id="33" name="CasellaDiTesto 32">
            <a:extLst>
              <a:ext uri="{FF2B5EF4-FFF2-40B4-BE49-F238E27FC236}">
                <a16:creationId xmlns:a16="http://schemas.microsoft.com/office/drawing/2014/main" id="{F8D0C309-F55A-44AE-8682-8F6826C7B7BC}"/>
              </a:ext>
            </a:extLst>
          </p:cNvPr>
          <p:cNvSpPr txBox="1"/>
          <p:nvPr/>
        </p:nvSpPr>
        <p:spPr>
          <a:xfrm>
            <a:off x="6561778" y="1129225"/>
            <a:ext cx="4934822" cy="276770"/>
          </a:xfrm>
          <a:prstGeom prst="rect">
            <a:avLst/>
          </a:prstGeom>
          <a:solidFill>
            <a:srgbClr val="67AF63"/>
          </a:solidFill>
        </p:spPr>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charset="0"/>
              </a:rPr>
              <a:t>Motorways</a:t>
            </a:r>
            <a:endParaRPr kumimoji="0" lang="it-IT" sz="1400" b="0" i="0" u="none" strike="noStrike" kern="1200" cap="none" spc="0" normalizeH="0" baseline="0" noProof="0" dirty="0">
              <a:ln>
                <a:noFill/>
              </a:ln>
              <a:solidFill>
                <a:srgbClr val="141313"/>
              </a:solidFill>
              <a:effectLst/>
              <a:uLnTx/>
              <a:uFillTx/>
              <a:latin typeface="Calibri"/>
              <a:ea typeface="+mn-ea"/>
              <a:cs typeface="Arial" charset="0"/>
            </a:endParaRPr>
          </a:p>
        </p:txBody>
      </p:sp>
      <p:sp>
        <p:nvSpPr>
          <p:cNvPr id="38" name="CasellaDiTesto 37">
            <a:extLst>
              <a:ext uri="{FF2B5EF4-FFF2-40B4-BE49-F238E27FC236}">
                <a16:creationId xmlns:a16="http://schemas.microsoft.com/office/drawing/2014/main" id="{FE4E920E-FA39-4016-8D61-C5ADCD15C0A9}"/>
              </a:ext>
            </a:extLst>
          </p:cNvPr>
          <p:cNvSpPr txBox="1"/>
          <p:nvPr/>
        </p:nvSpPr>
        <p:spPr>
          <a:xfrm>
            <a:off x="8223135" y="1819683"/>
            <a:ext cx="3614353" cy="1723987"/>
          </a:xfrm>
          <a:prstGeom prst="rect">
            <a:avLst/>
          </a:prstGeom>
        </p:spPr>
        <p:txBody>
          <a:bodyPr wrap="square" rtlCol="0" anchor="ctr">
            <a:no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Higher tolling revenues due to traffic recovery, in absence of tariffs increase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Higher revenues from service areas concessions</a:t>
            </a:r>
          </a:p>
        </p:txBody>
      </p:sp>
      <p:sp>
        <p:nvSpPr>
          <p:cNvPr id="39" name="CasellaDiTesto 38">
            <a:extLst>
              <a:ext uri="{FF2B5EF4-FFF2-40B4-BE49-F238E27FC236}">
                <a16:creationId xmlns:a16="http://schemas.microsoft.com/office/drawing/2014/main" id="{07A318CC-252E-45D3-8BB3-7D3B8A93870E}"/>
              </a:ext>
            </a:extLst>
          </p:cNvPr>
          <p:cNvSpPr txBox="1"/>
          <p:nvPr/>
        </p:nvSpPr>
        <p:spPr>
          <a:xfrm>
            <a:off x="8223135" y="4502169"/>
            <a:ext cx="3614353" cy="1306779"/>
          </a:xfrm>
          <a:prstGeom prst="rect">
            <a:avLst/>
          </a:prstGeom>
        </p:spPr>
        <p:txBody>
          <a:bodyPr wrap="square" rtlCol="0" anchor="ctr">
            <a:no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Higher traffic supporting revenues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Higher operating costs: </a:t>
            </a:r>
            <a:r>
              <a:rPr lang="en-GB" sz="1200" b="0" i="0" u="none" dirty="0">
                <a:solidFill>
                  <a:schemeClr val="accent6">
                    <a:lumMod val="75000"/>
                    <a:lumOff val="25000"/>
                  </a:schemeClr>
                </a:solidFill>
                <a:latin typeface="Calibri"/>
              </a:rPr>
              <a:t>concession fees</a:t>
            </a:r>
            <a:r>
              <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 collection fees and electricity consumption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Higher labour cost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rPr>
              <a:t>Increase in the provisions to the renewal, in line with the planned maintenance and repairs of the motorway infrastructure, and the lower uses of the renewal fund compared to 2020</a:t>
            </a:r>
            <a:endPar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6">
                  <a:lumMod val="75000"/>
                  <a:lumOff val="25000"/>
                </a:schemeClr>
              </a:solidFill>
              <a:effectLst/>
              <a:uLnTx/>
              <a:uFillTx/>
              <a:latin typeface="Calibri"/>
              <a:ea typeface="+mn-ea"/>
              <a:cs typeface="Arial" charset="0"/>
            </a:endParaRPr>
          </a:p>
        </p:txBody>
      </p:sp>
      <p:sp>
        <p:nvSpPr>
          <p:cNvPr id="29" name="CasellaDiTesto 28">
            <a:extLst>
              <a:ext uri="{FF2B5EF4-FFF2-40B4-BE49-F238E27FC236}">
                <a16:creationId xmlns:a16="http://schemas.microsoft.com/office/drawing/2014/main" id="{BDB0DB32-6200-4AB8-BC8C-6AC03B4FF4A4}"/>
              </a:ext>
            </a:extLst>
          </p:cNvPr>
          <p:cNvSpPr txBox="1"/>
          <p:nvPr/>
        </p:nvSpPr>
        <p:spPr>
          <a:xfrm>
            <a:off x="604266" y="1146809"/>
            <a:ext cx="4862814" cy="260335"/>
          </a:xfrm>
          <a:prstGeom prst="rect">
            <a:avLst/>
          </a:prstGeom>
          <a:solidFill>
            <a:srgbClr val="80C8E6"/>
          </a:solidFill>
        </p:spPr>
        <p:txBody>
          <a:bodyPr wrap="square" rtlCol="0" anchor="ctr">
            <a:noAutofit/>
          </a:bodyPr>
          <a:lstStyle/>
          <a:p>
            <a:pPr algn="ctr"/>
            <a:r>
              <a:rPr lang="en-US" i="0" u="none" dirty="0">
                <a:latin typeface="+mj-lt"/>
              </a:rPr>
              <a:t>Road passenger mobility</a:t>
            </a:r>
            <a:endParaRPr lang="it-IT" b="0" i="0" u="none" dirty="0">
              <a:solidFill>
                <a:schemeClr val="accent6"/>
              </a:solidFill>
              <a:latin typeface="+mn-lt"/>
            </a:endParaRPr>
          </a:p>
        </p:txBody>
      </p:sp>
      <p:sp>
        <p:nvSpPr>
          <p:cNvPr id="46" name="Ovale 45">
            <a:extLst>
              <a:ext uri="{FF2B5EF4-FFF2-40B4-BE49-F238E27FC236}">
                <a16:creationId xmlns:a16="http://schemas.microsoft.com/office/drawing/2014/main" id="{E017B308-D381-44F4-9F75-603BFC8D8B0E}"/>
              </a:ext>
            </a:extLst>
          </p:cNvPr>
          <p:cNvSpPr/>
          <p:nvPr/>
        </p:nvSpPr>
        <p:spPr>
          <a:xfrm>
            <a:off x="930158" y="1729383"/>
            <a:ext cx="719580" cy="333476"/>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0" i="0" u="none" dirty="0">
                <a:solidFill>
                  <a:schemeClr val="accent6">
                    <a:lumMod val="50000"/>
                    <a:lumOff val="50000"/>
                  </a:schemeClr>
                </a:solidFill>
              </a:rPr>
              <a:t>+30.9%</a:t>
            </a:r>
          </a:p>
        </p:txBody>
      </p:sp>
      <p:sp>
        <p:nvSpPr>
          <p:cNvPr id="48" name="CasellaDiTesto 47">
            <a:extLst>
              <a:ext uri="{FF2B5EF4-FFF2-40B4-BE49-F238E27FC236}">
                <a16:creationId xmlns:a16="http://schemas.microsoft.com/office/drawing/2014/main" id="{D6E4BB41-1DE1-4610-B993-53C6682A8FBC}"/>
              </a:ext>
            </a:extLst>
          </p:cNvPr>
          <p:cNvSpPr txBox="1"/>
          <p:nvPr/>
        </p:nvSpPr>
        <p:spPr>
          <a:xfrm>
            <a:off x="767408" y="1538517"/>
            <a:ext cx="792088" cy="216024"/>
          </a:xfrm>
          <a:prstGeom prst="rect">
            <a:avLst/>
          </a:prstGeom>
        </p:spPr>
        <p:txBody>
          <a:bodyPr wrap="square" rtlCol="0" anchor="ctr">
            <a:noAutofit/>
          </a:bodyPr>
          <a:lstStyle/>
          <a:p>
            <a:r>
              <a:rPr lang="it-IT" sz="1200" i="0" dirty="0">
                <a:solidFill>
                  <a:schemeClr val="accent6">
                    <a:lumMod val="75000"/>
                    <a:lumOff val="25000"/>
                  </a:schemeClr>
                </a:solidFill>
                <a:latin typeface="+mn-lt"/>
              </a:rPr>
              <a:t>Revenues</a:t>
            </a:r>
          </a:p>
        </p:txBody>
      </p:sp>
      <p:sp>
        <p:nvSpPr>
          <p:cNvPr id="49" name="CasellaDiTesto 48">
            <a:extLst>
              <a:ext uri="{FF2B5EF4-FFF2-40B4-BE49-F238E27FC236}">
                <a16:creationId xmlns:a16="http://schemas.microsoft.com/office/drawing/2014/main" id="{4CE09080-AEF8-4EEF-89BC-81903178FB69}"/>
              </a:ext>
            </a:extLst>
          </p:cNvPr>
          <p:cNvSpPr txBox="1"/>
          <p:nvPr/>
        </p:nvSpPr>
        <p:spPr>
          <a:xfrm>
            <a:off x="657738" y="3852256"/>
            <a:ext cx="1368103" cy="216024"/>
          </a:xfrm>
          <a:prstGeom prst="rect">
            <a:avLst/>
          </a:prstGeom>
        </p:spPr>
        <p:txBody>
          <a:bodyPr wrap="square" rtlCol="0" anchor="ctr">
            <a:noAutofit/>
          </a:bodyPr>
          <a:lstStyle/>
          <a:p>
            <a:pPr algn="ctr"/>
            <a:r>
              <a:rPr lang="it-IT" sz="1200" i="0" dirty="0" err="1">
                <a:solidFill>
                  <a:schemeClr val="accent6">
                    <a:lumMod val="75000"/>
                    <a:lumOff val="25000"/>
                  </a:schemeClr>
                </a:solidFill>
                <a:latin typeface="+mn-lt"/>
              </a:rPr>
              <a:t>Adjusted</a:t>
            </a:r>
            <a:r>
              <a:rPr lang="it-IT" sz="1200" i="0" dirty="0">
                <a:solidFill>
                  <a:schemeClr val="accent6">
                    <a:lumMod val="75000"/>
                    <a:lumOff val="25000"/>
                  </a:schemeClr>
                </a:solidFill>
                <a:latin typeface="+mn-lt"/>
              </a:rPr>
              <a:t> EBITDA</a:t>
            </a:r>
            <a:r>
              <a:rPr lang="it-IT" sz="1200" i="0" baseline="30000" dirty="0">
                <a:solidFill>
                  <a:schemeClr val="accent6">
                    <a:lumMod val="75000"/>
                    <a:lumOff val="25000"/>
                  </a:schemeClr>
                </a:solidFill>
                <a:latin typeface="+mn-lt"/>
              </a:rPr>
              <a:t>1</a:t>
            </a:r>
            <a:endParaRPr lang="it-IT" sz="1200" i="0" dirty="0">
              <a:solidFill>
                <a:schemeClr val="accent6">
                  <a:lumMod val="75000"/>
                  <a:lumOff val="25000"/>
                </a:schemeClr>
              </a:solidFill>
              <a:latin typeface="+mn-lt"/>
            </a:endParaRPr>
          </a:p>
        </p:txBody>
      </p:sp>
      <p:sp>
        <p:nvSpPr>
          <p:cNvPr id="50" name="Ovale 49">
            <a:extLst>
              <a:ext uri="{FF2B5EF4-FFF2-40B4-BE49-F238E27FC236}">
                <a16:creationId xmlns:a16="http://schemas.microsoft.com/office/drawing/2014/main" id="{06211136-8856-46F9-839C-5BFCD1261497}"/>
              </a:ext>
            </a:extLst>
          </p:cNvPr>
          <p:cNvSpPr/>
          <p:nvPr/>
        </p:nvSpPr>
        <p:spPr>
          <a:xfrm>
            <a:off x="976524" y="4061574"/>
            <a:ext cx="698413" cy="288032"/>
          </a:xfrm>
          <a:prstGeom prst="ellipse">
            <a:avLst/>
          </a:prstGeom>
          <a:noFill/>
          <a:ln>
            <a:solidFill>
              <a:schemeClr val="accent6">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0" i="0" u="none" dirty="0">
                <a:solidFill>
                  <a:schemeClr val="accent6">
                    <a:lumMod val="50000"/>
                    <a:lumOff val="50000"/>
                  </a:schemeClr>
                </a:solidFill>
              </a:rPr>
              <a:t>+27.0</a:t>
            </a:r>
            <a:r>
              <a:rPr lang="it-IT" sz="900" b="0" i="0" u="none" dirty="0">
                <a:solidFill>
                  <a:schemeClr val="accent6">
                    <a:lumMod val="50000"/>
                    <a:lumOff val="50000"/>
                  </a:schemeClr>
                </a:solidFill>
              </a:rPr>
              <a:t>%</a:t>
            </a:r>
          </a:p>
        </p:txBody>
      </p:sp>
      <p:sp>
        <p:nvSpPr>
          <p:cNvPr id="51" name="CasellaDiTesto 50">
            <a:extLst>
              <a:ext uri="{FF2B5EF4-FFF2-40B4-BE49-F238E27FC236}">
                <a16:creationId xmlns:a16="http://schemas.microsoft.com/office/drawing/2014/main" id="{9662A77C-CF5A-4A22-A192-AED55BCC50E1}"/>
              </a:ext>
            </a:extLst>
          </p:cNvPr>
          <p:cNvSpPr txBox="1"/>
          <p:nvPr/>
        </p:nvSpPr>
        <p:spPr>
          <a:xfrm>
            <a:off x="2233697" y="1918681"/>
            <a:ext cx="3430256" cy="1723987"/>
          </a:xfrm>
          <a:prstGeom prst="rect">
            <a:avLst/>
          </a:prstGeom>
        </p:spPr>
        <p:txBody>
          <a:bodyPr wrap="square" rtlCol="0" anchor="ctr">
            <a:noAutofit/>
          </a:bodyPr>
          <a:lstStyle/>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proceeds from public contracts and grants  mainly due to Government compensation measures to restore lower ticketing and additional services (13.5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vs. 4.1 </a:t>
            </a:r>
            <a:r>
              <a:rPr lang="en-GB" sz="1200" b="0" i="0" u="none" dirty="0" err="1">
                <a:solidFill>
                  <a:schemeClr val="accent6">
                    <a:lumMod val="75000"/>
                    <a:lumOff val="25000"/>
                  </a:schemeClr>
                </a:solidFill>
                <a:latin typeface="+mn-lt"/>
              </a:rPr>
              <a:t>mln</a:t>
            </a:r>
            <a:r>
              <a:rPr lang="en-GB" sz="1200" b="0" i="0" u="none" dirty="0">
                <a:solidFill>
                  <a:schemeClr val="accent6">
                    <a:lumMod val="75000"/>
                    <a:lumOff val="25000"/>
                  </a:schemeClr>
                </a:solidFill>
                <a:latin typeface="+mn-lt"/>
              </a:rPr>
              <a:t> euros in 2020)</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revenues from transportation services thanks to increased outsourced additional transport services, to ensure social distancing, higher passengers transported and car sharing. </a:t>
            </a:r>
          </a:p>
          <a:p>
            <a:endParaRPr lang="en-GB" sz="1200" b="0" i="0" u="none" strike="sngStrike" dirty="0">
              <a:solidFill>
                <a:schemeClr val="accent6">
                  <a:lumMod val="75000"/>
                  <a:lumOff val="25000"/>
                </a:schemeClr>
              </a:solidFill>
              <a:latin typeface="+mn-lt"/>
            </a:endParaRPr>
          </a:p>
        </p:txBody>
      </p:sp>
      <p:sp>
        <p:nvSpPr>
          <p:cNvPr id="52" name="CasellaDiTesto 51">
            <a:extLst>
              <a:ext uri="{FF2B5EF4-FFF2-40B4-BE49-F238E27FC236}">
                <a16:creationId xmlns:a16="http://schemas.microsoft.com/office/drawing/2014/main" id="{2BEC0994-3402-489D-AEF3-4977A068B41A}"/>
              </a:ext>
            </a:extLst>
          </p:cNvPr>
          <p:cNvSpPr txBox="1"/>
          <p:nvPr/>
        </p:nvSpPr>
        <p:spPr>
          <a:xfrm>
            <a:off x="2265624" y="4603050"/>
            <a:ext cx="3430256" cy="1306779"/>
          </a:xfrm>
          <a:prstGeom prst="rect">
            <a:avLst/>
          </a:prstGeom>
        </p:spPr>
        <p:txBody>
          <a:bodyPr wrap="square" rtlCol="0" anchor="ctr">
            <a:noAutofit/>
          </a:bodyPr>
          <a:lstStyle/>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Effect of higher revenues</a:t>
            </a:r>
          </a:p>
          <a:p>
            <a:pPr marL="171450" indent="-171450">
              <a:buFont typeface="Arial" panose="020B0604020202020204" pitchFamily="34" charset="0"/>
              <a:buChar char="•"/>
            </a:pPr>
            <a:r>
              <a:rPr lang="en-GB" sz="1200" b="0" i="0" u="none" dirty="0">
                <a:solidFill>
                  <a:schemeClr val="accent6">
                    <a:lumMod val="75000"/>
                    <a:lumOff val="25000"/>
                  </a:schemeClr>
                </a:solidFill>
                <a:latin typeface="+mn-lt"/>
              </a:rPr>
              <a:t>Higher costs for outsourced additional transport services, bus fleet management (fuel, maintenance and cleaning) and personnel</a:t>
            </a:r>
          </a:p>
          <a:p>
            <a:pPr marL="171450" indent="-171450">
              <a:buFont typeface="Arial" panose="020B0604020202020204" pitchFamily="34" charset="0"/>
              <a:buChar char="•"/>
            </a:pPr>
            <a:endParaRPr lang="en-GB" sz="1200" b="0" i="0" u="none" dirty="0">
              <a:solidFill>
                <a:schemeClr val="accent6">
                  <a:lumMod val="75000"/>
                  <a:lumOff val="25000"/>
                </a:schemeClr>
              </a:solidFill>
              <a:latin typeface="+mn-lt"/>
            </a:endParaRPr>
          </a:p>
          <a:p>
            <a:pPr marL="171450" indent="-171450">
              <a:buFont typeface="Arial" panose="020B0604020202020204" pitchFamily="34" charset="0"/>
              <a:buChar char="•"/>
            </a:pPr>
            <a:endParaRPr lang="en-GB" sz="1200" b="0" i="0" u="none" dirty="0">
              <a:solidFill>
                <a:schemeClr val="accent6">
                  <a:lumMod val="75000"/>
                  <a:lumOff val="25000"/>
                </a:schemeClr>
              </a:solidFill>
              <a:latin typeface="+mn-lt"/>
            </a:endParaRPr>
          </a:p>
          <a:p>
            <a:pPr marL="171450" indent="-171450">
              <a:buFont typeface="Arial" panose="020B0604020202020204" pitchFamily="34" charset="0"/>
              <a:buChar char="•"/>
            </a:pPr>
            <a:endParaRPr lang="en-GB" sz="1200" b="0" i="0" u="none" dirty="0">
              <a:solidFill>
                <a:schemeClr val="accent6">
                  <a:lumMod val="75000"/>
                  <a:lumOff val="25000"/>
                </a:schemeClr>
              </a:solidFill>
              <a:latin typeface="+mn-lt"/>
            </a:endParaRPr>
          </a:p>
        </p:txBody>
      </p:sp>
      <p:pic>
        <p:nvPicPr>
          <p:cNvPr id="27" name="Immagine 26">
            <a:extLst>
              <a:ext uri="{FF2B5EF4-FFF2-40B4-BE49-F238E27FC236}">
                <a16:creationId xmlns:a16="http://schemas.microsoft.com/office/drawing/2014/main" id="{E916A9B0-1CD0-4554-9E87-0824E8C7A6F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022" y="943229"/>
            <a:ext cx="760613" cy="740773"/>
          </a:xfrm>
          <a:prstGeom prst="rect">
            <a:avLst/>
          </a:prstGeom>
          <a:noFill/>
          <a:ln>
            <a:noFill/>
          </a:ln>
        </p:spPr>
      </p:pic>
      <p:pic>
        <p:nvPicPr>
          <p:cNvPr id="31" name="Immagine 30">
            <a:extLst>
              <a:ext uri="{FF2B5EF4-FFF2-40B4-BE49-F238E27FC236}">
                <a16:creationId xmlns:a16="http://schemas.microsoft.com/office/drawing/2014/main" id="{815B5270-E939-4DEB-B576-EB3AA376D8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8354" y="909558"/>
            <a:ext cx="753136" cy="753136"/>
          </a:xfrm>
          <a:prstGeom prst="rect">
            <a:avLst/>
          </a:prstGeom>
        </p:spPr>
      </p:pic>
      <p:grpSp>
        <p:nvGrpSpPr>
          <p:cNvPr id="32" name="Gruppo 31">
            <a:extLst>
              <a:ext uri="{FF2B5EF4-FFF2-40B4-BE49-F238E27FC236}">
                <a16:creationId xmlns:a16="http://schemas.microsoft.com/office/drawing/2014/main" id="{BF61F8BB-EDA8-4715-BAC6-A81C5A222A88}"/>
              </a:ext>
            </a:extLst>
          </p:cNvPr>
          <p:cNvGrpSpPr/>
          <p:nvPr/>
        </p:nvGrpSpPr>
        <p:grpSpPr>
          <a:xfrm>
            <a:off x="657738" y="6003163"/>
            <a:ext cx="1789177" cy="94092"/>
            <a:chOff x="4871864" y="801321"/>
            <a:chExt cx="1789177" cy="94092"/>
          </a:xfrm>
        </p:grpSpPr>
        <p:cxnSp>
          <p:nvCxnSpPr>
            <p:cNvPr id="40" name="Connettore diritto 39">
              <a:extLst>
                <a:ext uri="{FF2B5EF4-FFF2-40B4-BE49-F238E27FC236}">
                  <a16:creationId xmlns:a16="http://schemas.microsoft.com/office/drawing/2014/main" id="{DEA48AE2-A5AE-46A4-8E7A-443A6A470BF3}"/>
                </a:ext>
              </a:extLst>
            </p:cNvPr>
            <p:cNvCxnSpPr/>
            <p:nvPr/>
          </p:nvCxnSpPr>
          <p:spPr>
            <a:xfrm>
              <a:off x="4871864" y="861184"/>
              <a:ext cx="216024" cy="0"/>
            </a:xfrm>
            <a:prstGeom prst="line">
              <a:avLst/>
            </a:prstGeom>
            <a:ln w="1905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41" name="CasellaDiTesto 40">
              <a:extLst>
                <a:ext uri="{FF2B5EF4-FFF2-40B4-BE49-F238E27FC236}">
                  <a16:creationId xmlns:a16="http://schemas.microsoft.com/office/drawing/2014/main" id="{BBF7828B-06F8-4D09-8A19-B5FD6900BB23}"/>
                </a:ext>
              </a:extLst>
            </p:cNvPr>
            <p:cNvSpPr txBox="1"/>
            <p:nvPr/>
          </p:nvSpPr>
          <p:spPr>
            <a:xfrm>
              <a:off x="5033464" y="801321"/>
              <a:ext cx="1627577" cy="94092"/>
            </a:xfrm>
            <a:prstGeom prst="rect">
              <a:avLst/>
            </a:prstGeom>
          </p:spPr>
          <p:txBody>
            <a:bodyPr wrap="square" rtlCol="0" anchor="ctr">
              <a:noAutofit/>
            </a:bodyPr>
            <a:lstStyle/>
            <a:p>
              <a:r>
                <a:rPr lang="it-IT" sz="800" b="0" i="0" u="none" dirty="0" err="1">
                  <a:solidFill>
                    <a:srgbClr val="C00000"/>
                  </a:solidFill>
                  <a:latin typeface="+mn-lt"/>
                </a:rPr>
                <a:t>Adj</a:t>
              </a:r>
              <a:r>
                <a:rPr lang="it-IT" sz="800" b="0" i="0" u="none" dirty="0">
                  <a:solidFill>
                    <a:srgbClr val="C00000"/>
                  </a:solidFill>
                  <a:latin typeface="+mn-lt"/>
                </a:rPr>
                <a:t>. EBITDA </a:t>
              </a:r>
              <a:r>
                <a:rPr lang="it-IT" sz="800" b="0" i="0" u="none" dirty="0" err="1">
                  <a:solidFill>
                    <a:srgbClr val="C00000"/>
                  </a:solidFill>
                  <a:latin typeface="+mn-lt"/>
                </a:rPr>
                <a:t>margin</a:t>
              </a:r>
              <a:r>
                <a:rPr lang="it-IT" sz="800" b="0" i="0" u="none" dirty="0">
                  <a:solidFill>
                    <a:srgbClr val="C00000"/>
                  </a:solidFill>
                  <a:latin typeface="+mn-lt"/>
                </a:rPr>
                <a:t>% </a:t>
              </a:r>
            </a:p>
          </p:txBody>
        </p:sp>
      </p:grpSp>
      <p:grpSp>
        <p:nvGrpSpPr>
          <p:cNvPr id="42" name="Gruppo 41">
            <a:extLst>
              <a:ext uri="{FF2B5EF4-FFF2-40B4-BE49-F238E27FC236}">
                <a16:creationId xmlns:a16="http://schemas.microsoft.com/office/drawing/2014/main" id="{AABBB14D-5AFF-45F5-9374-CC9A31DFCBFD}"/>
              </a:ext>
            </a:extLst>
          </p:cNvPr>
          <p:cNvGrpSpPr/>
          <p:nvPr/>
        </p:nvGrpSpPr>
        <p:grpSpPr>
          <a:xfrm>
            <a:off x="6707524" y="6006682"/>
            <a:ext cx="1789177" cy="94092"/>
            <a:chOff x="4871864" y="801321"/>
            <a:chExt cx="1789177" cy="94092"/>
          </a:xfrm>
        </p:grpSpPr>
        <p:cxnSp>
          <p:nvCxnSpPr>
            <p:cNvPr id="43" name="Connettore diritto 42">
              <a:extLst>
                <a:ext uri="{FF2B5EF4-FFF2-40B4-BE49-F238E27FC236}">
                  <a16:creationId xmlns:a16="http://schemas.microsoft.com/office/drawing/2014/main" id="{4382D7CF-8111-4687-A560-72CB1454F1D3}"/>
                </a:ext>
              </a:extLst>
            </p:cNvPr>
            <p:cNvCxnSpPr/>
            <p:nvPr/>
          </p:nvCxnSpPr>
          <p:spPr>
            <a:xfrm>
              <a:off x="4871864" y="861184"/>
              <a:ext cx="216024" cy="0"/>
            </a:xfrm>
            <a:prstGeom prst="line">
              <a:avLst/>
            </a:prstGeom>
            <a:ln w="1905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54" name="CasellaDiTesto 53">
              <a:extLst>
                <a:ext uri="{FF2B5EF4-FFF2-40B4-BE49-F238E27FC236}">
                  <a16:creationId xmlns:a16="http://schemas.microsoft.com/office/drawing/2014/main" id="{C75694D5-7E9A-477D-9156-57EF0E677818}"/>
                </a:ext>
              </a:extLst>
            </p:cNvPr>
            <p:cNvSpPr txBox="1"/>
            <p:nvPr/>
          </p:nvSpPr>
          <p:spPr>
            <a:xfrm>
              <a:off x="5033464" y="801321"/>
              <a:ext cx="1627577" cy="94092"/>
            </a:xfrm>
            <a:prstGeom prst="rect">
              <a:avLst/>
            </a:prstGeom>
          </p:spPr>
          <p:txBody>
            <a:bodyPr wrap="square" rtlCol="0" anchor="ctr">
              <a:noAutofit/>
            </a:bodyPr>
            <a:lstStyle/>
            <a:p>
              <a:r>
                <a:rPr lang="it-IT" sz="800" b="0" i="0" u="none" dirty="0" err="1">
                  <a:solidFill>
                    <a:srgbClr val="C00000"/>
                  </a:solidFill>
                  <a:latin typeface="+mn-lt"/>
                </a:rPr>
                <a:t>Adj</a:t>
              </a:r>
              <a:r>
                <a:rPr lang="it-IT" sz="800" b="0" i="0" u="none" dirty="0">
                  <a:solidFill>
                    <a:srgbClr val="C00000"/>
                  </a:solidFill>
                  <a:latin typeface="+mn-lt"/>
                </a:rPr>
                <a:t>. EBITDA </a:t>
              </a:r>
              <a:r>
                <a:rPr lang="it-IT" sz="800" b="0" i="0" u="none" dirty="0" err="1">
                  <a:solidFill>
                    <a:srgbClr val="C00000"/>
                  </a:solidFill>
                  <a:latin typeface="+mn-lt"/>
                </a:rPr>
                <a:t>margin</a:t>
              </a:r>
              <a:r>
                <a:rPr lang="it-IT" sz="800" b="0" i="0" u="none" dirty="0">
                  <a:solidFill>
                    <a:srgbClr val="C00000"/>
                  </a:solidFill>
                  <a:latin typeface="+mn-lt"/>
                </a:rPr>
                <a:t>% </a:t>
              </a:r>
            </a:p>
          </p:txBody>
        </p:sp>
      </p:grpSp>
    </p:spTree>
    <p:extLst>
      <p:ext uri="{BB962C8B-B14F-4D97-AF65-F5344CB8AC3E}">
        <p14:creationId xmlns:p14="http://schemas.microsoft.com/office/powerpoint/2010/main" val="1210472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1&quot;&gt;&lt;elem m_fUsage=&quot;1.00000000000000000000E+000&quot;&gt;&lt;m_msothmcolidx val=&quot;0&quot;/&gt;&lt;m_rgb r=&quot;7e&quot; g=&quot;b2&quot; b=&quot;e6&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FNM">
      <a:dk1>
        <a:srgbClr val="005996"/>
      </a:dk1>
      <a:lt1>
        <a:srgbClr val="FFFFFF"/>
      </a:lt1>
      <a:dk2>
        <a:srgbClr val="007834"/>
      </a:dk2>
      <a:lt2>
        <a:srgbClr val="97C74A"/>
      </a:lt2>
      <a:accent1>
        <a:srgbClr val="EFBE00"/>
      </a:accent1>
      <a:accent2>
        <a:srgbClr val="DB5A11"/>
      </a:accent2>
      <a:accent3>
        <a:srgbClr val="C6001F"/>
      </a:accent3>
      <a:accent4>
        <a:srgbClr val="5515A2"/>
      </a:accent4>
      <a:accent5>
        <a:srgbClr val="60B9DB"/>
      </a:accent5>
      <a:accent6>
        <a:srgbClr val="141313"/>
      </a:accent6>
      <a:hlink>
        <a:srgbClr val="005996"/>
      </a:hlink>
      <a:folHlink>
        <a:srgbClr val="0078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tailEnd type="triangle"/>
        </a:ln>
        <a:effectLst/>
      </a:spPr>
      <a:bodyPr/>
      <a:lstStyle/>
      <a:style>
        <a:lnRef idx="2">
          <a:schemeClr val="accent1"/>
        </a:lnRef>
        <a:fillRef idx="0">
          <a:schemeClr val="accent1"/>
        </a:fillRef>
        <a:effectRef idx="1">
          <a:schemeClr val="accent1"/>
        </a:effectRef>
        <a:fontRef idx="minor">
          <a:schemeClr val="tx1"/>
        </a:fontRef>
      </a:style>
    </a:lnDef>
    <a:txDef>
      <a:spPr/>
      <a:bodyPr wrap="square" rtlCol="0" anchor="ctr">
        <a:noAutofit/>
      </a:bodyPr>
      <a:lstStyle>
        <a:defPPr>
          <a:defRPr sz="1200" b="0" i="0" u="none" dirty="0" smtClean="0">
            <a:solidFill>
              <a:schemeClr val="accent6"/>
            </a:solidFill>
            <a:latin typeface="+mn-lt"/>
          </a:defRPr>
        </a:defPPr>
      </a:lstStyle>
    </a:txDef>
  </a:objectDefaults>
  <a:extraClrSchemeLst/>
</a:theme>
</file>

<file path=ppt/theme/theme2.xml><?xml version="1.0" encoding="utf-8"?>
<a:theme xmlns:a="http://schemas.openxmlformats.org/drawingml/2006/main" name="2_Tema di Office">
  <a:themeElements>
    <a:clrScheme name="FNM">
      <a:dk1>
        <a:srgbClr val="005996"/>
      </a:dk1>
      <a:lt1>
        <a:srgbClr val="FFFFFF"/>
      </a:lt1>
      <a:dk2>
        <a:srgbClr val="007834"/>
      </a:dk2>
      <a:lt2>
        <a:srgbClr val="97C74A"/>
      </a:lt2>
      <a:accent1>
        <a:srgbClr val="EFBE00"/>
      </a:accent1>
      <a:accent2>
        <a:srgbClr val="DB5A11"/>
      </a:accent2>
      <a:accent3>
        <a:srgbClr val="C6001F"/>
      </a:accent3>
      <a:accent4>
        <a:srgbClr val="5515A2"/>
      </a:accent4>
      <a:accent5>
        <a:srgbClr val="60B9DB"/>
      </a:accent5>
      <a:accent6>
        <a:srgbClr val="141313"/>
      </a:accent6>
      <a:hlink>
        <a:srgbClr val="005996"/>
      </a:hlink>
      <a:folHlink>
        <a:srgbClr val="0078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tailEnd type="triangle"/>
        </a:ln>
        <a:effectLst/>
      </a:spPr>
      <a:bodyPr/>
      <a:lstStyle/>
      <a:style>
        <a:lnRef idx="2">
          <a:schemeClr val="accent1"/>
        </a:lnRef>
        <a:fillRef idx="0">
          <a:schemeClr val="accent1"/>
        </a:fillRef>
        <a:effectRef idx="1">
          <a:schemeClr val="accent1"/>
        </a:effectRef>
        <a:fontRef idx="minor">
          <a:schemeClr val="tx1"/>
        </a:fontRef>
      </a:style>
    </a:lnDef>
    <a:txDef>
      <a:spPr/>
      <a:bodyPr wrap="square" rtlCol="0" anchor="ctr">
        <a:noAutofit/>
      </a:bodyPr>
      <a:lstStyle>
        <a:defPPr>
          <a:defRPr sz="1200" b="0" i="0" u="none" dirty="0" smtClean="0">
            <a:solidFill>
              <a:schemeClr val="accent6"/>
            </a:solidFill>
            <a:latin typeface="+mn-lt"/>
          </a:defRPr>
        </a:defPPr>
      </a:lstStyle>
    </a:tx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C6CEE8AEEB0D746883D60005E62E6DA" ma:contentTypeVersion="1" ma:contentTypeDescription="Creare un nuovo documento." ma:contentTypeScope="" ma:versionID="a1e921ee7afb56e4c5cd4dad0f537cfe">
  <xsd:schema xmlns:xsd="http://www.w3.org/2001/XMLSchema" xmlns:xs="http://www.w3.org/2001/XMLSchema" xmlns:p="http://schemas.microsoft.com/office/2006/metadata/properties" xmlns:ns3="e275a6d7-9f4a-4993-9249-00736a0e057f" targetNamespace="http://schemas.microsoft.com/office/2006/metadata/properties" ma:root="true" ma:fieldsID="3722c22cf60b16d9da6027df22a93fdc" ns3:_="">
    <xsd:import namespace="e275a6d7-9f4a-4993-9249-00736a0e057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5a6d7-9f4a-4993-9249-00736a0e057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10C918-453D-4441-8009-28312B460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5a6d7-9f4a-4993-9249-00736a0e0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397329-46A9-4012-928B-E0C5E8F890A6}">
  <ds:schemaRefs>
    <ds:schemaRef ds:uri="http://schemas.microsoft.com/sharepoint/v3/contenttype/forms"/>
  </ds:schemaRefs>
</ds:datastoreItem>
</file>

<file path=customXml/itemProps3.xml><?xml version="1.0" encoding="utf-8"?>
<ds:datastoreItem xmlns:ds="http://schemas.openxmlformats.org/officeDocument/2006/customXml" ds:itemID="{01AEDB84-FA63-464D-B090-47F985A73695}">
  <ds:schemaRef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e275a6d7-9f4a-4993-9249-00736a0e057f"/>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Pages>53</Pages>
  <Words>3178</Words>
  <Application>Microsoft Office PowerPoint</Application>
  <PresentationFormat>Widescreen</PresentationFormat>
  <Paragraphs>527</Paragraphs>
  <Slides>37</Slides>
  <Notes>29</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37</vt:i4>
      </vt:variant>
    </vt:vector>
  </HeadingPairs>
  <TitlesOfParts>
    <vt:vector size="46" baseType="lpstr">
      <vt:lpstr>Arial</vt:lpstr>
      <vt:lpstr>Book Antiqua</vt:lpstr>
      <vt:lpstr>Calibri</vt:lpstr>
      <vt:lpstr>Calibri Light</vt:lpstr>
      <vt:lpstr>Gill Sans</vt:lpstr>
      <vt:lpstr>Times New Roman</vt:lpstr>
      <vt:lpstr>Tema di Office</vt:lpstr>
      <vt:lpstr>2_Tema di Office</vt:lpstr>
      <vt:lpstr>think-cell Slide</vt:lpstr>
      <vt:lpstr>FNM Group FY 2021 RESULTS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FNM Group | True Value model as a tool to measure external impacts and generated value</vt:lpstr>
      <vt:lpstr>FNM Group | True Value at FY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2014-04-10T19:29:56Z</dcterms:created>
  <dcterms:modified xsi:type="dcterms:W3CDTF">2022-03-21T14:32:08Z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0x010100BC6CEE8AEEB0D746883D60005E62E6DA</vt:lpwstr>
  </property>
  <property fmtid="{D5CDD505-2E9C-101B-9397-08002B2CF9AE}" pid="3" name="IsMyDocuments">
    <vt:bool>true</vt:bool>
  </property>
</Properties>
</file>